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lvl1pPr>
      <a:defRPr>
        <a:solidFill>
          <a:srgbClr val="003300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003300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003300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003300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003300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003300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003300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003300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003300"/>
        </a:solidFill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8D4"/>
          </a:solidFill>
        </a:fill>
      </a:tcStyle>
    </a:wholeTbl>
    <a:band2H>
      <a:tcTxStyle/>
      <a:tcStyle>
        <a:tcBdr/>
        <a:fill>
          <a:solidFill>
            <a:srgbClr val="F0F4EB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BF73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BF73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6BF7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F6E6"/>
          </a:solidFill>
        </a:fill>
      </a:tcStyle>
    </a:wholeTbl>
    <a:band2H>
      <a:tcTxStyle/>
      <a:tcStyle>
        <a:tcBdr/>
        <a:fill>
          <a:solidFill>
            <a:srgbClr val="FAFAF3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E7B9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E7B9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E7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6BF73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00"/>
              </a:solidFill>
              <a:prstDash val="solid"/>
              <a:bevel/>
            </a:ln>
          </a:top>
          <a:bottom>
            <a:ln w="254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00"/>
              </a:solidFill>
              <a:prstDash val="solid"/>
              <a:bevel/>
            </a:ln>
          </a:top>
          <a:bottom>
            <a:ln w="254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6BF7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CA"/>
          </a:solidFill>
        </a:fill>
      </a:tcStyle>
    </a:wholeTbl>
    <a:band2H>
      <a:tcTxStyle/>
      <a:tcStyle>
        <a:tcBdr/>
        <a:fill>
          <a:solidFill>
            <a:srgbClr val="E6E7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00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00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3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12700" cap="flat">
              <a:solidFill>
                <a:srgbClr val="003300"/>
              </a:solidFill>
              <a:prstDash val="solid"/>
              <a:bevel/>
            </a:ln>
          </a:top>
          <a:bottom>
            <a:ln w="127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solidFill>
            <a:srgbClr val="0033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12700" cap="flat">
              <a:solidFill>
                <a:srgbClr val="003300"/>
              </a:solidFill>
              <a:prstDash val="solid"/>
              <a:bevel/>
            </a:ln>
          </a:top>
          <a:bottom>
            <a:ln w="127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solidFill>
            <a:srgbClr val="003300">
              <a:alpha val="20000"/>
            </a:srgbClr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50800" cap="flat">
              <a:solidFill>
                <a:srgbClr val="003300"/>
              </a:solidFill>
              <a:prstDash val="solid"/>
              <a:bevel/>
            </a:ln>
          </a:top>
          <a:bottom>
            <a:ln w="127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003300"/>
      </a:tcTxStyle>
      <a:tcStyle>
        <a:tcBdr>
          <a:left>
            <a:ln w="12700" cap="flat">
              <a:solidFill>
                <a:srgbClr val="003300"/>
              </a:solidFill>
              <a:prstDash val="solid"/>
              <a:bevel/>
            </a:ln>
          </a:left>
          <a:right>
            <a:ln w="12700" cap="flat">
              <a:solidFill>
                <a:srgbClr val="003300"/>
              </a:solidFill>
              <a:prstDash val="solid"/>
              <a:bevel/>
            </a:ln>
          </a:right>
          <a:top>
            <a:ln w="12700" cap="flat">
              <a:solidFill>
                <a:srgbClr val="003300"/>
              </a:solidFill>
              <a:prstDash val="solid"/>
              <a:bevel/>
            </a:ln>
          </a:top>
          <a:bottom>
            <a:ln w="25400" cap="flat">
              <a:solidFill>
                <a:srgbClr val="003300"/>
              </a:solidFill>
              <a:prstDash val="solid"/>
              <a:bevel/>
            </a:ln>
          </a:bottom>
          <a:insideH>
            <a:ln w="12700" cap="flat">
              <a:solidFill>
                <a:srgbClr val="003300"/>
              </a:solidFill>
              <a:prstDash val="solid"/>
              <a:bevel/>
            </a:ln>
          </a:insideH>
          <a:insideV>
            <a:ln w="12700" cap="flat">
              <a:solidFill>
                <a:srgbClr val="0033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692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3A566E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1pPr>
      <a:lvl2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2pPr>
      <a:lvl3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3pPr>
      <a:lvl4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4pPr>
      <a:lvl5pPr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3800">
          <a:solidFill>
            <a:srgbClr val="3A566E"/>
          </a:solidFill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1pPr>
      <a:lvl2pPr marL="763360" indent="-306160">
        <a:spcBef>
          <a:spcPts val="700"/>
        </a:spcBef>
        <a:buSzPct val="100000"/>
        <a:buChar char="–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2pPr>
      <a:lvl3pPr marL="1200150" indent="-28575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3pPr>
      <a:lvl4pPr marL="1714500" indent="-342900">
        <a:spcBef>
          <a:spcPts val="700"/>
        </a:spcBef>
        <a:buSzPct val="100000"/>
        <a:buChar char="–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4pPr>
      <a:lvl5pPr marL="2209800" indent="-381000">
        <a:spcBef>
          <a:spcPts val="700"/>
        </a:spcBef>
        <a:buSzPct val="100000"/>
        <a:buChar char="»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5pPr>
      <a:lvl6pPr marL="26670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6pPr>
      <a:lvl7pPr marL="31242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7pPr>
      <a:lvl8pPr marL="35814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8pPr>
      <a:lvl9pPr marL="4038600" indent="-381000">
        <a:spcBef>
          <a:spcPts val="700"/>
        </a:spcBef>
        <a:buSzPct val="100000"/>
        <a:buChar char="•"/>
        <a:defRPr sz="3000">
          <a:solidFill>
            <a:srgbClr val="3A566E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edem.ru/" TargetMode="External"/><Relationship Id="rId3" Type="http://schemas.openxmlformats.org/officeDocument/2006/relationships/hyperlink" Target="https://yandex.ru/" TargetMode="External"/><Relationship Id="rId7" Type="http://schemas.openxmlformats.org/officeDocument/2006/relationships/hyperlink" Target="http://vmiretrav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h16-schel.edumsko.ru/" TargetMode="External"/><Relationship Id="rId5" Type="http://schemas.openxmlformats.org/officeDocument/2006/relationships/hyperlink" Target="http://school68.centerstart.ru/" TargetMode="External"/><Relationship Id="rId4" Type="http://schemas.openxmlformats.org/officeDocument/2006/relationships/hyperlink" Target="http://neosports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429125" y="3286125"/>
            <a:ext cx="442912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1400" b="1" dirty="0">
              <a:solidFill>
                <a:srgbClr val="56693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686" y="500043"/>
            <a:ext cx="72106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FillTx/>
                <a:latin typeface="Tahoma"/>
                <a:ea typeface="Tahoma"/>
                <a:cs typeface="Tahoma"/>
                <a:sym typeface="Tahoma"/>
              </a:rPr>
              <a:t>Презентация к классному часу: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«Правильное питание»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2786058"/>
            <a:ext cx="5143536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Автор материала: Дергач Ольга,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ученица 8а класса,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МБОУ СШ № 1, г. Архангельска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Руководитель: Куприянович Марина Олеговна,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у</a:t>
            </a:r>
            <a:r>
              <a:rPr lang="ru-RU" dirty="0" smtClean="0"/>
              <a:t>читель математики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ысшей квалификационной категории,</a:t>
            </a:r>
          </a:p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МБОУ СШ № 1, г. Архангельска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6000768"/>
            <a:ext cx="38188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г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. Архангельск, 2015г.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1243009047_12.jpg" descr="1243009047_1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86500" y="3714750"/>
            <a:ext cx="2357438" cy="235743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714375" y="1744979"/>
            <a:ext cx="6000750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Она богата жирами группы omega-3, которые снижают уровень холестерина, защищают от некоторых видов рака и предотвращают образование тромбов. </a:t>
            </a:r>
            <a:endParaRPr sz="2000">
              <a:solidFill>
                <a:srgbClr val="6E8646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Исследования показывают, что лососина облегчает депрессивные состояния и предотвращает потерю памяти, потому что содержит никотиновую кислоту. А она, по некоторым данным, защищает от болезни Альцгеймера. Если есть возможность, ешьте свежую или консервированную лососину не реже трех раз в неделю - если вы ведете здоровый образ жизни. Жиры группы omega-3 содержатся также в грецких орехах. </a:t>
            </a:r>
          </a:p>
        </p:txBody>
      </p:sp>
      <p:pic>
        <p:nvPicPr>
          <p:cNvPr id="57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00250" y="311150"/>
            <a:ext cx="4960938" cy="187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3" animBg="1" advAuto="0"/>
      <p:bldP spid="56" grpId="2" animBg="1" advAuto="0"/>
      <p:bldP spid="5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d9a6f937212.jpg" descr="0d9a6f93721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4375" y="3143250"/>
            <a:ext cx="4208463" cy="2819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3786187" y="2015648"/>
            <a:ext cx="4714876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</a:rPr>
              <a:t>Эта маленькая ягодка содержит антиоксиданты, которые предотвращают катаракту, глаукому, расширение вен, геморрой, язву желудка, сердечно-сосудистые заболевания и рак. Черника (необходима при правильном питании) помогает уменьшить нарушения деятельности мозга после инсульта и смягчает воспаление пищеварительного тракта.</a:t>
            </a:r>
          </a:p>
        </p:txBody>
      </p:sp>
      <p:pic>
        <p:nvPicPr>
          <p:cNvPr id="61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12975" y="450850"/>
            <a:ext cx="4303713" cy="188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3" animBg="1" advAuto="0"/>
      <p:bldP spid="60" grpId="2" animBg="1" advAuto="0"/>
      <p:bldP spid="6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wooden-flowers-handle-400x400.jpg" descr="wooden-flowers-handle-400x40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57250" y="3286125"/>
            <a:ext cx="2471738" cy="247173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3571875" y="1742598"/>
            <a:ext cx="4143375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С возрастом у нас притупляются вкусовые ощущения, и легче всего добавить соли, чтобы еда казалась вкуснее. Но соль повышает артериальное давление, поэтому лучше добавлять в пищу травы и специи (полезно при </a:t>
            </a:r>
            <a:r>
              <a: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правильном питании</a:t>
            </a:r>
            <a:r>
              <a: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). Вкус свежих трав сильнее и приятнее. Вспомните, где живут долгожители, и чем они питаются. </a:t>
            </a:r>
          </a:p>
        </p:txBody>
      </p:sp>
      <p:pic>
        <p:nvPicPr>
          <p:cNvPr id="65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06687" y="377825"/>
            <a:ext cx="3402013" cy="188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3" animBg="1" advAuto="0"/>
      <p:bldP spid="64" grpId="2" animBg="1" advAuto="0"/>
      <p:bldP spid="6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0d9a6f937212.jpg" descr="0d9a6f93721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29187" y="3643312"/>
            <a:ext cx="3589338" cy="245268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785812" y="1734661"/>
            <a:ext cx="4500563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У этой маленькой луковицы большие преимущества. Чеснок (нужен при здоровом образе жизни) помогает предотвратить рак и сердечно-сосудистые заболевания, снижает риск инсульта. Он обладает противовоспалительным действием, помогая уменьшить боль и отеки при артритах. Очень полезен чесночок больным диабетом. Если вам не нравится его резкий запах, то пейте чесночные капсулы (так же входит в </a:t>
            </a:r>
            <a:r>
              <a:rPr sz="2000" i="1" u="sng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здоровое питание</a:t>
            </a:r>
            <a:r>
              <a: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</a:p>
        </p:txBody>
      </p:sp>
      <p:pic>
        <p:nvPicPr>
          <p:cNvPr id="69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19350" y="92075"/>
            <a:ext cx="3835400" cy="188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3" animBg="1" advAuto="0"/>
      <p:bldP spid="68" grpId="2" animBg="1" advAuto="0"/>
      <p:bldP spid="69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61d85751a4f3.jpg" descr="61d85751a4f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00562" y="3714750"/>
            <a:ext cx="3381376" cy="2141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2351685" y="928671"/>
            <a:ext cx="44406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Библиография: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00240"/>
            <a:ext cx="680733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l">
              <a:buAutoNum type="arabicPeriod"/>
            </a:pP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/>
              </a:rPr>
              <a:t>https</a:t>
            </a: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/>
              </a:rPr>
              <a:t>://yandex.ru</a:t>
            </a: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/>
              </a:rPr>
              <a:t>/</a:t>
            </a: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457200" indent="-457200" algn="l">
              <a:buAutoNum type="arabicPeriod"/>
            </a:pP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/>
              </a:rPr>
              <a:t>http://neosports.ru</a:t>
            </a: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/>
              </a:rPr>
              <a:t>/</a:t>
            </a: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457200" indent="-457200" algn="l">
              <a:buAutoNum type="arabicPeriod"/>
            </a:pP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http://school68.centerstart.ru</a:t>
            </a: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/</a:t>
            </a: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457200" indent="-457200" algn="l">
              <a:buAutoNum type="arabicPeriod"/>
            </a:pP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6"/>
              </a:rPr>
              <a:t>http://sch16-schel.edumsko.ru</a:t>
            </a: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6"/>
              </a:rPr>
              <a:t>/</a:t>
            </a: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457200" indent="-457200" algn="l">
              <a:buAutoNum type="arabicPeriod"/>
            </a:pP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7"/>
              </a:rPr>
              <a:t>http://vmiretrav.ru</a:t>
            </a: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7"/>
              </a:rPr>
              <a:t>/</a:t>
            </a: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457200" indent="-457200" algn="l">
              <a:buAutoNum type="arabicPeriod"/>
            </a:pP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8"/>
              </a:rPr>
              <a:t>http://kedem.ru</a:t>
            </a:r>
            <a:r>
              <a:rPr lang="en-GB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8"/>
              </a:rPr>
              <a:t>/</a:t>
            </a: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457200" indent="-457200" algn="l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2100" y="2109787"/>
            <a:ext cx="8650288" cy="1011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61d85751a4f3.jpg" descr="61d85751a4f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00562" y="3714750"/>
            <a:ext cx="3381376" cy="2141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xit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 advAuto="0"/>
      <p:bldP spid="7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285874" y="2299811"/>
            <a:ext cx="6215064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rgbClr val="6E864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E8646"/>
                </a:solidFill>
              </a:rPr>
              <a:t>Так что это такое, здоровый образ жизни? Что включает в себя это понятие? Давайте попробуем вместе разобраться. Для начала определим основные составляющие здорового образа жизни. Во-первых, это рациональное, правильное, здоровое питание. Почему именно здоровое питание, мы ставим на первое место? Потому, что правильное питание – это основа нашего здоровья. </a:t>
            </a:r>
          </a:p>
        </p:txBody>
      </p:sp>
      <p:pic>
        <p:nvPicPr>
          <p:cNvPr id="16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09538" y="-146050"/>
            <a:ext cx="9259888" cy="1736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2" animBg="1" advAuto="0"/>
      <p:bldP spid="1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8287" y="500062"/>
            <a:ext cx="8437563" cy="114617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1143000" y="2002154"/>
            <a:ext cx="264318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1.Коричневый рис </a:t>
            </a:r>
          </a:p>
        </p:txBody>
      </p:sp>
      <p:sp>
        <p:nvSpPr>
          <p:cNvPr id="20" name="Shape 20"/>
          <p:cNvSpPr/>
          <p:nvPr/>
        </p:nvSpPr>
        <p:spPr>
          <a:xfrm>
            <a:off x="1143000" y="2502217"/>
            <a:ext cx="15716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2. Яйца </a:t>
            </a:r>
          </a:p>
        </p:txBody>
      </p:sp>
      <p:sp>
        <p:nvSpPr>
          <p:cNvPr id="21" name="Shape 21"/>
          <p:cNvSpPr/>
          <p:nvPr/>
        </p:nvSpPr>
        <p:spPr>
          <a:xfrm>
            <a:off x="1143000" y="3002279"/>
            <a:ext cx="17145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3. Молоко </a:t>
            </a:r>
          </a:p>
        </p:txBody>
      </p:sp>
      <p:sp>
        <p:nvSpPr>
          <p:cNvPr id="22" name="Shape 22"/>
          <p:cNvSpPr/>
          <p:nvPr/>
        </p:nvSpPr>
        <p:spPr>
          <a:xfrm>
            <a:off x="1143000" y="3502342"/>
            <a:ext cx="138852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4. Шпинат </a:t>
            </a:r>
          </a:p>
        </p:txBody>
      </p:sp>
      <p:sp>
        <p:nvSpPr>
          <p:cNvPr id="23" name="Shape 23"/>
          <p:cNvSpPr/>
          <p:nvPr/>
        </p:nvSpPr>
        <p:spPr>
          <a:xfrm>
            <a:off x="1143000" y="4002404"/>
            <a:ext cx="128025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5. Бананы </a:t>
            </a:r>
          </a:p>
        </p:txBody>
      </p:sp>
      <p:sp>
        <p:nvSpPr>
          <p:cNvPr id="24" name="Shape 24"/>
          <p:cNvSpPr/>
          <p:nvPr/>
        </p:nvSpPr>
        <p:spPr>
          <a:xfrm>
            <a:off x="1143000" y="4502467"/>
            <a:ext cx="154182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6. Курятина </a:t>
            </a:r>
          </a:p>
        </p:txBody>
      </p:sp>
      <p:sp>
        <p:nvSpPr>
          <p:cNvPr id="25" name="Shape 25"/>
          <p:cNvSpPr/>
          <p:nvPr/>
        </p:nvSpPr>
        <p:spPr>
          <a:xfrm>
            <a:off x="1143000" y="5002529"/>
            <a:ext cx="145760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7. Лососина </a:t>
            </a:r>
          </a:p>
        </p:txBody>
      </p:sp>
      <p:sp>
        <p:nvSpPr>
          <p:cNvPr id="26" name="Shape 26"/>
          <p:cNvSpPr/>
          <p:nvPr/>
        </p:nvSpPr>
        <p:spPr>
          <a:xfrm>
            <a:off x="4143375" y="2002154"/>
            <a:ext cx="134573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8. Черника </a:t>
            </a:r>
          </a:p>
        </p:txBody>
      </p:sp>
      <p:sp>
        <p:nvSpPr>
          <p:cNvPr id="27" name="Shape 27"/>
          <p:cNvSpPr/>
          <p:nvPr/>
        </p:nvSpPr>
        <p:spPr>
          <a:xfrm>
            <a:off x="4214812" y="2430779"/>
            <a:ext cx="110501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9. Травы </a:t>
            </a:r>
          </a:p>
        </p:txBody>
      </p:sp>
      <p:sp>
        <p:nvSpPr>
          <p:cNvPr id="28" name="Shape 28"/>
          <p:cNvSpPr/>
          <p:nvPr/>
        </p:nvSpPr>
        <p:spPr>
          <a:xfrm>
            <a:off x="4214812" y="2787967"/>
            <a:ext cx="131510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2000" b="1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000" b="1" i="1">
                <a:solidFill>
                  <a:srgbClr val="6E8646"/>
                </a:solidFill>
              </a:rPr>
              <a:t>10. Чеснок </a:t>
            </a:r>
          </a:p>
        </p:txBody>
      </p:sp>
      <p:pic>
        <p:nvPicPr>
          <p:cNvPr id="29" name="image.png" descr="38998466_PicsDesktop_net_17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87950" y="3492500"/>
            <a:ext cx="3213100" cy="4779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7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7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7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7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7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7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7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5" presetClass="entr" presetSubtype="9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 advAuto="0"/>
      <p:bldP spid="19" grpId="2" animBg="1" advAuto="0"/>
      <p:bldP spid="20" grpId="3" animBg="1" advAuto="0"/>
      <p:bldP spid="21" grpId="4" animBg="1" advAuto="0"/>
      <p:bldP spid="22" grpId="5" animBg="1" advAuto="0"/>
      <p:bldP spid="23" grpId="6" animBg="1" advAuto="0"/>
      <p:bldP spid="24" grpId="7" animBg="1" advAuto="0"/>
      <p:bldP spid="25" grpId="8" animBg="1" advAuto="0"/>
      <p:bldP spid="26" grpId="9" animBg="1" advAuto="0"/>
      <p:bldP spid="27" grpId="10" animBg="1" advAuto="0"/>
      <p:bldP spid="28" grpId="11" animBg="1" advAuto="0"/>
      <p:bldP spid="29" grpId="1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кор.jpeg" descr="кор.рис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14937" y="3429000"/>
            <a:ext cx="3378201" cy="26431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857250" y="1457642"/>
            <a:ext cx="5786438" cy="396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>
              <a:defRPr>
                <a:solidFill>
                  <a:srgbClr val="000000"/>
                </a:solidFill>
              </a:defRPr>
            </a:pPr>
            <a:r>
              <a:rPr sz="14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solidFill>
                <a:srgbClr val="00330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rPr>
              <a:t>Многие избегают углеводов, потому что от них, по общему мнению, толстеют. Но они нужны для поддержания энергетического уровня. Полезно всё, что состоит из цельного зерна: коричневый рис, хлеб и каши - это правильное питание. Они содержат много волокна что очень полезно для здорового образа жизни. Это поможет снизить уровень холестерина, уменьшить риск сердечно-сосудистых заболеваний, рака прямой кишки, камней в желчном пузыре, диабета и ожирения. Это важно для здоровья кишечника, который с возрастом становится менее активным. </a:t>
            </a:r>
          </a:p>
        </p:txBody>
      </p:sp>
      <p:pic>
        <p:nvPicPr>
          <p:cNvPr id="33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8812" y="165100"/>
            <a:ext cx="7650163" cy="188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3" animBg="1" advAuto="0"/>
      <p:bldP spid="32" grpId="2" animBg="1" advAuto="0"/>
      <p:bldP spid="3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yaica.jpg" descr="yaic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2937" y="3929062"/>
            <a:ext cx="2500313" cy="200025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2643187" y="1592579"/>
            <a:ext cx="6143626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</a:rPr>
              <a:t>Даже если вас волнует холестерин, не надо от них отказываться. Яйца являются источником белка и лютеина, который защищает глаза от катаракты, яйца входят в состав правильного питания. Есть основания полагать, что они предотвращают образование тромбов, снижая риск инфаркта и инсульта. Больше того – потребление шести яиц в неделю снижает риск рака молочной железы на 44%. Сегодня диетологи говорят, что одно-два яйца в день не повышают уровень холестерина, так как организм сам производит его из насыщенных жиров, а не получает его с богатыми холестерином продуктами. Яйца - здоровое питание при здоровом образе жизни.</a:t>
            </a:r>
          </a:p>
        </p:txBody>
      </p:sp>
      <p:pic>
        <p:nvPicPr>
          <p:cNvPr id="37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79712" y="238125"/>
            <a:ext cx="3084513" cy="188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3" animBg="1" advAuto="0"/>
      <p:bldP spid="36" grpId="2" animBg="1" advAuto="0"/>
      <p:bldP spid="3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928687" y="2010886"/>
            <a:ext cx="4786313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</a:rPr>
              <a:t>Потребность в кальции возрастает с возрастом. Обезжиренное коровье молоко богато кальцием, необходимым для костей. Пейте ежедневно два стакана обезжиренного молока или включите в свой рацион обезжиренные йогурты и богатые кальцием фрукты. </a:t>
            </a:r>
          </a:p>
        </p:txBody>
      </p:sp>
      <p:pic>
        <p:nvPicPr>
          <p:cNvPr id="40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66987" y="165100"/>
            <a:ext cx="4144963" cy="188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мол.jpg" descr="мол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57875" y="2071687"/>
            <a:ext cx="2624138" cy="3925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2" animBg="1" advAuto="0"/>
      <p:bldP spid="40" grpId="1" animBg="1" advAuto="0"/>
      <p:bldP spid="41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928687" y="1663223"/>
            <a:ext cx="4786313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</a:rPr>
              <a:t>В нём больше питательных веществ, чем в любом другом (очень хорошо для здорового питания). Это источник железа, витаминов C, A и K и антиоксидантов, которые можно назвать щитом от инфаркта и инсульта, рака прямой кишки, остеопороза и артритов - нужно, если вы ведете здоровый образ жизни. Как и яйца, он богат лютеином, полезным для глаз, так что ешьте на завтрак яйца со шпинатом - что необходимо при правильном и здоровом питании. </a:t>
            </a:r>
          </a:p>
        </p:txBody>
      </p:sp>
      <p:pic>
        <p:nvPicPr>
          <p:cNvPr id="44" name="imag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40012" y="165100"/>
            <a:ext cx="4144963" cy="188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pinach.jpg" descr="spinach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29312" y="4000500"/>
            <a:ext cx="2738438" cy="2143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2" animBg="1" advAuto="0"/>
      <p:bldP spid="44" grpId="1" animBg="1" advAuto="0"/>
      <p:bldP spid="45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anana_001.jpg" descr="banana_00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00687" y="3143250"/>
            <a:ext cx="3111501" cy="29289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857249" y="1734661"/>
            <a:ext cx="5143502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</a:rPr>
              <a:t>Всего один желтый плод содержит 467 мг калия, который нужен, чтобы мышцы (особенно сердечная) оставались сильными и здоровыми. Он снижает артериальное давление. Бананы – прекрасная профилактика сердечно-сосудистых заболеваний, они нейтрализуют кислоту, так что полезны для лечения изжоги. Попробуйте, как вкусно, если добавить кусочки банана в овсянку, йогурт, молоко или фруктовый сок. Источниками калия являются также чечевица, сардины и курага. </a:t>
            </a:r>
          </a:p>
        </p:txBody>
      </p:sp>
      <p:pic>
        <p:nvPicPr>
          <p:cNvPr id="49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19350" y="311150"/>
            <a:ext cx="4048125" cy="187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3" animBg="1" advAuto="0"/>
      <p:bldP spid="48" grpId="2" animBg="1" advAuto="0"/>
      <p:bldP spid="4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ritca.jpg" descr="kuritc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86250" y="3500437"/>
            <a:ext cx="4306888" cy="251301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928687" y="1942623"/>
            <a:ext cx="4643438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i="1">
                <a:solidFill>
                  <a:srgbClr val="6E86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6E8646"/>
                </a:solidFill>
              </a:rPr>
              <a:t>Это самое здоровое мясо. Только лучше брать куриные грудки, в которых мало жира, и обязательно снимать кожицу. Курица богата белками, витаминами группы B- что нужно при правильном питании и ведении здорового образа жизни. Они предотвращают снижение массы костей, рак, дают энергию и усиливают работу мозга. </a:t>
            </a:r>
          </a:p>
        </p:txBody>
      </p:sp>
      <p:pic>
        <p:nvPicPr>
          <p:cNvPr id="53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73275" y="377825"/>
            <a:ext cx="4760913" cy="188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3" animBg="1" advAuto="0"/>
      <p:bldP spid="52" grpId="2" animBg="1" advAuto="0"/>
      <p:bldP spid="53" grpId="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3300"/>
      </a:dk1>
      <a:lt1>
        <a:srgbClr val="FFFFFF"/>
      </a:lt1>
      <a:dk2>
        <a:srgbClr val="A7A7A7"/>
      </a:dk2>
      <a:lt2>
        <a:srgbClr val="535353"/>
      </a:lt2>
      <a:accent1>
        <a:srgbClr val="A6BF73"/>
      </a:accent1>
      <a:accent2>
        <a:srgbClr val="FFFFCC"/>
      </a:accent2>
      <a:accent3>
        <a:srgbClr val="8F8F8F"/>
      </a:accent3>
      <a:accent4>
        <a:srgbClr val="002C00"/>
      </a:accent4>
      <a:accent5>
        <a:srgbClr val="CEDABB"/>
      </a:accent5>
      <a:accent6>
        <a:srgbClr val="E7E7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6BF7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6BF7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BF73"/>
      </a:accent1>
      <a:accent2>
        <a:srgbClr val="FFFFCC"/>
      </a:accent2>
      <a:accent3>
        <a:srgbClr val="8F8F8F"/>
      </a:accent3>
      <a:accent4>
        <a:srgbClr val="002C00"/>
      </a:accent4>
      <a:accent5>
        <a:srgbClr val="CEDABB"/>
      </a:accent5>
      <a:accent6>
        <a:srgbClr val="E7E7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6BF7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6BF7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871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3</cp:revision>
  <dcterms:modified xsi:type="dcterms:W3CDTF">2015-10-04T07:56:16Z</dcterms:modified>
</cp:coreProperties>
</file>