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2"/>
  </p:handoutMasterIdLst>
  <p:sldIdLst>
    <p:sldId id="259" r:id="rId2"/>
    <p:sldId id="275" r:id="rId3"/>
    <p:sldId id="264" r:id="rId4"/>
    <p:sldId id="268" r:id="rId5"/>
    <p:sldId id="267" r:id="rId6"/>
    <p:sldId id="271" r:id="rId7"/>
    <p:sldId id="272" r:id="rId8"/>
    <p:sldId id="273" r:id="rId9"/>
    <p:sldId id="276" r:id="rId10"/>
    <p:sldId id="277" r:id="rId11"/>
  </p:sldIdLst>
  <p:sldSz cx="12192000" cy="6858000"/>
  <p:notesSz cx="6735763" cy="9799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6600"/>
    <a:srgbClr val="EA1307"/>
    <a:srgbClr val="591C00"/>
    <a:srgbClr val="F98A00"/>
    <a:srgbClr val="836D26"/>
    <a:srgbClr val="E4E23D"/>
    <a:srgbClr val="FEFDF6"/>
    <a:srgbClr val="FCC26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Средний стиль 1 —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 showGuides="1">
      <p:cViewPr varScale="1">
        <p:scale>
          <a:sx n="71" d="100"/>
          <a:sy n="71" d="100"/>
        </p:scale>
        <p:origin x="228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16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16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F3AC45-C10E-4B06-B800-A9EE78630E7F}" type="datetimeFigureOut">
              <a:rPr lang="ru-RU" smtClean="0"/>
              <a:pPr/>
              <a:t>27.09.2015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307956"/>
            <a:ext cx="2918831" cy="49168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15373" y="9307956"/>
            <a:ext cx="2918831" cy="49168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B19A20-3ACA-4078-B2E1-A789C6293A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50003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B4539-6E23-402F-A6B5-EE1E3EE8F937}" type="datetimeFigureOut">
              <a:rPr lang="ru-RU" smtClean="0"/>
              <a:pPr/>
              <a:t>27.09.2015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546D9-113B-4D13-B755-B89523BA94F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97367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B4539-6E23-402F-A6B5-EE1E3EE8F937}" type="datetimeFigureOut">
              <a:rPr lang="ru-RU" smtClean="0"/>
              <a:pPr/>
              <a:t>27.09.2015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546D9-113B-4D13-B755-B89523BA94F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21878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B4539-6E23-402F-A6B5-EE1E3EE8F937}" type="datetimeFigureOut">
              <a:rPr lang="ru-RU" smtClean="0"/>
              <a:pPr/>
              <a:t>27.09.2015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546D9-113B-4D13-B755-B89523BA94F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06954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B4539-6E23-402F-A6B5-EE1E3EE8F937}" type="datetimeFigureOut">
              <a:rPr lang="ru-RU" smtClean="0"/>
              <a:pPr/>
              <a:t>27.09.2015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546D9-113B-4D13-B755-B89523BA94F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51191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B4539-6E23-402F-A6B5-EE1E3EE8F937}" type="datetimeFigureOut">
              <a:rPr lang="ru-RU" smtClean="0"/>
              <a:pPr/>
              <a:t>27.09.2015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546D9-113B-4D13-B755-B89523BA94F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99086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B4539-6E23-402F-A6B5-EE1E3EE8F937}" type="datetimeFigureOut">
              <a:rPr lang="ru-RU" smtClean="0"/>
              <a:pPr/>
              <a:t>27.09.2015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546D9-113B-4D13-B755-B89523BA94F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23958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B4539-6E23-402F-A6B5-EE1E3EE8F937}" type="datetimeFigureOut">
              <a:rPr lang="ru-RU" smtClean="0"/>
              <a:pPr/>
              <a:t>27.09.2015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546D9-113B-4D13-B755-B89523BA94F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85879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B4539-6E23-402F-A6B5-EE1E3EE8F937}" type="datetimeFigureOut">
              <a:rPr lang="ru-RU" smtClean="0"/>
              <a:pPr/>
              <a:t>27.09.2015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546D9-113B-4D13-B755-B89523BA94F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74479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B4539-6E23-402F-A6B5-EE1E3EE8F937}" type="datetimeFigureOut">
              <a:rPr lang="ru-RU" smtClean="0"/>
              <a:pPr/>
              <a:t>27.09.2015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546D9-113B-4D13-B755-B89523BA94F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19325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B4539-6E23-402F-A6B5-EE1E3EE8F937}" type="datetimeFigureOut">
              <a:rPr lang="ru-RU" smtClean="0"/>
              <a:pPr/>
              <a:t>27.09.2015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546D9-113B-4D13-B755-B89523BA94F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04916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B4539-6E23-402F-A6B5-EE1E3EE8F937}" type="datetimeFigureOut">
              <a:rPr lang="ru-RU" smtClean="0"/>
              <a:pPr/>
              <a:t>27.09.2015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546D9-113B-4D13-B755-B89523BA94F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57231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FB4539-6E23-402F-A6B5-EE1E3EE8F937}" type="datetimeFigureOut">
              <a:rPr lang="ru-RU" smtClean="0"/>
              <a:pPr/>
              <a:t>27.09.2015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3546D9-113B-4D13-B755-B89523BA94F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0635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2662713" y="-2671289"/>
            <a:ext cx="6866573" cy="1219200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722964" y="1941496"/>
            <a:ext cx="772608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1600" dirty="0"/>
          </a:p>
          <a:p>
            <a:pPr algn="ctr"/>
            <a:r>
              <a:rPr lang="ru-RU" sz="1600" b="1" dirty="0" smtClean="0"/>
              <a:t>Брашко Евгения Владимировна, заместитель директора по научно-методической работе МАОУ СОШ № 67 с углубленным изучением отдельных предметов</a:t>
            </a:r>
          </a:p>
          <a:p>
            <a:pPr algn="ctr"/>
            <a:r>
              <a:rPr lang="ru-RU" sz="1600" b="1" dirty="0" smtClean="0"/>
              <a:t>г. Екатеринбург, Свердловская обл.</a:t>
            </a:r>
          </a:p>
          <a:p>
            <a:pPr algn="ctr"/>
            <a:r>
              <a:rPr lang="ru-RU" sz="1600" b="1" dirty="0" smtClean="0"/>
              <a:t>2015 г.</a:t>
            </a:r>
            <a:endParaRPr lang="ru-RU" sz="1600" b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1851780" y="89297"/>
            <a:ext cx="1026795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50800" h="38100" prst="riblet"/>
            </a:sp3d>
          </a:bodyPr>
          <a:lstStyle/>
          <a:p>
            <a:pPr algn="ctr"/>
            <a:r>
              <a:rPr lang="ru-RU" sz="5400" b="1" cap="none" spc="0" dirty="0" smtClean="0">
                <a:ln w="38100" cmpd="tri">
                  <a:solidFill>
                    <a:srgbClr val="591C00"/>
                  </a:solidFill>
                  <a:prstDash val="solid"/>
                </a:ln>
                <a:solidFill>
                  <a:srgbClr val="F98A00"/>
                </a:solidFill>
                <a:effectLst/>
              </a:rPr>
              <a:t>Сопровождение педагогов в межаттестационный период</a:t>
            </a:r>
            <a:endParaRPr lang="ru-RU" sz="5400" b="1" cap="none" spc="0" dirty="0">
              <a:ln w="38100" cmpd="tri">
                <a:solidFill>
                  <a:srgbClr val="591C00"/>
                </a:solidFill>
                <a:prstDash val="solid"/>
              </a:ln>
              <a:solidFill>
                <a:srgbClr val="F98A0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793140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2662714" y="-2671287"/>
            <a:ext cx="6866573" cy="12192001"/>
          </a:xfrm>
          <a:prstGeom prst="rect">
            <a:avLst/>
          </a:prstGeom>
        </p:spPr>
      </p:pic>
      <p:sp>
        <p:nvSpPr>
          <p:cNvPr id="9" name="Прямоугольник 8"/>
          <p:cNvSpPr/>
          <p:nvPr/>
        </p:nvSpPr>
        <p:spPr>
          <a:xfrm>
            <a:off x="2194680" y="1407748"/>
            <a:ext cx="10267950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50800" h="38100" prst="riblet"/>
            </a:sp3d>
          </a:bodyPr>
          <a:lstStyle/>
          <a:p>
            <a:pPr algn="ctr"/>
            <a:r>
              <a:rPr lang="ru-RU" sz="2800" b="1" dirty="0" smtClean="0">
                <a:ln w="38100" cmpd="tri">
                  <a:solidFill>
                    <a:srgbClr val="591C00"/>
                  </a:solidFill>
                  <a:prstDash val="solid"/>
                </a:ln>
                <a:solidFill>
                  <a:srgbClr val="F98A00"/>
                </a:solidFill>
              </a:rPr>
              <a:t>Иллюстрации и фон для слайдов взяты с сайтов:</a:t>
            </a:r>
            <a:endParaRPr lang="ru-RU" sz="2800" b="1" cap="none" spc="0" dirty="0">
              <a:ln w="38100" cmpd="tri">
                <a:solidFill>
                  <a:srgbClr val="591C00"/>
                </a:solidFill>
                <a:prstDash val="solid"/>
              </a:ln>
              <a:solidFill>
                <a:srgbClr val="F98A00"/>
              </a:solidFill>
              <a:effectLst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4633080" y="1777080"/>
            <a:ext cx="7444620" cy="1047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1.https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://yandex.ru/images/search?img_url=http%3A%2F%2Fsch10spb.ru%2Fimages%2F37893330.jpg&amp;_=1434621340822&amp;p=28&amp;text=фоны для </a:t>
            </a:r>
            <a:r>
              <a:rPr lang="ru-RU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страницы&amp;noreask</a:t>
            </a:r>
            <a:r>
              <a:rPr lang="ru-RU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=1&amp;pos=84</a:t>
            </a:r>
            <a:endParaRPr lang="ru-RU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633080" y="2825059"/>
            <a:ext cx="72922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2. https</a:t>
            </a:r>
            <a:r>
              <a:rPr lang="ru-RU" dirty="0"/>
              <a:t>://www.google.ru/search?q=аттестация+педкадров&amp;newwindow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059366" y="252047"/>
            <a:ext cx="10267950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50800" h="38100" prst="riblet"/>
            </a:sp3d>
          </a:bodyPr>
          <a:lstStyle/>
          <a:p>
            <a:pPr algn="ctr"/>
            <a:r>
              <a:rPr lang="ru-RU" sz="2800" b="1" dirty="0" smtClean="0">
                <a:ln w="38100" cmpd="tri">
                  <a:solidFill>
                    <a:srgbClr val="591C00"/>
                  </a:solidFill>
                  <a:prstDash val="solid"/>
                </a:ln>
                <a:solidFill>
                  <a:srgbClr val="F98A00"/>
                </a:solidFill>
              </a:rPr>
              <a:t>Источник информации:</a:t>
            </a:r>
            <a:endParaRPr lang="ru-RU" sz="2800" b="1" cap="none" spc="0" dirty="0">
              <a:ln w="38100" cmpd="tri">
                <a:solidFill>
                  <a:srgbClr val="591C00"/>
                </a:solidFill>
                <a:prstDash val="solid"/>
              </a:ln>
              <a:solidFill>
                <a:srgbClr val="F98A00"/>
              </a:solidFill>
              <a:effectLst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277861" y="851222"/>
            <a:ext cx="35793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http://www.minobraz.ru/attestacia/</a:t>
            </a:r>
          </a:p>
        </p:txBody>
      </p:sp>
    </p:spTree>
    <p:extLst>
      <p:ext uri="{BB962C8B-B14F-4D97-AF65-F5344CB8AC3E}">
        <p14:creationId xmlns:p14="http://schemas.microsoft.com/office/powerpoint/2010/main" val="272253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896" t="30044"/>
          <a:stretch/>
        </p:blipFill>
        <p:spPr>
          <a:xfrm>
            <a:off x="1840992" y="0"/>
            <a:ext cx="10351008" cy="6903038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21280" y="365125"/>
            <a:ext cx="8732520" cy="1325563"/>
          </a:xfrm>
        </p:spPr>
        <p:txBody>
          <a:bodyPr/>
          <a:lstStyle/>
          <a:p>
            <a:r>
              <a:rPr lang="ru-RU" b="1" u="dbl" dirty="0" smtClean="0">
                <a:solidFill>
                  <a:srgbClr val="591C00"/>
                </a:solidFill>
                <a:uFill>
                  <a:solidFill>
                    <a:srgbClr val="591C00"/>
                  </a:solidFill>
                </a:uFill>
                <a:latin typeface="Arial Black" panose="020B0A04020102020204" pitchFamily="34" charset="0"/>
              </a:rPr>
              <a:t>Сопровождение деятельности педагога -</a:t>
            </a:r>
            <a:endParaRPr lang="ru-RU" b="1" u="dbl" dirty="0">
              <a:solidFill>
                <a:srgbClr val="591C00"/>
              </a:solidFill>
              <a:uFill>
                <a:solidFill>
                  <a:srgbClr val="591C00"/>
                </a:solidFill>
              </a:uFill>
              <a:latin typeface="Arial Black" panose="020B0A04020102020204" pitchFamily="34" charset="0"/>
            </a:endParaRPr>
          </a:p>
        </p:txBody>
      </p:sp>
      <p:pic>
        <p:nvPicPr>
          <p:cNvPr id="7" name="Объект 6"/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1837"/>
          <a:stretch/>
        </p:blipFill>
        <p:spPr>
          <a:xfrm>
            <a:off x="1" y="0"/>
            <a:ext cx="1962912" cy="6858000"/>
          </a:xfrm>
        </p:spPr>
      </p:pic>
      <p:sp>
        <p:nvSpPr>
          <p:cNvPr id="3" name="TextBox 2"/>
          <p:cNvSpPr txBox="1"/>
          <p:nvPr/>
        </p:nvSpPr>
        <p:spPr>
          <a:xfrm>
            <a:off x="2564522" y="1617114"/>
            <a:ext cx="9312165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специально организованное, систематическое взаимодействие, направленное на оказание помощи педагогу в выборе путей решения задач и проблем профессионального совершенствования с учетом имеющегося у него уровня профессиональной компетентности.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962007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896" t="30044"/>
          <a:stretch/>
        </p:blipFill>
        <p:spPr>
          <a:xfrm>
            <a:off x="1840992" y="-10510"/>
            <a:ext cx="10351008" cy="6903038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21280" y="70845"/>
            <a:ext cx="8732520" cy="1325563"/>
          </a:xfrm>
        </p:spPr>
        <p:txBody>
          <a:bodyPr/>
          <a:lstStyle/>
          <a:p>
            <a:r>
              <a:rPr lang="ru-RU" b="1" u="dbl" dirty="0" smtClean="0">
                <a:solidFill>
                  <a:srgbClr val="591C00"/>
                </a:solidFill>
                <a:uFill>
                  <a:solidFill>
                    <a:srgbClr val="591C00"/>
                  </a:solidFill>
                </a:uFill>
                <a:latin typeface="Arial Black" panose="020B0A04020102020204" pitchFamily="34" charset="0"/>
              </a:rPr>
              <a:t>Цель</a:t>
            </a:r>
            <a:endParaRPr lang="ru-RU" b="1" u="dbl" dirty="0">
              <a:solidFill>
                <a:srgbClr val="591C00"/>
              </a:solidFill>
              <a:uFill>
                <a:solidFill>
                  <a:srgbClr val="591C00"/>
                </a:solidFill>
              </a:uFill>
              <a:latin typeface="Arial Black" panose="020B0A04020102020204" pitchFamily="34" charset="0"/>
            </a:endParaRPr>
          </a:p>
        </p:txBody>
      </p:sp>
      <p:pic>
        <p:nvPicPr>
          <p:cNvPr id="7" name="Объект 6"/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1837"/>
          <a:stretch/>
        </p:blipFill>
        <p:spPr>
          <a:xfrm>
            <a:off x="1" y="0"/>
            <a:ext cx="1962912" cy="6858000"/>
          </a:xfrm>
        </p:spPr>
      </p:pic>
      <p:sp>
        <p:nvSpPr>
          <p:cNvPr id="3" name="TextBox 2"/>
          <p:cNvSpPr txBox="1"/>
          <p:nvPr/>
        </p:nvSpPr>
        <p:spPr>
          <a:xfrm>
            <a:off x="2202180" y="1364878"/>
            <a:ext cx="785622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Организация методической,  информационной, психологической, педагогической деятельности по мотивации к  продвижению и развитию педагога в период, предшествующий аттестации.</a:t>
            </a:r>
            <a:endParaRPr lang="ru-RU" sz="4000" dirty="0"/>
          </a:p>
        </p:txBody>
      </p:sp>
      <p:pic>
        <p:nvPicPr>
          <p:cNvPr id="3082" name="Picture 10" descr="http://poisk-istini.com/images/stati/zadachi-filosofii/01_zadachi-filosofii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39250" y="4124090"/>
            <a:ext cx="2781300" cy="2373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62007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896" t="30044"/>
          <a:stretch/>
        </p:blipFill>
        <p:spPr>
          <a:xfrm>
            <a:off x="1840992" y="0"/>
            <a:ext cx="10351008" cy="6903038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21280" y="-170885"/>
            <a:ext cx="8732520" cy="1325563"/>
          </a:xfrm>
        </p:spPr>
        <p:txBody>
          <a:bodyPr/>
          <a:lstStyle/>
          <a:p>
            <a:r>
              <a:rPr lang="ru-RU" b="1" u="dbl" dirty="0" smtClean="0">
                <a:solidFill>
                  <a:srgbClr val="591C00"/>
                </a:solidFill>
                <a:uFill>
                  <a:solidFill>
                    <a:srgbClr val="591C00"/>
                  </a:solidFill>
                </a:uFill>
                <a:latin typeface="Arial Black" panose="020B0A04020102020204" pitchFamily="34" charset="0"/>
              </a:rPr>
              <a:t>Задачи</a:t>
            </a:r>
            <a:endParaRPr lang="ru-RU" b="1" u="dbl" dirty="0">
              <a:solidFill>
                <a:srgbClr val="591C00"/>
              </a:solidFill>
              <a:uFill>
                <a:solidFill>
                  <a:srgbClr val="591C00"/>
                </a:solidFill>
              </a:uFill>
              <a:latin typeface="Arial Black" panose="020B0A04020102020204" pitchFamily="34" charset="0"/>
            </a:endParaRPr>
          </a:p>
        </p:txBody>
      </p:sp>
      <p:pic>
        <p:nvPicPr>
          <p:cNvPr id="7" name="Объект 6"/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1837"/>
          <a:stretch/>
        </p:blipFill>
        <p:spPr>
          <a:xfrm>
            <a:off x="1" y="0"/>
            <a:ext cx="1962912" cy="6858000"/>
          </a:xfrm>
        </p:spPr>
      </p:pic>
      <p:sp>
        <p:nvSpPr>
          <p:cNvPr id="3" name="TextBox 2"/>
          <p:cNvSpPr txBox="1"/>
          <p:nvPr/>
        </p:nvSpPr>
        <p:spPr>
          <a:xfrm>
            <a:off x="2228849" y="944325"/>
            <a:ext cx="9563757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ru-RU" sz="2400" dirty="0"/>
              <a:t>Мотивировать педагогов к продвижению и развитию.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400" dirty="0" smtClean="0"/>
              <a:t>Информировать об изменениях, произошедших в образовательной политике федерации и региона.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400" dirty="0" smtClean="0"/>
              <a:t> Обеспечить нормативно-правовую, методологическую, организационно-содержательную поддержку основных аттестационных процессов.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400" dirty="0" smtClean="0"/>
              <a:t>Организовать обратную связь по вопросам аттестации.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400" dirty="0" smtClean="0"/>
              <a:t>Создать условия для получения информации о курсовой подготовке и семинарах, профессиональных конкурсах, мероприятиях для учащихся или воспитанников ДОУ, для публикации опыта в печатных и электронных изданиях, информирование о возможности выступлений на конференциях, семинарах, организации мастер-классов.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400" dirty="0" smtClean="0"/>
              <a:t>Оказывать психологическую поддержку педагогическим работникам.</a:t>
            </a:r>
            <a:endParaRPr lang="ru-RU" sz="2400" dirty="0"/>
          </a:p>
        </p:txBody>
      </p:sp>
      <p:pic>
        <p:nvPicPr>
          <p:cNvPr id="6" name="Picture 2" descr="&amp;Kcy;&amp;acy;&amp;rcy;&amp;tcy;&amp;icy;&amp;ncy;&amp;kcy;&amp;icy; &amp;pcy;&amp;ocy; &amp;zcy;&amp;acy;&amp;pcy;&amp;rcy;&amp;ocy;&amp;scy;&amp;ucy; &amp;pcy;&amp;rcy;&amp;icy;&amp;ncy;&amp;tscy;&amp;icy;&amp;pcy;&amp;ycy;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97845" y="1702673"/>
            <a:ext cx="1610377" cy="18813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71404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896" t="30044"/>
          <a:stretch/>
        </p:blipFill>
        <p:spPr>
          <a:xfrm>
            <a:off x="1812036" y="-22519"/>
            <a:ext cx="10351008" cy="6903038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21280" y="-2725"/>
            <a:ext cx="8732520" cy="1325563"/>
          </a:xfrm>
        </p:spPr>
        <p:txBody>
          <a:bodyPr/>
          <a:lstStyle/>
          <a:p>
            <a:r>
              <a:rPr lang="ru-RU" b="1" u="dbl" dirty="0" smtClean="0">
                <a:solidFill>
                  <a:srgbClr val="591C00"/>
                </a:solidFill>
                <a:uFill>
                  <a:solidFill>
                    <a:srgbClr val="591C00"/>
                  </a:solidFill>
                </a:uFill>
                <a:latin typeface="Arial Black" panose="020B0A04020102020204" pitchFamily="34" charset="0"/>
              </a:rPr>
              <a:t>Принципы</a:t>
            </a:r>
            <a:endParaRPr lang="ru-RU" b="1" u="dbl" dirty="0">
              <a:solidFill>
                <a:srgbClr val="591C00"/>
              </a:solidFill>
              <a:uFill>
                <a:solidFill>
                  <a:srgbClr val="591C00"/>
                </a:solidFill>
              </a:uFill>
              <a:latin typeface="Arial Black" panose="020B0A04020102020204" pitchFamily="34" charset="0"/>
            </a:endParaRPr>
          </a:p>
        </p:txBody>
      </p:sp>
      <p:pic>
        <p:nvPicPr>
          <p:cNvPr id="7" name="Объект 6"/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1837"/>
          <a:stretch/>
        </p:blipFill>
        <p:spPr>
          <a:xfrm>
            <a:off x="1" y="0"/>
            <a:ext cx="1962912" cy="6858000"/>
          </a:xfrm>
        </p:spPr>
      </p:pic>
      <p:sp>
        <p:nvSpPr>
          <p:cNvPr id="3" name="TextBox 2"/>
          <p:cNvSpPr txBox="1"/>
          <p:nvPr/>
        </p:nvSpPr>
        <p:spPr>
          <a:xfrm>
            <a:off x="2171700" y="960400"/>
            <a:ext cx="78486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sz="3200" dirty="0" smtClean="0"/>
              <a:t> Принцип совместной деятельности.</a:t>
            </a:r>
          </a:p>
          <a:p>
            <a:pPr marL="342900" indent="-342900">
              <a:buAutoNum type="arabicPeriod"/>
            </a:pPr>
            <a:r>
              <a:rPr lang="ru-RU" sz="3200" dirty="0" smtClean="0"/>
              <a:t> Принцип индивидуализации.</a:t>
            </a:r>
          </a:p>
          <a:p>
            <a:pPr marL="342900" indent="-342900">
              <a:buAutoNum type="arabicPeriod"/>
            </a:pPr>
            <a:r>
              <a:rPr lang="ru-RU" sz="3200" dirty="0" smtClean="0"/>
              <a:t> Принцип демократичности взаимоотношений.</a:t>
            </a:r>
          </a:p>
          <a:p>
            <a:pPr marL="342900" indent="-342900">
              <a:buAutoNum type="arabicPeriod"/>
            </a:pPr>
            <a:r>
              <a:rPr lang="ru-RU" sz="3200" dirty="0" smtClean="0"/>
              <a:t> Принцип направленности на проблемные вопросы практики.</a:t>
            </a:r>
            <a:endParaRPr lang="ru-RU" sz="3200" dirty="0"/>
          </a:p>
        </p:txBody>
      </p:sp>
      <p:pic>
        <p:nvPicPr>
          <p:cNvPr id="2050" name="Picture 2" descr="&amp;Kcy;&amp;acy;&amp;rcy;&amp;tcy;&amp;icy;&amp;ncy;&amp;kcy;&amp;icy; &amp;pcy;&amp;ocy; &amp;zcy;&amp;acy;&amp;pcy;&amp;rcy;&amp;ocy;&amp;scy;&amp;ucy; &amp;pcy;&amp;rcy;&amp;icy;&amp;ncy;&amp;tscy;&amp;icy;&amp;pcy;&amp;ycy;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34550" y="610461"/>
            <a:ext cx="2143125" cy="2133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Объект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769" t="51262" r="68378" b="29184"/>
          <a:stretch/>
        </p:blipFill>
        <p:spPr>
          <a:xfrm>
            <a:off x="8836914" y="4904857"/>
            <a:ext cx="1316736" cy="1328872"/>
          </a:xfrm>
          <a:prstGeom prst="rect">
            <a:avLst/>
          </a:prstGeom>
        </p:spPr>
      </p:pic>
      <p:sp>
        <p:nvSpPr>
          <p:cNvPr id="10" name="Заголовок 1"/>
          <p:cNvSpPr txBox="1">
            <a:spLocks/>
          </p:cNvSpPr>
          <p:nvPr/>
        </p:nvSpPr>
        <p:spPr>
          <a:xfrm>
            <a:off x="2486787" y="3764976"/>
            <a:ext cx="873252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b="1" u="dbl" dirty="0" smtClean="0">
                <a:solidFill>
                  <a:srgbClr val="591C00"/>
                </a:solidFill>
                <a:uFill>
                  <a:solidFill>
                    <a:srgbClr val="591C00"/>
                  </a:solidFill>
                </a:uFill>
                <a:latin typeface="Arial Black" panose="020B0A04020102020204" pitchFamily="34" charset="0"/>
              </a:rPr>
              <a:t>Этапы</a:t>
            </a:r>
            <a:endParaRPr lang="ru-RU" b="1" u="dbl" dirty="0">
              <a:solidFill>
                <a:srgbClr val="591C00"/>
              </a:solidFill>
              <a:uFill>
                <a:solidFill>
                  <a:srgbClr val="591C00"/>
                </a:solidFill>
              </a:uFill>
              <a:latin typeface="Arial Black" panose="020B0A040201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305050" y="4831550"/>
            <a:ext cx="7848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sz="3200" dirty="0" smtClean="0"/>
              <a:t> Подготовительный.</a:t>
            </a:r>
          </a:p>
          <a:p>
            <a:pPr marL="342900" indent="-342900">
              <a:buAutoNum type="arabicPeriod"/>
            </a:pPr>
            <a:r>
              <a:rPr lang="ru-RU" sz="3200" dirty="0" smtClean="0"/>
              <a:t> Основной.</a:t>
            </a:r>
          </a:p>
          <a:p>
            <a:pPr marL="342900" indent="-342900">
              <a:buAutoNum type="arabicPeriod"/>
            </a:pPr>
            <a:r>
              <a:rPr lang="ru-RU" sz="3200" dirty="0" smtClean="0"/>
              <a:t> Завершающий.</a:t>
            </a:r>
            <a:endParaRPr lang="ru-RU" sz="3200" dirty="0"/>
          </a:p>
        </p:txBody>
      </p:sp>
      <p:pic>
        <p:nvPicPr>
          <p:cNvPr id="12" name="Объект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769" t="51262" r="68378" b="29184"/>
          <a:stretch/>
        </p:blipFill>
        <p:spPr>
          <a:xfrm>
            <a:off x="10153650" y="5247395"/>
            <a:ext cx="1316736" cy="13288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9446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896" t="30044"/>
          <a:stretch/>
        </p:blipFill>
        <p:spPr>
          <a:xfrm>
            <a:off x="0" y="0"/>
            <a:ext cx="12192000" cy="6903038"/>
          </a:xfrm>
          <a:prstGeom prst="rect">
            <a:avLst/>
          </a:prstGeom>
        </p:spPr>
      </p:pic>
      <p:pic>
        <p:nvPicPr>
          <p:cNvPr id="3" name="Объект 2"/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769" t="51262" r="68378" b="29184"/>
          <a:stretch/>
        </p:blipFill>
        <p:spPr>
          <a:xfrm>
            <a:off x="-15240" y="8221"/>
            <a:ext cx="1316736" cy="1328872"/>
          </a:xfrm>
        </p:spPr>
      </p:pic>
      <p:pic>
        <p:nvPicPr>
          <p:cNvPr id="8" name="Объект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769" t="51262" r="68378" b="29184"/>
          <a:stretch/>
        </p:blipFill>
        <p:spPr>
          <a:xfrm rot="5400000">
            <a:off x="10738630" y="5535196"/>
            <a:ext cx="1316736" cy="1328872"/>
          </a:xfrm>
          <a:prstGeom prst="rect">
            <a:avLst/>
          </a:prstGeom>
        </p:spPr>
      </p:pic>
      <p:pic>
        <p:nvPicPr>
          <p:cNvPr id="9" name="Объект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769" t="51262" r="68378" b="29184"/>
          <a:stretch/>
        </p:blipFill>
        <p:spPr>
          <a:xfrm>
            <a:off x="1316736" y="726941"/>
            <a:ext cx="1316736" cy="1328872"/>
          </a:xfrm>
          <a:prstGeom prst="rect">
            <a:avLst/>
          </a:prstGeom>
        </p:spPr>
      </p:pic>
      <p:pic>
        <p:nvPicPr>
          <p:cNvPr id="10" name="Объект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769" t="51262" r="68378" b="29184"/>
          <a:stretch/>
        </p:blipFill>
        <p:spPr>
          <a:xfrm rot="16200000">
            <a:off x="195075" y="5535196"/>
            <a:ext cx="1316736" cy="1328872"/>
          </a:xfrm>
          <a:prstGeom prst="rect">
            <a:avLst/>
          </a:prstGeom>
        </p:spPr>
      </p:pic>
      <p:pic>
        <p:nvPicPr>
          <p:cNvPr id="11" name="Объект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769" t="51262" r="68378" b="29184"/>
          <a:stretch/>
        </p:blipFill>
        <p:spPr>
          <a:xfrm rot="10800000">
            <a:off x="0" y="1332243"/>
            <a:ext cx="1316736" cy="1328872"/>
          </a:xfrm>
          <a:prstGeom prst="rect">
            <a:avLst/>
          </a:prstGeom>
        </p:spPr>
      </p:pic>
      <p:sp>
        <p:nvSpPr>
          <p:cNvPr id="12" name="Заголовок 1"/>
          <p:cNvSpPr txBox="1">
            <a:spLocks/>
          </p:cNvSpPr>
          <p:nvPr/>
        </p:nvSpPr>
        <p:spPr>
          <a:xfrm>
            <a:off x="3950208" y="217991"/>
            <a:ext cx="5793867" cy="79914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b="1" u="dbl" dirty="0" smtClean="0">
                <a:solidFill>
                  <a:srgbClr val="591C00"/>
                </a:solidFill>
                <a:uFill>
                  <a:solidFill>
                    <a:srgbClr val="591C00"/>
                  </a:solidFill>
                </a:uFill>
                <a:latin typeface="Arial Black" panose="020B0A04020102020204" pitchFamily="34" charset="0"/>
              </a:rPr>
              <a:t>Подготовительный этап</a:t>
            </a:r>
            <a:endParaRPr lang="ru-RU" sz="3200" b="1" u="dbl" dirty="0">
              <a:solidFill>
                <a:srgbClr val="591C00"/>
              </a:solidFill>
              <a:uFill>
                <a:solidFill>
                  <a:srgbClr val="591C00"/>
                </a:solidFill>
              </a:uFill>
              <a:latin typeface="Arial Black" panose="020B0A04020102020204" pitchFamily="34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5615276"/>
              </p:ext>
            </p:extLst>
          </p:nvPr>
        </p:nvGraphicFramePr>
        <p:xfrm>
          <a:off x="2633472" y="1040544"/>
          <a:ext cx="8990970" cy="3972620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2996990"/>
                <a:gridCol w="2996990"/>
                <a:gridCol w="2996990"/>
              </a:tblGrid>
              <a:tr h="527614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ОУ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Организатор аттестации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Педагогический работник</a:t>
                      </a:r>
                      <a:endParaRPr lang="ru-RU" dirty="0"/>
                    </a:p>
                  </a:txBody>
                  <a:tcPr/>
                </a:tc>
              </a:tr>
              <a:tr h="3445006">
                <a:tc>
                  <a:txBody>
                    <a:bodyPr/>
                    <a:lstStyle/>
                    <a:p>
                      <a:r>
                        <a:rPr lang="ru-RU" dirty="0" smtClean="0"/>
                        <a:t>Назначение</a:t>
                      </a:r>
                      <a:r>
                        <a:rPr lang="ru-RU" baseline="0" dirty="0" smtClean="0"/>
                        <a:t> организатора аттестации для сопровождения педагогов в межаттетстационный период. Направление педагога на курсы повышения квалификации и семинары, стажировки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Составление плана-графика</a:t>
                      </a:r>
                      <a:r>
                        <a:rPr lang="ru-RU" baseline="0" dirty="0" smtClean="0"/>
                        <a:t> аттестации педкадров на календарный год. </a:t>
                      </a:r>
                      <a:r>
                        <a:rPr lang="ru-RU" dirty="0" smtClean="0"/>
                        <a:t>Ознакомление педагогов с курсами и семинарами в текущем учебном году.</a:t>
                      </a:r>
                    </a:p>
                    <a:p>
                      <a:r>
                        <a:rPr lang="ru-RU" dirty="0" smtClean="0"/>
                        <a:t>Составление плана </a:t>
                      </a:r>
                      <a:r>
                        <a:rPr lang="ru-RU" baseline="0" dirty="0" smtClean="0"/>
                        <a:t>курсовой подготовки на календарный год. Корректировка данных в КАИС ИРО.  Контроль. Консультации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Формулировка противоречия и проблемы, план действий на новый межаттестационный период. Теоретическое осмысление, подбор литературы, технологий, методик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5791192" y="5103674"/>
            <a:ext cx="2469931" cy="175432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dirty="0" smtClean="0"/>
              <a:t>Курсовая подготовка в виде таблицы:</a:t>
            </a:r>
          </a:p>
          <a:p>
            <a:r>
              <a:rPr lang="ru-RU" dirty="0" smtClean="0"/>
              <a:t>ФИО, предмет, год повышения квалификации, количество часов, тема</a:t>
            </a:r>
            <a:endParaRPr lang="ru-RU" dirty="0"/>
          </a:p>
        </p:txBody>
      </p:sp>
      <p:cxnSp>
        <p:nvCxnSpPr>
          <p:cNvPr id="14" name="Прямая со стрелкой 13"/>
          <p:cNvCxnSpPr/>
          <p:nvPr/>
        </p:nvCxnSpPr>
        <p:spPr>
          <a:xfrm>
            <a:off x="8198069" y="3710152"/>
            <a:ext cx="31529" cy="2196662"/>
          </a:xfrm>
          <a:prstGeom prst="straightConnector1">
            <a:avLst/>
          </a:prstGeom>
          <a:ln w="38100">
            <a:solidFill>
              <a:srgbClr val="EA1307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50500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896" t="30044"/>
          <a:stretch/>
        </p:blipFill>
        <p:spPr>
          <a:xfrm>
            <a:off x="9524" y="-111713"/>
            <a:ext cx="12192000" cy="6903038"/>
          </a:xfrm>
          <a:prstGeom prst="rect">
            <a:avLst/>
          </a:prstGeom>
        </p:spPr>
      </p:pic>
      <p:pic>
        <p:nvPicPr>
          <p:cNvPr id="3" name="Объект 2"/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769" t="51262" r="68378" b="29184"/>
          <a:stretch/>
        </p:blipFill>
        <p:spPr>
          <a:xfrm>
            <a:off x="-15240" y="8221"/>
            <a:ext cx="1316736" cy="1328872"/>
          </a:xfrm>
        </p:spPr>
      </p:pic>
      <p:pic>
        <p:nvPicPr>
          <p:cNvPr id="9" name="Объект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769" t="51262" r="68378" b="29184"/>
          <a:stretch/>
        </p:blipFill>
        <p:spPr>
          <a:xfrm>
            <a:off x="1316736" y="726941"/>
            <a:ext cx="1316736" cy="1328872"/>
          </a:xfrm>
          <a:prstGeom prst="rect">
            <a:avLst/>
          </a:prstGeom>
        </p:spPr>
      </p:pic>
      <p:pic>
        <p:nvPicPr>
          <p:cNvPr id="11" name="Объект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769" t="51262" r="68378" b="29184"/>
          <a:stretch/>
        </p:blipFill>
        <p:spPr>
          <a:xfrm rot="10800000">
            <a:off x="0" y="1332243"/>
            <a:ext cx="1316736" cy="1328872"/>
          </a:xfrm>
          <a:prstGeom prst="rect">
            <a:avLst/>
          </a:prstGeom>
        </p:spPr>
      </p:pic>
      <p:sp>
        <p:nvSpPr>
          <p:cNvPr id="12" name="Заголовок 1"/>
          <p:cNvSpPr txBox="1">
            <a:spLocks/>
          </p:cNvSpPr>
          <p:nvPr/>
        </p:nvSpPr>
        <p:spPr>
          <a:xfrm>
            <a:off x="5085288" y="91871"/>
            <a:ext cx="5793867" cy="79914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b="1" u="dbl" dirty="0" smtClean="0">
                <a:solidFill>
                  <a:srgbClr val="591C00"/>
                </a:solidFill>
                <a:uFill>
                  <a:solidFill>
                    <a:srgbClr val="591C00"/>
                  </a:solidFill>
                </a:uFill>
                <a:latin typeface="Arial Black" panose="020B0A04020102020204" pitchFamily="34" charset="0"/>
              </a:rPr>
              <a:t>Основной этап</a:t>
            </a:r>
            <a:endParaRPr lang="ru-RU" sz="3200" b="1" u="dbl" dirty="0">
              <a:solidFill>
                <a:srgbClr val="591C00"/>
              </a:solidFill>
              <a:uFill>
                <a:solidFill>
                  <a:srgbClr val="591C00"/>
                </a:solidFill>
              </a:uFill>
              <a:latin typeface="Arial Black" panose="020B0A04020102020204" pitchFamily="34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1346247"/>
              </p:ext>
            </p:extLst>
          </p:nvPr>
        </p:nvGraphicFramePr>
        <p:xfrm>
          <a:off x="2690648" y="1198179"/>
          <a:ext cx="9070428" cy="3279965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4873916"/>
                <a:gridCol w="4196512"/>
              </a:tblGrid>
              <a:tr h="445325"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Организатор аттестации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Педагогический работник</a:t>
                      </a:r>
                      <a:endParaRPr lang="ru-RU" sz="2000" dirty="0"/>
                    </a:p>
                  </a:txBody>
                  <a:tcPr/>
                </a:tc>
              </a:tr>
              <a:tr h="27451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/>
                        <a:t>Помощь в организации и оформлении мониторинга. Информирование о профессиональных конкурсах и мероприятиях, олимпиадах и конкурсах для учащихся (воспитанников ДОУ), помощь в организации мастер-классов,</a:t>
                      </a:r>
                      <a:r>
                        <a:rPr lang="ru-RU" sz="2000" baseline="0" dirty="0" smtClean="0"/>
                        <a:t> оформлении публикаций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Мониторинг. Участие в конкурсах и других мероприятиях. Обобщение и презентация опыта. Подготовка выступлений, мастер-классов. Активное участие в семинарах и конференциях. Публикации материалов с опытом работы. Выступления на методобъединениях.</a:t>
                      </a:r>
                      <a:endParaRPr lang="ru-RU" sz="2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4512012" y="4768010"/>
            <a:ext cx="4821174" cy="92333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dirty="0" smtClean="0"/>
              <a:t>Помощь в публикациях:</a:t>
            </a:r>
          </a:p>
          <a:p>
            <a:r>
              <a:rPr lang="ru-RU" dirty="0" smtClean="0"/>
              <a:t>Список сайтов, журналов, которые публикуют материалы, с указанием цены. 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60020" y="4737994"/>
            <a:ext cx="4059555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dirty="0" smtClean="0"/>
              <a:t>Список детских конкурсов.</a:t>
            </a:r>
            <a:endParaRPr lang="ru-RU" dirty="0"/>
          </a:p>
        </p:txBody>
      </p:sp>
      <p:sp>
        <p:nvSpPr>
          <p:cNvPr id="16" name="TextBox 15"/>
          <p:cNvSpPr txBox="1"/>
          <p:nvPr/>
        </p:nvSpPr>
        <p:spPr>
          <a:xfrm>
            <a:off x="9524" y="2781049"/>
            <a:ext cx="2758440" cy="92333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dirty="0" smtClean="0"/>
              <a:t>Список профессиональных конкурсов.</a:t>
            </a:r>
            <a:endParaRPr lang="ru-RU" dirty="0"/>
          </a:p>
        </p:txBody>
      </p:sp>
      <p:cxnSp>
        <p:nvCxnSpPr>
          <p:cNvPr id="17" name="Прямая со стрелкой 16"/>
          <p:cNvCxnSpPr/>
          <p:nvPr/>
        </p:nvCxnSpPr>
        <p:spPr>
          <a:xfrm flipH="1">
            <a:off x="2447926" y="2596055"/>
            <a:ext cx="263743" cy="193308"/>
          </a:xfrm>
          <a:prstGeom prst="straightConnector1">
            <a:avLst/>
          </a:prstGeom>
          <a:ln w="38100">
            <a:solidFill>
              <a:srgbClr val="EA1307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 flipH="1">
            <a:off x="2620577" y="4487917"/>
            <a:ext cx="364361" cy="334162"/>
          </a:xfrm>
          <a:prstGeom prst="straightConnector1">
            <a:avLst/>
          </a:prstGeom>
          <a:ln w="28575">
            <a:solidFill>
              <a:srgbClr val="EA1307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9546526" y="4549676"/>
            <a:ext cx="2557272" cy="2308324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dirty="0" smtClean="0"/>
              <a:t>Ежегодно на начало учебного года МО планируют выступления педагогов в течение учебного года с отчетами по темам, помогают оформить конкурсные материалы.</a:t>
            </a:r>
            <a:endParaRPr lang="ru-RU" dirty="0"/>
          </a:p>
        </p:txBody>
      </p:sp>
      <p:cxnSp>
        <p:nvCxnSpPr>
          <p:cNvPr id="26" name="Прямая со стрелкой 25"/>
          <p:cNvCxnSpPr/>
          <p:nvPr/>
        </p:nvCxnSpPr>
        <p:spPr>
          <a:xfrm>
            <a:off x="4666593" y="4466897"/>
            <a:ext cx="725213" cy="315310"/>
          </a:xfrm>
          <a:prstGeom prst="straightConnector1">
            <a:avLst/>
          </a:prstGeom>
          <a:ln w="28575">
            <a:solidFill>
              <a:srgbClr val="EA1307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/>
          <p:nvPr/>
        </p:nvCxnSpPr>
        <p:spPr>
          <a:xfrm>
            <a:off x="10639425" y="4252912"/>
            <a:ext cx="9525" cy="296764"/>
          </a:xfrm>
          <a:prstGeom prst="straightConnector1">
            <a:avLst/>
          </a:prstGeom>
          <a:ln w="28575">
            <a:solidFill>
              <a:srgbClr val="EA1307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46466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896" t="30044"/>
          <a:stretch/>
        </p:blipFill>
        <p:spPr>
          <a:xfrm>
            <a:off x="0" y="0"/>
            <a:ext cx="12192000" cy="6903038"/>
          </a:xfrm>
          <a:prstGeom prst="rect">
            <a:avLst/>
          </a:prstGeom>
        </p:spPr>
      </p:pic>
      <p:pic>
        <p:nvPicPr>
          <p:cNvPr id="3" name="Объект 2"/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769" t="51262" r="68378" b="29184"/>
          <a:stretch/>
        </p:blipFill>
        <p:spPr>
          <a:xfrm>
            <a:off x="-15240" y="8221"/>
            <a:ext cx="1316736" cy="1456792"/>
          </a:xfrm>
        </p:spPr>
      </p:pic>
      <p:pic>
        <p:nvPicPr>
          <p:cNvPr id="8" name="Объект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769" t="51262" r="68378" b="29184"/>
          <a:stretch/>
        </p:blipFill>
        <p:spPr>
          <a:xfrm flipH="1">
            <a:off x="-15240" y="5419726"/>
            <a:ext cx="1316736" cy="1483312"/>
          </a:xfrm>
          <a:prstGeom prst="rect">
            <a:avLst/>
          </a:prstGeom>
        </p:spPr>
      </p:pic>
      <p:pic>
        <p:nvPicPr>
          <p:cNvPr id="9" name="Объект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769" t="51262" r="68378" b="29184"/>
          <a:stretch/>
        </p:blipFill>
        <p:spPr>
          <a:xfrm flipH="1">
            <a:off x="-15241" y="2762250"/>
            <a:ext cx="1316736" cy="1360239"/>
          </a:xfrm>
          <a:prstGeom prst="rect">
            <a:avLst/>
          </a:prstGeom>
        </p:spPr>
      </p:pic>
      <p:pic>
        <p:nvPicPr>
          <p:cNvPr id="10" name="Объект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769" t="51262" r="68378" b="29184"/>
          <a:stretch/>
        </p:blipFill>
        <p:spPr>
          <a:xfrm rot="10800000">
            <a:off x="-15240" y="4117639"/>
            <a:ext cx="1316736" cy="1328872"/>
          </a:xfrm>
          <a:prstGeom prst="rect">
            <a:avLst/>
          </a:prstGeom>
        </p:spPr>
      </p:pic>
      <p:pic>
        <p:nvPicPr>
          <p:cNvPr id="11" name="Объект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769" t="51262" r="68378" b="29184"/>
          <a:stretch/>
        </p:blipFill>
        <p:spPr>
          <a:xfrm rot="10800000">
            <a:off x="-15241" y="1456524"/>
            <a:ext cx="1316736" cy="1328872"/>
          </a:xfrm>
          <a:prstGeom prst="rect">
            <a:avLst/>
          </a:prstGeom>
        </p:spPr>
      </p:pic>
      <p:sp>
        <p:nvSpPr>
          <p:cNvPr id="12" name="Заголовок 1"/>
          <p:cNvSpPr txBox="1">
            <a:spLocks/>
          </p:cNvSpPr>
          <p:nvPr/>
        </p:nvSpPr>
        <p:spPr>
          <a:xfrm>
            <a:off x="3997833" y="142096"/>
            <a:ext cx="5793867" cy="79914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b="1" u="dbl" dirty="0" smtClean="0">
                <a:solidFill>
                  <a:srgbClr val="591C00"/>
                </a:solidFill>
                <a:uFill>
                  <a:solidFill>
                    <a:srgbClr val="591C00"/>
                  </a:solidFill>
                </a:uFill>
                <a:latin typeface="Arial Black" panose="020B0A04020102020204" pitchFamily="34" charset="0"/>
              </a:rPr>
              <a:t>Завершающий этап</a:t>
            </a:r>
            <a:endParaRPr lang="ru-RU" sz="3200" b="1" u="dbl" dirty="0">
              <a:solidFill>
                <a:srgbClr val="591C00"/>
              </a:solidFill>
              <a:uFill>
                <a:solidFill>
                  <a:srgbClr val="591C00"/>
                </a:solidFill>
              </a:uFill>
              <a:latin typeface="Arial Black" panose="020B0A04020102020204" pitchFamily="34" charset="0"/>
            </a:endParaRPr>
          </a:p>
        </p:txBody>
      </p:sp>
      <p:graphicFrame>
        <p:nvGraphicFramePr>
          <p:cNvPr id="13" name="Таблица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3385969"/>
              </p:ext>
            </p:extLst>
          </p:nvPr>
        </p:nvGraphicFramePr>
        <p:xfrm>
          <a:off x="1527047" y="941239"/>
          <a:ext cx="10439400" cy="5273040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3479800"/>
                <a:gridCol w="3479800"/>
                <a:gridCol w="3479800"/>
              </a:tblGrid>
              <a:tr h="516101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ОУ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Организатор аттестации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Педагогический работник</a:t>
                      </a:r>
                      <a:endParaRPr lang="ru-RU" dirty="0"/>
                    </a:p>
                  </a:txBody>
                  <a:tcPr/>
                </a:tc>
              </a:tr>
              <a:tr h="4735984">
                <a:tc>
                  <a:txBody>
                    <a:bodyPr/>
                    <a:lstStyle/>
                    <a:p>
                      <a:r>
                        <a:rPr lang="ru-RU" dirty="0" smtClean="0"/>
                        <a:t>Организация процедуры аттестации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Ознакомление с нормативными документами. Консультации. Аттестационное дело. Оформление документов.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Самооценка. </a:t>
                      </a:r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Заявление. Подготовка</a:t>
                      </a:r>
                      <a:r>
                        <a:rPr lang="ru-RU" baseline="0" dirty="0" smtClean="0"/>
                        <a:t> аналитического отчета. </a:t>
                      </a:r>
                      <a:r>
                        <a:rPr lang="ru-RU" dirty="0" smtClean="0"/>
                        <a:t>Прохождение</a:t>
                      </a:r>
                      <a:r>
                        <a:rPr lang="ru-RU" baseline="0" dirty="0" smtClean="0"/>
                        <a:t> процедуры аттестации.</a:t>
                      </a:r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26" name="Picture 2" descr="https://encrypted-tbn0.gstatic.com/images?q=tbn:ANd9GcSCsA3zl698EldBwETnPmVHFTYUIl_BoLhlpJgHNjz371pilCN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13775" y="1895475"/>
            <a:ext cx="2095500" cy="2762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uprobr.ucoz.ru/_tbkp/2011-04-28_141817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3750" y="2785396"/>
            <a:ext cx="3465766" cy="30539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75551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896" t="30044"/>
          <a:stretch/>
        </p:blipFill>
        <p:spPr>
          <a:xfrm>
            <a:off x="1812036" y="-22519"/>
            <a:ext cx="10351008" cy="6903038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07477" y="-202415"/>
            <a:ext cx="9984826" cy="1968159"/>
          </a:xfrm>
        </p:spPr>
        <p:txBody>
          <a:bodyPr>
            <a:noAutofit/>
          </a:bodyPr>
          <a:lstStyle/>
          <a:p>
            <a:pPr algn="ctr"/>
            <a:r>
              <a:rPr lang="ru-RU" sz="3200" b="1" u="dbl" dirty="0" smtClean="0">
                <a:solidFill>
                  <a:srgbClr val="591C00"/>
                </a:solidFill>
                <a:uFill>
                  <a:solidFill>
                    <a:srgbClr val="591C00"/>
                  </a:solidFill>
                </a:uFill>
                <a:latin typeface="Arial Black" panose="020B0A04020102020204" pitchFamily="34" charset="0"/>
              </a:rPr>
              <a:t>Факторы э</a:t>
            </a:r>
            <a:r>
              <a:rPr lang="ru-RU" sz="3200" u="dbl" dirty="0" smtClean="0">
                <a:solidFill>
                  <a:srgbClr val="591C00"/>
                </a:solidFill>
                <a:uFill>
                  <a:solidFill>
                    <a:srgbClr val="591C00"/>
                  </a:solidFill>
                </a:uFill>
                <a:latin typeface="Arial Black" panose="020B0A04020102020204" pitchFamily="34" charset="0"/>
              </a:rPr>
              <a:t>ффективной организации сопровождения педагога </a:t>
            </a:r>
            <a:br>
              <a:rPr lang="ru-RU" sz="3200" u="dbl" dirty="0" smtClean="0">
                <a:solidFill>
                  <a:srgbClr val="591C00"/>
                </a:solidFill>
                <a:uFill>
                  <a:solidFill>
                    <a:srgbClr val="591C00"/>
                  </a:solidFill>
                </a:uFill>
                <a:latin typeface="Arial Black" panose="020B0A04020102020204" pitchFamily="34" charset="0"/>
              </a:rPr>
            </a:br>
            <a:r>
              <a:rPr lang="ru-RU" sz="3200" u="dbl" dirty="0" smtClean="0">
                <a:solidFill>
                  <a:srgbClr val="591C00"/>
                </a:solidFill>
                <a:uFill>
                  <a:solidFill>
                    <a:srgbClr val="591C00"/>
                  </a:solidFill>
                </a:uFill>
                <a:latin typeface="Arial Black" panose="020B0A04020102020204" pitchFamily="34" charset="0"/>
              </a:rPr>
              <a:t>в </a:t>
            </a:r>
            <a:r>
              <a:rPr lang="ru-RU" sz="3200" u="dbl" dirty="0" err="1" smtClean="0">
                <a:solidFill>
                  <a:srgbClr val="591C00"/>
                </a:solidFill>
                <a:uFill>
                  <a:solidFill>
                    <a:srgbClr val="591C00"/>
                  </a:solidFill>
                </a:uFill>
                <a:latin typeface="Arial Black" panose="020B0A04020102020204" pitchFamily="34" charset="0"/>
              </a:rPr>
              <a:t>ме</a:t>
            </a:r>
            <a:r>
              <a:rPr lang="ru-RU" sz="3200" b="1" u="dbl" dirty="0" err="1" smtClean="0">
                <a:solidFill>
                  <a:srgbClr val="591C00"/>
                </a:solidFill>
                <a:uFill>
                  <a:solidFill>
                    <a:srgbClr val="591C00"/>
                  </a:solidFill>
                </a:uFill>
                <a:latin typeface="Arial Black" panose="020B0A04020102020204" pitchFamily="34" charset="0"/>
              </a:rPr>
              <a:t>жаттестационный</a:t>
            </a:r>
            <a:r>
              <a:rPr lang="ru-RU" sz="3200" b="1" u="dbl" dirty="0" smtClean="0">
                <a:solidFill>
                  <a:srgbClr val="591C00"/>
                </a:solidFill>
                <a:uFill>
                  <a:solidFill>
                    <a:srgbClr val="591C00"/>
                  </a:solidFill>
                </a:uFill>
                <a:latin typeface="Arial Black" panose="020B0A04020102020204" pitchFamily="34" charset="0"/>
              </a:rPr>
              <a:t> период</a:t>
            </a:r>
            <a:endParaRPr lang="ru-RU" sz="4000" b="1" u="dbl" dirty="0">
              <a:solidFill>
                <a:srgbClr val="591C00"/>
              </a:solidFill>
              <a:uFill>
                <a:solidFill>
                  <a:srgbClr val="591C00"/>
                </a:solidFill>
              </a:uFill>
              <a:latin typeface="Arial Black" panose="020B0A04020102020204" pitchFamily="34" charset="0"/>
            </a:endParaRPr>
          </a:p>
        </p:txBody>
      </p:sp>
      <p:pic>
        <p:nvPicPr>
          <p:cNvPr id="7" name="Объект 6"/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1837"/>
          <a:stretch/>
        </p:blipFill>
        <p:spPr>
          <a:xfrm>
            <a:off x="1" y="0"/>
            <a:ext cx="1962912" cy="6858000"/>
          </a:xfrm>
        </p:spPr>
      </p:pic>
      <p:sp>
        <p:nvSpPr>
          <p:cNvPr id="3" name="TextBox 2"/>
          <p:cNvSpPr txBox="1"/>
          <p:nvPr/>
        </p:nvSpPr>
        <p:spPr>
          <a:xfrm>
            <a:off x="2192726" y="1380813"/>
            <a:ext cx="9515804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sz="3200" dirty="0" smtClean="0"/>
              <a:t> </a:t>
            </a:r>
            <a:r>
              <a:rPr lang="ru-RU" sz="2800" dirty="0" smtClean="0"/>
              <a:t>Четкое определение функций сопровождающего и аттестующегося при подготовке и проведении аттестации.</a:t>
            </a:r>
          </a:p>
          <a:p>
            <a:pPr marL="342900" indent="-342900">
              <a:buAutoNum type="arabicPeriod"/>
            </a:pPr>
            <a:r>
              <a:rPr lang="ru-RU" sz="2800" dirty="0" smtClean="0"/>
              <a:t>Целенаправленное установление  взаимных коммуникаций и доверительных отношений.</a:t>
            </a:r>
          </a:p>
          <a:p>
            <a:pPr marL="342900" indent="-342900">
              <a:buAutoNum type="arabicPeriod"/>
            </a:pPr>
            <a:r>
              <a:rPr lang="ru-RU" sz="2800" dirty="0" smtClean="0"/>
              <a:t>Составление индивидуального маршрута  (плана) сопровождения педагога в </a:t>
            </a:r>
            <a:r>
              <a:rPr lang="ru-RU" sz="2800" dirty="0" err="1" smtClean="0"/>
              <a:t>межаттестационный</a:t>
            </a:r>
            <a:r>
              <a:rPr lang="ru-RU" sz="2800" dirty="0" smtClean="0"/>
              <a:t> период с учетом «проблемных зон» (на основе карты самоанализа, внутреннего мониторинга, анкетирования и т.д.).</a:t>
            </a:r>
          </a:p>
          <a:p>
            <a:pPr marL="342900" indent="-342900">
              <a:buAutoNum type="arabicPeriod"/>
            </a:pPr>
            <a:r>
              <a:rPr lang="ru-RU" sz="2800" dirty="0" smtClean="0"/>
              <a:t> Формирование банка нормативно-правовых документов, банка методических идей и т.п.</a:t>
            </a:r>
          </a:p>
          <a:p>
            <a:pPr marL="342900" indent="-342900">
              <a:buAutoNum type="arabicPeriod"/>
            </a:pPr>
            <a:endParaRPr lang="ru-RU" sz="3200" dirty="0"/>
          </a:p>
        </p:txBody>
      </p:sp>
      <p:pic>
        <p:nvPicPr>
          <p:cNvPr id="9" name="Объект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769" t="51262" r="68378" b="29184"/>
          <a:stretch/>
        </p:blipFill>
        <p:spPr>
          <a:xfrm>
            <a:off x="9414326" y="5581678"/>
            <a:ext cx="1316736" cy="1328872"/>
          </a:xfrm>
          <a:prstGeom prst="rect">
            <a:avLst/>
          </a:prstGeom>
        </p:spPr>
      </p:pic>
      <p:sp>
        <p:nvSpPr>
          <p:cNvPr id="10" name="Заголовок 1"/>
          <p:cNvSpPr txBox="1">
            <a:spLocks/>
          </p:cNvSpPr>
          <p:nvPr/>
        </p:nvSpPr>
        <p:spPr>
          <a:xfrm>
            <a:off x="2455256" y="3722934"/>
            <a:ext cx="873252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b="1" u="dbl" dirty="0">
              <a:solidFill>
                <a:srgbClr val="591C00"/>
              </a:solidFill>
              <a:uFill>
                <a:solidFill>
                  <a:srgbClr val="591C00"/>
                </a:solidFill>
              </a:uFill>
              <a:latin typeface="Arial Black" panose="020B0A04020102020204" pitchFamily="34" charset="0"/>
            </a:endParaRPr>
          </a:p>
        </p:txBody>
      </p:sp>
      <p:pic>
        <p:nvPicPr>
          <p:cNvPr id="12" name="Объект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769" t="51262" r="68378" b="29184"/>
          <a:stretch/>
        </p:blipFill>
        <p:spPr>
          <a:xfrm rot="10800000">
            <a:off x="10875264" y="5297908"/>
            <a:ext cx="1316736" cy="13288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9446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249</TotalTime>
  <Words>562</Words>
  <Application>Microsoft Office PowerPoint</Application>
  <PresentationFormat>Широкоэкранный</PresentationFormat>
  <Paragraphs>74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6" baseType="lpstr">
      <vt:lpstr>Arial</vt:lpstr>
      <vt:lpstr>Arial Black</vt:lpstr>
      <vt:lpstr>Calibri</vt:lpstr>
      <vt:lpstr>Calibri Light</vt:lpstr>
      <vt:lpstr>Times New Roman</vt:lpstr>
      <vt:lpstr>Тема Office</vt:lpstr>
      <vt:lpstr>Презентация PowerPoint</vt:lpstr>
      <vt:lpstr>Сопровождение деятельности педагога -</vt:lpstr>
      <vt:lpstr>Цель</vt:lpstr>
      <vt:lpstr>Задачи</vt:lpstr>
      <vt:lpstr>Принципы</vt:lpstr>
      <vt:lpstr>Презентация PowerPoint</vt:lpstr>
      <vt:lpstr>Презентация PowerPoint</vt:lpstr>
      <vt:lpstr>Презентация PowerPoint</vt:lpstr>
      <vt:lpstr>Факторы эффективной организации сопровождения педагога  в межаттестационный период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Евгения</dc:creator>
  <cp:lastModifiedBy>Евгения</cp:lastModifiedBy>
  <cp:revision>34</cp:revision>
  <cp:lastPrinted>2015-09-20T18:41:49Z</cp:lastPrinted>
  <dcterms:created xsi:type="dcterms:W3CDTF">2015-07-15T08:54:34Z</dcterms:created>
  <dcterms:modified xsi:type="dcterms:W3CDTF">2015-09-27T16:37:56Z</dcterms:modified>
</cp:coreProperties>
</file>