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9" r:id="rId2"/>
    <p:sldId id="260" r:id="rId3"/>
    <p:sldId id="256" r:id="rId4"/>
    <p:sldId id="275" r:id="rId5"/>
    <p:sldId id="257" r:id="rId6"/>
    <p:sldId id="258" r:id="rId7"/>
    <p:sldId id="267" r:id="rId8"/>
    <p:sldId id="263" r:id="rId9"/>
    <p:sldId id="268" r:id="rId10"/>
    <p:sldId id="264" r:id="rId11"/>
    <p:sldId id="269" r:id="rId12"/>
    <p:sldId id="261" r:id="rId13"/>
    <p:sldId id="262" r:id="rId14"/>
    <p:sldId id="265" r:id="rId15"/>
    <p:sldId id="270" r:id="rId16"/>
    <p:sldId id="271" r:id="rId17"/>
    <p:sldId id="259" r:id="rId18"/>
    <p:sldId id="272" r:id="rId19"/>
    <p:sldId id="266" r:id="rId20"/>
    <p:sldId id="274" r:id="rId21"/>
    <p:sldId id="27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072E-D2C0-4959-8203-B8286C70527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CEB3-8A84-43C5-A060-7201C6AD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7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CEB3-8A84-43C5-A060-7201C6AD4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6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584080-19D2-4592-A57C-4D302382331C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AEC551-9C8E-40E5-B80B-A857316587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dirty="0"/>
              <a:t>Презентация к уроку биологии в </a:t>
            </a:r>
            <a:r>
              <a:rPr lang="ru-RU" dirty="0" smtClean="0"/>
              <a:t>5 </a:t>
            </a:r>
            <a:r>
              <a:rPr lang="ru-RU" dirty="0"/>
              <a:t>классе (базовый уровень) </a:t>
            </a:r>
            <a:r>
              <a:rPr lang="ru-RU" dirty="0" smtClean="0"/>
              <a:t>ФГОС</a:t>
            </a:r>
          </a:p>
          <a:p>
            <a:pPr marL="44450" algn="ctr"/>
            <a:r>
              <a:rPr lang="ru-RU" dirty="0" smtClean="0"/>
              <a:t>по теме </a:t>
            </a:r>
            <a:r>
              <a:rPr lang="ru-RU" altLang="ru-RU" b="1" dirty="0" smtClean="0"/>
              <a:t>«Методы изучения природы»</a:t>
            </a:r>
          </a:p>
          <a:p>
            <a:pPr marL="44450" algn="ctr"/>
            <a:r>
              <a:rPr lang="ru-RU" altLang="ru-RU" dirty="0" smtClean="0"/>
              <a:t>Учебник серии «Алгоритм успеха» авторы </a:t>
            </a:r>
            <a:r>
              <a:rPr lang="ru-RU" altLang="ru-RU" dirty="0" err="1" smtClean="0"/>
              <a:t>И.Н.Пономарёва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И.В.Николаев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О.А.Корнилова</a:t>
            </a:r>
            <a:r>
              <a:rPr lang="ru-RU" altLang="ru-RU" dirty="0" smtClean="0"/>
              <a:t>. – М.:</a:t>
            </a:r>
            <a:r>
              <a:rPr lang="ru-RU" altLang="ru-RU" dirty="0" err="1" smtClean="0"/>
              <a:t>Вентана</a:t>
            </a:r>
            <a:r>
              <a:rPr lang="ru-RU" altLang="ru-RU" dirty="0" smtClean="0"/>
              <a:t>-Граф, 2013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28719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smtClean="0"/>
              <a:t>Арбаты </a:t>
            </a:r>
            <a:r>
              <a:rPr lang="ru-RU" altLang="ru-RU" dirty="0"/>
              <a:t>– 2015г.</a:t>
            </a:r>
          </a:p>
        </p:txBody>
      </p:sp>
    </p:spTree>
    <p:extLst>
      <p:ext uri="{BB962C8B-B14F-4D97-AF65-F5344CB8AC3E}">
        <p14:creationId xmlns:p14="http://schemas.microsoft.com/office/powerpoint/2010/main" val="2376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781675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7886" y="210291"/>
            <a:ext cx="6965245" cy="1202485"/>
          </a:xfrm>
        </p:spPr>
        <p:txBody>
          <a:bodyPr/>
          <a:lstStyle/>
          <a:p>
            <a:r>
              <a:rPr lang="ru-RU" dirty="0" smtClean="0"/>
              <a:t>Описание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2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5780087" cy="1219200"/>
          </a:xfrm>
        </p:spPr>
        <p:txBody>
          <a:bodyPr/>
          <a:lstStyle/>
          <a:p>
            <a:r>
              <a:rPr lang="ru-RU" altLang="ru-RU" sz="4000" b="1" dirty="0"/>
              <a:t>2. Измерение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200800" cy="49974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i="1" dirty="0"/>
              <a:t>На странице букваря 33 богатыря</a:t>
            </a:r>
            <a:r>
              <a:rPr lang="ru-RU" altLang="ru-RU" i="1" dirty="0" smtClean="0"/>
              <a:t>.</a:t>
            </a:r>
          </a:p>
          <a:p>
            <a:pPr marL="609600" indent="-609600">
              <a:lnSpc>
                <a:spcPct val="80000"/>
              </a:lnSpc>
            </a:pPr>
            <a:endParaRPr lang="ru-RU" altLang="ru-RU" i="1" dirty="0"/>
          </a:p>
          <a:p>
            <a:pPr marL="609600" indent="-609600">
              <a:lnSpc>
                <a:spcPct val="80000"/>
              </a:lnSpc>
            </a:pPr>
            <a:r>
              <a:rPr lang="ru-RU" altLang="ru-RU" sz="2400" i="1" dirty="0" smtClean="0"/>
              <a:t>Ночью </a:t>
            </a:r>
            <a:r>
              <a:rPr lang="ru-RU" altLang="ru-RU" sz="2400" i="1" dirty="0"/>
              <a:t>на небе один золотистый апельсин.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i="1" dirty="0"/>
              <a:t>	Миновали две недели, апельсина мы не ели,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i="1" dirty="0"/>
              <a:t>	Но осталась в небе только апельсиновая долька</a:t>
            </a:r>
            <a:r>
              <a:rPr lang="ru-RU" altLang="ru-RU" sz="2400" i="1" dirty="0" smtClean="0"/>
              <a:t>.</a:t>
            </a:r>
            <a:endParaRPr lang="ru-RU" altLang="ru-RU" sz="2400" i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400" i="1" dirty="0"/>
          </a:p>
          <a:p>
            <a:pPr marL="609600" indent="-609600">
              <a:lnSpc>
                <a:spcPct val="80000"/>
              </a:lnSpc>
            </a:pPr>
            <a:r>
              <a:rPr lang="ru-RU" altLang="ru-RU" i="1" dirty="0"/>
              <a:t>Ножек четыре, шляпок одна</a:t>
            </a:r>
            <a:r>
              <a:rPr lang="ru-RU" altLang="ru-RU" i="1" dirty="0" smtClean="0"/>
              <a:t>.</a:t>
            </a:r>
          </a:p>
          <a:p>
            <a:pPr marL="609600" indent="-609600">
              <a:lnSpc>
                <a:spcPct val="80000"/>
              </a:lnSpc>
            </a:pPr>
            <a:endParaRPr lang="ru-RU" altLang="ru-RU" i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i="1" dirty="0"/>
              <a:t>	Нужен, коль станет обедать </a:t>
            </a:r>
            <a:r>
              <a:rPr lang="ru-RU" altLang="ru-RU" i="1" dirty="0" err="1"/>
              <a:t>семья.Шесть</a:t>
            </a:r>
            <a:r>
              <a:rPr lang="ru-RU" altLang="ru-RU" i="1" dirty="0"/>
              <a:t> </a:t>
            </a:r>
            <a:r>
              <a:rPr lang="ru-RU" altLang="ru-RU" sz="2400" i="1" dirty="0"/>
              <a:t>ног, две головы, один хвост.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/>
          </a:p>
          <a:p>
            <a:pPr marL="609600" indent="-609600">
              <a:lnSpc>
                <a:spcPct val="80000"/>
              </a:lnSpc>
            </a:pP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727446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143000"/>
            <a:ext cx="5353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143000"/>
            <a:ext cx="5753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143000"/>
            <a:ext cx="5981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4522"/>
            <a:ext cx="5995987" cy="1219200"/>
          </a:xfrm>
        </p:spPr>
        <p:txBody>
          <a:bodyPr/>
          <a:lstStyle/>
          <a:p>
            <a:r>
              <a:rPr lang="ru-RU" altLang="ru-RU" sz="4000" b="1" dirty="0">
                <a:effectLst/>
              </a:rPr>
              <a:t>Помогут</a:t>
            </a:r>
            <a:r>
              <a:rPr lang="ru-RU" altLang="ru-RU" sz="4000" b="1" dirty="0"/>
              <a:t> </a:t>
            </a:r>
            <a:r>
              <a:rPr lang="ru-RU" altLang="ru-RU" sz="4000" b="1" dirty="0">
                <a:effectLst/>
              </a:rPr>
              <a:t>измерению</a:t>
            </a:r>
            <a:r>
              <a:rPr lang="ru-RU" altLang="ru-RU" sz="4000" b="1" dirty="0"/>
              <a:t>: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006" y="1462826"/>
            <a:ext cx="2062280" cy="2062281"/>
          </a:xfrm>
          <a:ln>
            <a:solidFill>
              <a:schemeClr val="tx1"/>
            </a:solidFill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3" y="1811016"/>
            <a:ext cx="1944216" cy="3497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7" y="1446970"/>
            <a:ext cx="2189076" cy="218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26736"/>
            <a:ext cx="2149475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7" y="3933055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483" y="5308143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Мерный цилиндр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24135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6111875" cy="1219200"/>
          </a:xfrm>
        </p:spPr>
        <p:txBody>
          <a:bodyPr/>
          <a:lstStyle/>
          <a:p>
            <a:r>
              <a:rPr lang="ru-RU" altLang="ru-RU" sz="4000" b="1" dirty="0"/>
              <a:t>3. Опыт (эксперимент)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7704856" cy="338437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altLang="ru-RU" sz="2400" i="1" dirty="0"/>
              <a:t>По снегу покатите, – я подрасту.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i="1" dirty="0"/>
              <a:t>	На костре согреете, – я пропаду.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altLang="ru-RU" sz="2400" i="1" dirty="0"/>
          </a:p>
          <a:p>
            <a:pPr marL="609600" indent="-609600">
              <a:lnSpc>
                <a:spcPct val="90000"/>
              </a:lnSpc>
            </a:pPr>
            <a:r>
              <a:rPr lang="ru-RU" altLang="ru-RU" sz="2400" i="1" dirty="0"/>
              <a:t>Кинешь в речку – не тонет</a:t>
            </a:r>
            <a:r>
              <a:rPr lang="ru-RU" altLang="ru-RU" sz="2400" i="1" dirty="0" smtClean="0"/>
              <a:t>.</a:t>
            </a:r>
          </a:p>
          <a:p>
            <a:pPr marL="631825" indent="0">
              <a:lnSpc>
                <a:spcPct val="90000"/>
              </a:lnSpc>
              <a:buNone/>
            </a:pPr>
            <a:r>
              <a:rPr lang="ru-RU" altLang="ru-RU" sz="2400" i="1" dirty="0" smtClean="0"/>
              <a:t> </a:t>
            </a:r>
            <a:r>
              <a:rPr lang="ru-RU" altLang="ru-RU" sz="2400" i="1" dirty="0"/>
              <a:t>Бьёшь о стенку – не стонет.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i="1" dirty="0"/>
              <a:t>	Будешь оземь кидать, – станет кверху летать.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4326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делают в лаборатории?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i="1" dirty="0"/>
              <a:t>Эксперимент</a:t>
            </a:r>
            <a:r>
              <a:rPr lang="ru-RU" dirty="0"/>
              <a:t> (от лат. </a:t>
            </a:r>
            <a:r>
              <a:rPr lang="en-US" i="1" dirty="0" err="1"/>
              <a:t>experimentum</a:t>
            </a:r>
            <a:r>
              <a:rPr lang="en-US" i="1" dirty="0"/>
              <a:t> </a:t>
            </a:r>
            <a:r>
              <a:rPr lang="ru-RU" i="1" dirty="0"/>
              <a:t>—</a:t>
            </a:r>
            <a:r>
              <a:rPr lang="ru-RU" dirty="0"/>
              <a:t> испытание), </a:t>
            </a:r>
            <a:r>
              <a:rPr lang="ru-RU" dirty="0" smtClean="0"/>
              <a:t>в </a:t>
            </a:r>
            <a:r>
              <a:rPr lang="ru-RU" dirty="0"/>
              <a:t>ходе которого биологические объекты и процессы изучаются в искусственно созданных, точно контролируемых условиях (</a:t>
            </a:r>
            <a:r>
              <a:rPr lang="ru-RU" b="1" i="1" dirty="0"/>
              <a:t>экспериментальный метод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566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6196405" cy="36038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/>
              <a:t>Сравнение</a:t>
            </a:r>
            <a:r>
              <a:rPr lang="ru-RU" sz="2800" i="1" dirty="0"/>
              <a:t>,</a:t>
            </a:r>
            <a:r>
              <a:rPr lang="ru-RU" sz="2800" dirty="0"/>
              <a:t> дающее возможность установить сходство и различие между разными биологическими структурами и явлениями (</a:t>
            </a:r>
            <a:r>
              <a:rPr lang="ru-RU" sz="2800" b="1" i="1" dirty="0"/>
              <a:t>сравнительный метод</a:t>
            </a:r>
            <a:r>
              <a:rPr lang="ru-RU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297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2" y="1772816"/>
            <a:ext cx="7561412" cy="4513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5095" y="570331"/>
            <a:ext cx="6965245" cy="9864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и моделирование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792088"/>
          </a:xfrm>
        </p:spPr>
        <p:txBody>
          <a:bodyPr/>
          <a:lstStyle/>
          <a:p>
            <a:r>
              <a:rPr lang="ru-RU" dirty="0" smtClean="0"/>
              <a:t>Вопросы на «засыпку»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3603812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Что называется живым?</a:t>
            </a:r>
          </a:p>
          <a:p>
            <a:pPr lvl="0"/>
            <a:r>
              <a:rPr lang="ru-RU" sz="3200" dirty="0"/>
              <a:t>Какие признаки имеют живые организмы?</a:t>
            </a:r>
          </a:p>
          <a:p>
            <a:pPr lvl="0"/>
            <a:r>
              <a:rPr lang="ru-RU" sz="3200" dirty="0"/>
              <a:t>Какова роль обмена веществ в жизни организмов?</a:t>
            </a:r>
          </a:p>
          <a:p>
            <a:pPr lvl="0"/>
            <a:r>
              <a:rPr lang="ru-RU" sz="3200" dirty="0"/>
              <a:t>Докажите, что растение — живой организм.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24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16824" cy="8112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Какой я наблюдательный…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776864" cy="4608512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 smtClean="0"/>
              <a:t>Развитие </a:t>
            </a:r>
            <a:r>
              <a:rPr lang="ru-RU" b="1" i="1" dirty="0"/>
              <a:t>внимания</a:t>
            </a:r>
            <a:r>
              <a:rPr lang="ru-RU" dirty="0"/>
              <a:t>: </a:t>
            </a:r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/>
              <a:t>Иду домой, смотрю под ноги и вижу...»; </a:t>
            </a:r>
            <a:endParaRPr lang="ru-RU" dirty="0" smtClean="0"/>
          </a:p>
          <a:p>
            <a:pPr lvl="1"/>
            <a:r>
              <a:rPr lang="ru-RU" dirty="0" smtClean="0"/>
              <a:t>наблюдение </a:t>
            </a:r>
            <a:r>
              <a:rPr lang="ru-RU" dirty="0"/>
              <a:t>за человеком, который ест, пишет, работает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наблюдение за движением облака; </a:t>
            </a:r>
            <a:endParaRPr lang="ru-RU" dirty="0" smtClean="0"/>
          </a:p>
          <a:p>
            <a:pPr lvl="1"/>
            <a:r>
              <a:rPr lang="ru-RU" dirty="0" smtClean="0"/>
              <a:t>наблюдение </a:t>
            </a:r>
            <a:r>
              <a:rPr lang="ru-RU" dirty="0"/>
              <a:t>за ветром, который дует по поверхности земли.</a:t>
            </a:r>
          </a:p>
          <a:p>
            <a:pPr lvl="0"/>
            <a:r>
              <a:rPr lang="ru-RU" b="1" i="1" dirty="0"/>
              <a:t>Наблюдение с закрытыми глазами</a:t>
            </a:r>
            <a:r>
              <a:rPr lang="ru-RU" dirty="0"/>
              <a:t>: </a:t>
            </a:r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/>
              <a:t>Звуки </a:t>
            </a:r>
            <a:r>
              <a:rPr lang="ru-RU" dirty="0" smtClean="0"/>
              <a:t>села»,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«Запахи», </a:t>
            </a:r>
            <a:endParaRPr lang="ru-RU" dirty="0" smtClean="0"/>
          </a:p>
          <a:p>
            <a:pPr lvl="1"/>
            <a:r>
              <a:rPr lang="ru-RU" dirty="0" smtClean="0"/>
              <a:t>«</a:t>
            </a:r>
            <a:r>
              <a:rPr lang="ru-RU" dirty="0"/>
              <a:t>Пробую медленно есть с закрытыми глазами и чувствовать пищу».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8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7"/>
            <a:ext cx="7776864" cy="3603812"/>
          </a:xfrm>
        </p:spPr>
        <p:txBody>
          <a:bodyPr/>
          <a:lstStyle/>
          <a:p>
            <a:pPr lvl="0"/>
            <a:r>
              <a:rPr lang="ru-RU" dirty="0"/>
              <a:t>Прочитать § 3, пересказать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ответить на вопросы </a:t>
            </a:r>
            <a:r>
              <a:rPr lang="ru-RU" dirty="0" smtClean="0"/>
              <a:t>с. 1-4, с. 15 (устно)</a:t>
            </a:r>
          </a:p>
          <a:p>
            <a:pPr lvl="0"/>
            <a:r>
              <a:rPr lang="ru-RU" dirty="0" smtClean="0"/>
              <a:t>Провести </a:t>
            </a:r>
            <a:r>
              <a:rPr lang="ru-RU" dirty="0" smtClean="0">
                <a:hlinkClick r:id="rId2" action="ppaction://hlinksldjump"/>
              </a:rPr>
              <a:t>наблюдение (на выбор) </a:t>
            </a:r>
            <a:r>
              <a:rPr lang="ru-RU" dirty="0" smtClean="0"/>
              <a:t>– записать в тетради. </a:t>
            </a:r>
          </a:p>
          <a:p>
            <a:pPr lvl="0"/>
            <a:r>
              <a:rPr lang="ru-RU" dirty="0" smtClean="0"/>
              <a:t>Принести </a:t>
            </a:r>
            <a:r>
              <a:rPr lang="ru-RU" dirty="0"/>
              <a:t>салфетку, две монеты разного размера, пипетку, стаканчик для воды, лист бумаги.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 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344816" cy="3603812"/>
          </a:xfrm>
        </p:spPr>
        <p:txBody>
          <a:bodyPr>
            <a:normAutofit/>
          </a:bodyPr>
          <a:lstStyle/>
          <a:p>
            <a:pPr marL="284480" indent="-514350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/>
              <a:t>Учебник серии «Алгоритм успеха</a:t>
            </a:r>
            <a:r>
              <a:rPr lang="ru-RU" altLang="ru-RU" sz="1800" dirty="0" smtClean="0"/>
              <a:t>», Биология: 5 класс: учебник для учащихся общеобразовательных </a:t>
            </a:r>
            <a:r>
              <a:rPr lang="ru-RU" altLang="ru-RU" sz="1800" dirty="0" smtClean="0"/>
              <a:t>учреждений</a:t>
            </a:r>
            <a:r>
              <a:rPr lang="ru-RU" altLang="ru-RU" sz="1800" dirty="0"/>
              <a:t>/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И.Н.Пономарёва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И.В.Николаев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О.А.Корнилова</a:t>
            </a:r>
            <a:r>
              <a:rPr lang="ru-RU" altLang="ru-RU" sz="1800" dirty="0"/>
              <a:t>. – М.:</a:t>
            </a:r>
            <a:r>
              <a:rPr lang="ru-RU" altLang="ru-RU" sz="1800" dirty="0" err="1"/>
              <a:t>Вентана</a:t>
            </a:r>
            <a:r>
              <a:rPr lang="ru-RU" altLang="ru-RU" sz="1800" dirty="0"/>
              <a:t>-Граф, </a:t>
            </a:r>
            <a:r>
              <a:rPr lang="ru-RU" altLang="ru-RU" sz="1800" dirty="0" smtClean="0"/>
              <a:t>2013. – 128с. : </a:t>
            </a:r>
            <a:r>
              <a:rPr lang="ru-RU" altLang="ru-RU" sz="1800" dirty="0" smtClean="0"/>
              <a:t>ил.</a:t>
            </a:r>
          </a:p>
          <a:p>
            <a:pPr marL="284480" indent="-514350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Константинова И.Ю  Поурочные разработки по биологии. 5 класс. – М.: ВАКО, 2015. – 128с. – (В помощь школьному учителю)</a:t>
            </a:r>
          </a:p>
          <a:p>
            <a:pPr marL="284480" indent="-514350">
              <a:buFont typeface="+mj-lt"/>
              <a:buAutoNum type="arabicPeriod"/>
            </a:pPr>
            <a:r>
              <a:rPr lang="en-US" altLang="ru-RU" sz="1800" dirty="0" smtClean="0">
                <a:solidFill>
                  <a:schemeClr val="tx1"/>
                </a:solidFill>
              </a:rPr>
              <a:t>CD</a:t>
            </a:r>
            <a:r>
              <a:rPr lang="ru-RU" altLang="ru-RU" sz="1800" dirty="0" smtClean="0">
                <a:solidFill>
                  <a:schemeClr val="tx1"/>
                </a:solidFill>
              </a:rPr>
              <a:t>-диск. </a:t>
            </a:r>
            <a:r>
              <a:rPr lang="ru-RU" altLang="ru-RU" sz="1800" dirty="0" smtClean="0">
                <a:solidFill>
                  <a:schemeClr val="tx1"/>
                </a:solidFill>
              </a:rPr>
              <a:t>1С</a:t>
            </a:r>
            <a:r>
              <a:rPr lang="ru-RU" altLang="ru-RU" sz="1800" dirty="0" smtClean="0">
                <a:solidFill>
                  <a:schemeClr val="tx1"/>
                </a:solidFill>
              </a:rPr>
              <a:t>: Школа.  </a:t>
            </a:r>
            <a:r>
              <a:rPr lang="ru-RU" altLang="ru-RU" sz="1800" dirty="0" smtClean="0">
                <a:solidFill>
                  <a:schemeClr val="tx1"/>
                </a:solidFill>
              </a:rPr>
              <a:t>Природоведение, 5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ru-RU" sz="1800" dirty="0" smtClean="0">
                <a:solidFill>
                  <a:schemeClr val="tx1"/>
                </a:solidFill>
              </a:rPr>
              <a:t>. (На платформе «1С:Образование 4. Дом») ООО «1С-Паблишинг», 2008 - иллюстрации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9446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Методы изучения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изучают природу</a:t>
            </a:r>
          </a:p>
          <a:p>
            <a:r>
              <a:rPr lang="ru-RU" dirty="0" smtClean="0"/>
              <a:t>Что делают в лаборатории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Б-5кл. П.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276525" cy="48863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4800" b="1" dirty="0"/>
              <a:t>«Природа – это единственная книга, каждая страница которой полна глубокого содержания</a:t>
            </a:r>
            <a:r>
              <a:rPr lang="ru-RU" altLang="ru-RU" sz="4800" b="1" dirty="0" smtClean="0"/>
              <a:t>»</a:t>
            </a:r>
          </a:p>
          <a:p>
            <a:pPr marL="0" indent="0" algn="r">
              <a:buNone/>
            </a:pPr>
            <a:r>
              <a:rPr lang="ru-RU" altLang="ru-RU" sz="3200" dirty="0" smtClean="0"/>
              <a:t>                </a:t>
            </a:r>
            <a:r>
              <a:rPr lang="ru-RU" altLang="ru-RU" sz="3200" dirty="0"/>
              <a:t>		</a:t>
            </a:r>
            <a:r>
              <a:rPr lang="ru-RU" altLang="ru-RU" sz="3600" b="1" i="1" dirty="0"/>
              <a:t>Гёте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768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6038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Кто изучает природу?</a:t>
            </a:r>
          </a:p>
          <a:p>
            <a:r>
              <a:rPr lang="ru-RU" sz="4400" dirty="0" smtClean="0"/>
              <a:t>Какие приборы используются в изучении природы?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77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изучают природу?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Работать </a:t>
            </a:r>
            <a:r>
              <a:rPr lang="ru-RU" sz="2800" b="1" dirty="0"/>
              <a:t>по </a:t>
            </a:r>
            <a:r>
              <a:rPr lang="ru-RU" sz="2800" b="1" dirty="0" smtClean="0"/>
              <a:t>плану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постановка </a:t>
            </a:r>
            <a:r>
              <a:rPr lang="ru-RU" dirty="0"/>
              <a:t>цели, </a:t>
            </a:r>
            <a:endParaRPr lang="ru-RU" dirty="0" smtClean="0"/>
          </a:p>
          <a:p>
            <a:pPr lvl="1"/>
            <a:r>
              <a:rPr lang="ru-RU" dirty="0" smtClean="0"/>
              <a:t>выбор </a:t>
            </a:r>
            <a:r>
              <a:rPr lang="ru-RU" dirty="0"/>
              <a:t>метода исследования, </a:t>
            </a:r>
            <a:endParaRPr lang="ru-RU" dirty="0" smtClean="0"/>
          </a:p>
          <a:p>
            <a:pPr lvl="1"/>
            <a:r>
              <a:rPr lang="ru-RU" dirty="0" smtClean="0"/>
              <a:t>проведение </a:t>
            </a:r>
            <a:r>
              <a:rPr lang="ru-RU" dirty="0"/>
              <a:t>исследования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получение результатов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объяснение полученных </a:t>
            </a:r>
            <a:r>
              <a:rPr lang="ru-RU" dirty="0" smtClean="0"/>
              <a:t>результатов.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5780087" cy="1219200"/>
          </a:xfrm>
        </p:spPr>
        <p:txBody>
          <a:bodyPr/>
          <a:lstStyle/>
          <a:p>
            <a:r>
              <a:rPr lang="ru-RU" altLang="ru-RU" sz="4000" b="1" dirty="0"/>
              <a:t>1.</a:t>
            </a:r>
            <a:r>
              <a:rPr lang="ru-RU" altLang="ru-RU" dirty="0"/>
              <a:t> </a:t>
            </a:r>
            <a:r>
              <a:rPr lang="ru-RU" altLang="ru-RU" sz="4000" b="1" dirty="0"/>
              <a:t>Наблюдение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632848" cy="50688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000" i="1" dirty="0"/>
          </a:p>
          <a:p>
            <a:pPr marL="609600" indent="-609600">
              <a:lnSpc>
                <a:spcPct val="80000"/>
              </a:lnSpc>
            </a:pPr>
            <a:r>
              <a:rPr lang="ru-RU" altLang="ru-RU" sz="2000" i="1" dirty="0"/>
              <a:t>В тихую погоду нет нас нигде,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	А ветер подует – бежим по воде</a:t>
            </a:r>
            <a:r>
              <a:rPr lang="ru-RU" altLang="ru-RU" sz="2000" i="1" dirty="0" smtClean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000" i="1" dirty="0"/>
          </a:p>
          <a:p>
            <a:pPr marL="609600" indent="-609600">
              <a:lnSpc>
                <a:spcPct val="80000"/>
              </a:lnSpc>
            </a:pPr>
            <a:r>
              <a:rPr lang="ru-RU" altLang="ru-RU" sz="2000" i="1" dirty="0" smtClean="0"/>
              <a:t>Невидимкой</a:t>
            </a:r>
            <a:r>
              <a:rPr lang="ru-RU" altLang="ru-RU" sz="2000" i="1" dirty="0"/>
              <a:t>, осторожно он является ко мне,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	И рисует, как художник, он узоры на окне.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	Это – клён, а это – ива, вот и пальма предо мной.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	Как рисует он красиво белой </a:t>
            </a:r>
            <a:r>
              <a:rPr lang="ru-RU" altLang="ru-RU" sz="2000" i="1" dirty="0" err="1"/>
              <a:t>краскою</a:t>
            </a:r>
            <a:r>
              <a:rPr lang="ru-RU" altLang="ru-RU" sz="2000" i="1" dirty="0"/>
              <a:t> одной!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000" i="1" dirty="0"/>
          </a:p>
          <a:p>
            <a:pPr marL="609600" indent="-609600">
              <a:lnSpc>
                <a:spcPct val="80000"/>
              </a:lnSpc>
            </a:pPr>
            <a:r>
              <a:rPr lang="ru-RU" altLang="ru-RU" sz="2000" i="1" dirty="0"/>
              <a:t>У нас под крышей белый гвоздь висит.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	Солнце взойдёт – гвоздь упадёт.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altLang="ru-RU" sz="2000" i="1" dirty="0"/>
          </a:p>
          <a:p>
            <a:pPr marL="609600" indent="-609600">
              <a:lnSpc>
                <a:spcPct val="80000"/>
              </a:lnSpc>
            </a:pPr>
            <a:r>
              <a:rPr lang="ru-RU" altLang="ru-RU" sz="2000" i="1" dirty="0"/>
              <a:t>Он чёрной тучей был сначала, </a:t>
            </a:r>
            <a:br>
              <a:rPr lang="ru-RU" altLang="ru-RU" sz="2000" i="1" dirty="0"/>
            </a:br>
            <a:r>
              <a:rPr lang="ru-RU" altLang="ru-RU" sz="2000" i="1" dirty="0"/>
              <a:t>он белым пухом лёг на лес.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	Покрыл всю землю одеялом, </a:t>
            </a:r>
            <a:br>
              <a:rPr lang="ru-RU" altLang="ru-RU" sz="2000" i="1" dirty="0"/>
            </a:br>
            <a:r>
              <a:rPr lang="ru-RU" altLang="ru-RU" sz="2000" i="1" dirty="0"/>
              <a:t>а по весне совсем исчез</a:t>
            </a:r>
            <a:r>
              <a:rPr lang="ru-RU" altLang="ru-RU" sz="2000" i="1" dirty="0" smtClean="0"/>
              <a:t>.</a:t>
            </a:r>
            <a:endParaRPr lang="ru-RU" alt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40813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1143000"/>
            <a:ext cx="57816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138862" cy="968375"/>
          </a:xfrm>
        </p:spPr>
        <p:txBody>
          <a:bodyPr/>
          <a:lstStyle/>
          <a:p>
            <a:r>
              <a:rPr lang="ru-RU" altLang="ru-RU" sz="4000" b="1" dirty="0">
                <a:effectLst/>
              </a:rPr>
              <a:t>Помогут</a:t>
            </a:r>
            <a:r>
              <a:rPr lang="ru-RU" altLang="ru-RU" sz="4000" b="1" dirty="0"/>
              <a:t> </a:t>
            </a:r>
            <a:r>
              <a:rPr lang="ru-RU" altLang="ru-RU" sz="4000" b="1" dirty="0">
                <a:effectLst/>
              </a:rPr>
              <a:t>наблюдению</a:t>
            </a:r>
            <a:r>
              <a:rPr lang="ru-RU" altLang="ru-RU" sz="4000" b="1" dirty="0"/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1291756"/>
            <a:ext cx="3330575" cy="4392488"/>
          </a:xfrm>
        </p:spPr>
        <p:txBody>
          <a:bodyPr>
            <a:normAutofit fontScale="92500" lnSpcReduction="20000"/>
          </a:bodyPr>
          <a:lstStyle/>
          <a:p>
            <a:endParaRPr lang="ru-RU" altLang="ru-RU" dirty="0"/>
          </a:p>
          <a:p>
            <a:r>
              <a:rPr lang="ru-RU" altLang="ru-RU" sz="4000" dirty="0"/>
              <a:t>Телескоп</a:t>
            </a:r>
          </a:p>
          <a:p>
            <a:endParaRPr lang="ru-RU" altLang="ru-RU" sz="4000" dirty="0"/>
          </a:p>
          <a:p>
            <a:endParaRPr lang="ru-RU" altLang="ru-RU" sz="4000" dirty="0"/>
          </a:p>
          <a:p>
            <a:r>
              <a:rPr lang="ru-RU" altLang="ru-RU" sz="4000" dirty="0"/>
              <a:t>Лупа</a:t>
            </a:r>
          </a:p>
          <a:p>
            <a:endParaRPr lang="ru-RU" altLang="ru-RU" sz="4000" dirty="0"/>
          </a:p>
          <a:p>
            <a:endParaRPr lang="ru-RU" altLang="ru-RU" sz="4000" dirty="0"/>
          </a:p>
          <a:p>
            <a:r>
              <a:rPr lang="ru-RU" altLang="ru-RU" sz="4000" dirty="0"/>
              <a:t>Микроскоп</a:t>
            </a:r>
          </a:p>
        </p:txBody>
      </p:sp>
      <p:pic>
        <p:nvPicPr>
          <p:cNvPr id="19460" name="Picture 4" descr="2196490_f5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1584176" cy="1584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93" y="2852935"/>
            <a:ext cx="2015580" cy="127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79" y="4120622"/>
            <a:ext cx="1296987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22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314</TotalTime>
  <Words>484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Презентация PowerPoint</vt:lpstr>
      <vt:lpstr>Вопросы на «засыпку»</vt:lpstr>
      <vt:lpstr>Методы изучения природы</vt:lpstr>
      <vt:lpstr>Презентация PowerPoint</vt:lpstr>
      <vt:lpstr>Вспомним?</vt:lpstr>
      <vt:lpstr>Как изучают природу?</vt:lpstr>
      <vt:lpstr>1. Наблюдение</vt:lpstr>
      <vt:lpstr>Презентация PowerPoint</vt:lpstr>
      <vt:lpstr>Помогут наблюдению:</vt:lpstr>
      <vt:lpstr>Описание </vt:lpstr>
      <vt:lpstr>2. Измерение</vt:lpstr>
      <vt:lpstr>Презентация PowerPoint</vt:lpstr>
      <vt:lpstr>Презентация PowerPoint</vt:lpstr>
      <vt:lpstr>Презентация PowerPoint</vt:lpstr>
      <vt:lpstr>Помогут измерению:</vt:lpstr>
      <vt:lpstr>3. Опыт (эксперимент)</vt:lpstr>
      <vt:lpstr>Что делают в лаборатории?</vt:lpstr>
      <vt:lpstr>Презентация PowerPoint</vt:lpstr>
      <vt:lpstr>Сравнение и моделирование</vt:lpstr>
      <vt:lpstr>Какой я наблюдательный…</vt:lpstr>
      <vt:lpstr>Домашнее задание</vt:lpstr>
      <vt:lpstr>Литература  и 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на «засыпку»</dc:title>
  <dc:creator>User</dc:creator>
  <cp:lastModifiedBy>User</cp:lastModifiedBy>
  <cp:revision>16</cp:revision>
  <dcterms:created xsi:type="dcterms:W3CDTF">2015-09-24T18:55:29Z</dcterms:created>
  <dcterms:modified xsi:type="dcterms:W3CDTF">2015-09-27T19:35:43Z</dcterms:modified>
</cp:coreProperties>
</file>