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7" r:id="rId5"/>
    <p:sldId id="269" r:id="rId6"/>
    <p:sldId id="266" r:id="rId7"/>
    <p:sldId id="268" r:id="rId8"/>
    <p:sldId id="257" r:id="rId9"/>
    <p:sldId id="260" r:id="rId10"/>
    <p:sldId id="261" r:id="rId11"/>
    <p:sldId id="262" r:id="rId12"/>
    <p:sldId id="270" r:id="rId13"/>
    <p:sldId id="274" r:id="rId14"/>
    <p:sldId id="271" r:id="rId15"/>
    <p:sldId id="275" r:id="rId16"/>
    <p:sldId id="272" r:id="rId17"/>
    <p:sldId id="276" r:id="rId18"/>
    <p:sldId id="259" r:id="rId19"/>
    <p:sldId id="273" r:id="rId20"/>
    <p:sldId id="263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istrf.ru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" TargetMode="External"/><Relationship Id="rId5" Type="http://schemas.openxmlformats.org/officeDocument/2006/relationships/hyperlink" Target="http://yandex.ru/video/" TargetMode="External"/><Relationship Id="rId4" Type="http://schemas.openxmlformats.org/officeDocument/2006/relationships/hyperlink" Target="http://dic.academic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305800" cy="1628800"/>
          </a:xfrm>
        </p:spPr>
        <p:txBody>
          <a:bodyPr/>
          <a:lstStyle/>
          <a:p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Презентация </a:t>
            </a: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 классному часу:</a:t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Курская </a:t>
            </a: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дуга</a:t>
            </a:r>
            <a:endParaRPr lang="ru-RU" sz="32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8d8579d5dd775bfb3b8cd6af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4320480" cy="3024336"/>
          </a:xfrm>
          <a:prstGeom prst="rect">
            <a:avLst/>
          </a:prstGeom>
        </p:spPr>
      </p:pic>
      <p:pic>
        <p:nvPicPr>
          <p:cNvPr id="5" name="Picture 6" descr="http://im0-tub-ru.yandex.net/i?id=33352073-4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369975" cy="18722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1643050"/>
            <a:ext cx="59412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/>
              <a:t>Автор  материала: Садыков Никита, </a:t>
            </a:r>
            <a:endParaRPr lang="ru-RU" sz="2000" dirty="0" smtClean="0"/>
          </a:p>
          <a:p>
            <a:pPr lvl="0" algn="r"/>
            <a:r>
              <a:rPr lang="ru-RU" sz="2000" dirty="0" smtClean="0"/>
              <a:t>ученик </a:t>
            </a:r>
            <a:r>
              <a:rPr lang="ru-RU" sz="2000" dirty="0" smtClean="0"/>
              <a:t>8А </a:t>
            </a:r>
            <a:r>
              <a:rPr lang="ru-RU" sz="2000" dirty="0" smtClean="0"/>
              <a:t>класса,</a:t>
            </a:r>
          </a:p>
          <a:p>
            <a:pPr lvl="0" algn="r"/>
            <a:r>
              <a:rPr lang="ru-RU" sz="2000" dirty="0" smtClean="0"/>
              <a:t>МБОУ СШ № 1,</a:t>
            </a:r>
          </a:p>
          <a:p>
            <a:pPr lvl="0" algn="r"/>
            <a:r>
              <a:rPr lang="ru-RU" sz="2000" dirty="0" smtClean="0"/>
              <a:t>г</a:t>
            </a:r>
            <a:r>
              <a:rPr lang="ru-RU" sz="2000" dirty="0" smtClean="0"/>
              <a:t>. Архангельска </a:t>
            </a:r>
            <a:endParaRPr lang="ru-RU" sz="2000" dirty="0" smtClean="0"/>
          </a:p>
          <a:p>
            <a:pPr lvl="0" algn="r"/>
            <a:r>
              <a:rPr lang="ru-RU" sz="2000" dirty="0" smtClean="0"/>
              <a:t>рук</a:t>
            </a:r>
            <a:r>
              <a:rPr lang="ru-RU" sz="2000" dirty="0" smtClean="0"/>
              <a:t>оводитель</a:t>
            </a:r>
            <a:r>
              <a:rPr lang="ru-RU" sz="2000" dirty="0" smtClean="0"/>
              <a:t>: </a:t>
            </a:r>
            <a:r>
              <a:rPr lang="ru-RU" sz="2000" dirty="0" err="1" smtClean="0"/>
              <a:t>Куприянович</a:t>
            </a:r>
            <a:r>
              <a:rPr lang="ru-RU" sz="2000" dirty="0" smtClean="0"/>
              <a:t> </a:t>
            </a:r>
            <a:r>
              <a:rPr lang="ru-RU" sz="2000" dirty="0" smtClean="0"/>
              <a:t>Марина О</a:t>
            </a:r>
            <a:r>
              <a:rPr lang="ru-RU" sz="2000" dirty="0" smtClean="0"/>
              <a:t>леговна,</a:t>
            </a:r>
          </a:p>
          <a:p>
            <a:pPr lvl="0" algn="r"/>
            <a:r>
              <a:rPr lang="ru-RU" sz="2000" dirty="0" smtClean="0"/>
              <a:t>у</a:t>
            </a:r>
            <a:r>
              <a:rPr lang="ru-RU" sz="2000" dirty="0" smtClean="0"/>
              <a:t>читель математики</a:t>
            </a:r>
          </a:p>
          <a:p>
            <a:pPr lvl="0" algn="r"/>
            <a:r>
              <a:rPr lang="ru-RU" sz="2000" dirty="0" smtClean="0"/>
              <a:t>в</a:t>
            </a:r>
            <a:r>
              <a:rPr lang="ru-RU" sz="2000" dirty="0" smtClean="0"/>
              <a:t>ысшей квалификационной категории,</a:t>
            </a:r>
          </a:p>
          <a:p>
            <a:pPr lvl="0" algn="r"/>
            <a:r>
              <a:rPr lang="ru-RU" sz="2000" dirty="0" smtClean="0"/>
              <a:t>МБОУ СШ № 1,</a:t>
            </a:r>
          </a:p>
          <a:p>
            <a:pPr lvl="0" algn="r"/>
            <a:r>
              <a:rPr lang="ru-RU" sz="2000" dirty="0" smtClean="0"/>
              <a:t>г</a:t>
            </a:r>
            <a:r>
              <a:rPr lang="ru-RU" sz="2000" dirty="0" smtClean="0"/>
              <a:t>. Архангельска</a:t>
            </a:r>
            <a:endParaRPr lang="ru-RU" sz="2000" dirty="0" smtClean="0"/>
          </a:p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6021289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 Архангельск,2015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104456" cy="762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6600" dirty="0" smtClean="0"/>
              <a:t>	</a:t>
            </a:r>
            <a:r>
              <a:rPr lang="ru-RU" sz="6600" dirty="0" smtClean="0">
                <a:solidFill>
                  <a:srgbClr val="FF0000"/>
                </a:solidFill>
              </a:rPr>
              <a:t>СССР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637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864096" cy="6624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Авиация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5103812" y="1340768"/>
            <a:ext cx="4040188" cy="762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ГЕРМАНИЯ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1294936848_ozgjrxpq4tcam8t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1167279" cy="875022"/>
          </a:xfrm>
        </p:spPr>
      </p:pic>
      <p:sp>
        <p:nvSpPr>
          <p:cNvPr id="11" name="TextBox 10"/>
          <p:cNvSpPr txBox="1"/>
          <p:nvPr/>
        </p:nvSpPr>
        <p:spPr>
          <a:xfrm>
            <a:off x="611560" y="2204864"/>
            <a:ext cx="388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2172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самолётов 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0,5 тыс.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в резерве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204865"/>
            <a:ext cx="28803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около 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2050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самолётов 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9" name="Рисунок 8" descr="f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861048"/>
            <a:ext cx="3960440" cy="2664296"/>
          </a:xfrm>
          <a:prstGeom prst="rect">
            <a:avLst/>
          </a:prstGeom>
        </p:spPr>
      </p:pic>
      <p:pic>
        <p:nvPicPr>
          <p:cNvPr id="13" name="Рисунок 12" descr="53118532_I16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861048"/>
            <a:ext cx="4176464" cy="2684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104456" cy="762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6600" dirty="0" smtClean="0"/>
              <a:t>	</a:t>
            </a:r>
            <a:r>
              <a:rPr lang="ru-RU" sz="6600" dirty="0" smtClean="0">
                <a:solidFill>
                  <a:srgbClr val="FF0000"/>
                </a:solidFill>
              </a:rPr>
              <a:t>СССР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637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864096" cy="6624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Техника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5103812" y="1340768"/>
            <a:ext cx="4040188" cy="762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ГЕРМАНИЯ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1294936848_ozgjrxpq4tcam8t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1167279" cy="875022"/>
          </a:xfrm>
        </p:spPr>
      </p:pic>
      <p:sp>
        <p:nvSpPr>
          <p:cNvPr id="11" name="TextBox 10"/>
          <p:cNvSpPr txBox="1"/>
          <p:nvPr/>
        </p:nvSpPr>
        <p:spPr>
          <a:xfrm>
            <a:off x="611560" y="2204864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19 100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орудий и миномётов </a:t>
            </a:r>
          </a:p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7,4 тыс.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в резерве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около 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тыс.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орудий 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8194" name="Picture 2" descr="НЕМЕЦКАЯ АРТИЛЛЕРИЯ ВО ВТОРОЙ МИРОВОЙ ВОЙ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3292141" cy="2203202"/>
          </a:xfrm>
          <a:prstGeom prst="rect">
            <a:avLst/>
          </a:prstGeom>
          <a:noFill/>
        </p:spPr>
      </p:pic>
      <p:pic>
        <p:nvPicPr>
          <p:cNvPr id="8196" name="Picture 4" descr="Гвардейские минометы «БМ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933056"/>
            <a:ext cx="3024336" cy="214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5 июля 1943 г. День первый.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Оборона Черкасского</a:t>
            </a:r>
            <a:endParaRPr lang="ru-RU" dirty="0"/>
          </a:p>
        </p:txBody>
      </p:sp>
      <p:pic>
        <p:nvPicPr>
          <p:cNvPr id="7" name="Рисунок 6" descr="-политическое положение стран воюющих коалиций к лету 1944 г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93096"/>
            <a:ext cx="3472641" cy="2274580"/>
          </a:xfrm>
          <a:prstGeom prst="rect">
            <a:avLst/>
          </a:prstGeom>
        </p:spPr>
      </p:pic>
      <p:pic>
        <p:nvPicPr>
          <p:cNvPr id="8" name="Рисунок 7" descr="0002-004-Den-Pobedy-klassnyj-ch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3366991" cy="2379340"/>
          </a:xfrm>
          <a:prstGeom prst="rect">
            <a:avLst/>
          </a:prstGeom>
        </p:spPr>
      </p:pic>
      <p:pic>
        <p:nvPicPr>
          <p:cNvPr id="10" name="Рисунок 9" descr="70_kursk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340768"/>
            <a:ext cx="4762500" cy="2762250"/>
          </a:xfrm>
          <a:prstGeom prst="rect">
            <a:avLst/>
          </a:prstGeom>
        </p:spPr>
      </p:pic>
      <p:pic>
        <p:nvPicPr>
          <p:cNvPr id="11" name="Рисунок 10" descr="1213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077072"/>
            <a:ext cx="4176464" cy="262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6 июля 1943 г. День второй.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Первые контрудары.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7" name="Picture 4" descr="http://im2-tub-ru.yandex.net/i?id=135159618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2707036" cy="1788790"/>
          </a:xfrm>
          <a:prstGeom prst="rect">
            <a:avLst/>
          </a:prstGeom>
          <a:noFill/>
        </p:spPr>
      </p:pic>
      <p:pic>
        <p:nvPicPr>
          <p:cNvPr id="8" name="Picture 8" descr="http://im6-tub-ru.yandex.net/i?id=136805109-2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2736304" cy="1857220"/>
          </a:xfrm>
          <a:prstGeom prst="rect">
            <a:avLst/>
          </a:prstGeom>
          <a:noFill/>
        </p:spPr>
      </p:pic>
      <p:pic>
        <p:nvPicPr>
          <p:cNvPr id="9" name="Picture 10" descr="http://im7-tub-ru.yandex.net/i?id=173570532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25144"/>
            <a:ext cx="2520280" cy="1890210"/>
          </a:xfrm>
          <a:prstGeom prst="rect">
            <a:avLst/>
          </a:prstGeom>
          <a:noFill/>
        </p:spPr>
      </p:pic>
      <p:pic>
        <p:nvPicPr>
          <p:cNvPr id="10" name="Picture 6" descr="http://im6-tub-ru.yandex.net/i?id=118765067-5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76872"/>
            <a:ext cx="2520281" cy="1800200"/>
          </a:xfrm>
          <a:prstGeom prst="rect">
            <a:avLst/>
          </a:prstGeom>
          <a:noFill/>
        </p:spPr>
      </p:pic>
      <p:pic>
        <p:nvPicPr>
          <p:cNvPr id="11" name="Picture 2" descr="http://im6-tub-ru.yandex.net/i?id=435988948-3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013176"/>
            <a:ext cx="301425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12 июля 1943 г.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Сражение под Прохоровкой</a:t>
            </a:r>
            <a:endParaRPr lang="ru-RU" dirty="0"/>
          </a:p>
        </p:txBody>
      </p:sp>
      <p:pic>
        <p:nvPicPr>
          <p:cNvPr id="8" name="Picture 4" descr="http://im8-tub-ru.yandex.net/i?id=11953708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3528392" cy="2520280"/>
          </a:xfrm>
          <a:prstGeom prst="rect">
            <a:avLst/>
          </a:prstGeom>
          <a:noFill/>
        </p:spPr>
      </p:pic>
      <p:pic>
        <p:nvPicPr>
          <p:cNvPr id="9" name="Рисунок 8" descr="4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96752"/>
            <a:ext cx="3806180" cy="2854635"/>
          </a:xfrm>
          <a:prstGeom prst="rect">
            <a:avLst/>
          </a:prstGeom>
        </p:spPr>
      </p:pic>
      <p:pic>
        <p:nvPicPr>
          <p:cNvPr id="7" name="Picture 14" descr="http://im6-tub-ru.yandex.net/i?id=33584434-2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528392" cy="2438980"/>
          </a:xfrm>
          <a:prstGeom prst="rect">
            <a:avLst/>
          </a:prstGeom>
          <a:noFill/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340768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5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Орловская наступательная операция (</a:t>
            </a:r>
            <a:r>
              <a:rPr lang="ru-RU" sz="4000" dirty="0" err="1" smtClean="0">
                <a:solidFill>
                  <a:srgbClr val="7030A0"/>
                </a:solidFill>
              </a:rPr>
              <a:t>операция</a:t>
            </a:r>
            <a:r>
              <a:rPr lang="ru-RU" sz="4000" dirty="0" smtClean="0">
                <a:solidFill>
                  <a:srgbClr val="7030A0"/>
                </a:solidFill>
              </a:rPr>
              <a:t> «Кутузов») </a:t>
            </a:r>
            <a:r>
              <a:rPr lang="ru-RU" sz="4000" b="1" dirty="0" smtClean="0"/>
              <a:t>12 июля 1943 г. – 18 августа 1943 г.</a:t>
            </a:r>
            <a:br>
              <a:rPr lang="ru-RU" sz="4000" b="1" dirty="0" smtClean="0"/>
            </a:br>
            <a:r>
              <a:rPr lang="ru-RU" sz="4000" b="1" dirty="0" smtClean="0"/>
              <a:t>Западный и Брянский фронта</a:t>
            </a:r>
            <a:br>
              <a:rPr lang="ru-RU" sz="4000" b="1" dirty="0" smtClean="0"/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Picture 2" descr="Немецкие танкисты в июле-августе 1943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4277"/>
            <a:ext cx="3744416" cy="2533723"/>
          </a:xfrm>
          <a:prstGeom prst="rect">
            <a:avLst/>
          </a:prstGeom>
          <a:noFill/>
        </p:spPr>
      </p:pic>
      <p:pic>
        <p:nvPicPr>
          <p:cNvPr id="11" name="Picture 2" descr="http://im7-tub-ru.yandex.net/i?id=113797851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01008"/>
            <a:ext cx="5301708" cy="3168352"/>
          </a:xfrm>
          <a:prstGeom prst="rect">
            <a:avLst/>
          </a:prstGeom>
          <a:noFill/>
        </p:spPr>
      </p:pic>
      <p:pic>
        <p:nvPicPr>
          <p:cNvPr id="12" name="Picture 8" descr="http://im3-tub-ru.yandex.net/i?id=252375498-4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2785095" cy="2333879"/>
          </a:xfrm>
          <a:prstGeom prst="rect">
            <a:avLst/>
          </a:prstGeom>
          <a:noFill/>
        </p:spPr>
      </p:pic>
      <p:pic>
        <p:nvPicPr>
          <p:cNvPr id="9" name="Picture 6" descr="http://im6-tub-ru.yandex.net/i?id=359253905-1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052736"/>
            <a:ext cx="1691680" cy="2589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Белгородско-Харьковская</a:t>
            </a:r>
            <a:r>
              <a:rPr lang="ru-RU" sz="3200" b="1" dirty="0" smtClean="0">
                <a:solidFill>
                  <a:srgbClr val="7030A0"/>
                </a:solidFill>
              </a:rPr>
              <a:t> наступательная операция (</a:t>
            </a:r>
            <a:r>
              <a:rPr lang="ru-RU" sz="3200" b="1" dirty="0" err="1" smtClean="0">
                <a:solidFill>
                  <a:srgbClr val="7030A0"/>
                </a:solidFill>
              </a:rPr>
              <a:t>операция</a:t>
            </a:r>
            <a:r>
              <a:rPr lang="ru-RU" sz="3200" b="1" dirty="0" smtClean="0">
                <a:solidFill>
                  <a:srgbClr val="7030A0"/>
                </a:solidFill>
              </a:rPr>
              <a:t> «Румянцев»)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/>
              <a:t>3 августа 1943 г. - 23 августа 1943 г.</a:t>
            </a:r>
            <a:br>
              <a:rPr lang="ru-RU" sz="3200" b="1" dirty="0" smtClean="0"/>
            </a:br>
            <a:r>
              <a:rPr lang="ru-RU" sz="3200" b="1" dirty="0" smtClean="0"/>
              <a:t>Воронежский и Степной фронта </a:t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8" name="Picture 4" descr="http://im2-tub-ru.yandex.net/i?id=115549919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37112"/>
            <a:ext cx="3039698" cy="221111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242088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Были освобождены города: Белгород, Орел, Богодухов, Харьков</a:t>
            </a:r>
            <a:endParaRPr lang="ru-RU" dirty="0"/>
          </a:p>
        </p:txBody>
      </p:sp>
      <p:pic>
        <p:nvPicPr>
          <p:cNvPr id="10" name="Picture 10" descr="http://im2-tub-ru.yandex.net/i?id=256488408-6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4670918" cy="3258781"/>
          </a:xfrm>
          <a:prstGeom prst="rect">
            <a:avLst/>
          </a:prstGeom>
          <a:noFill/>
        </p:spPr>
      </p:pic>
      <p:pic>
        <p:nvPicPr>
          <p:cNvPr id="11" name="Picture 12" descr="http://im8-tub-ru.yandex.net/i?id=242420657-0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04864"/>
            <a:ext cx="309634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5 августа 1943 г. в Москве был дан первый за всю войну салют — в честь освобождения Орла и Белгорода.</a:t>
            </a:r>
            <a:r>
              <a:rPr lang="ru-RU" sz="4400" b="1" dirty="0" smtClean="0">
                <a:solidFill>
                  <a:srgbClr val="7030A0"/>
                </a:solidFill>
              </a:rPr>
              <a:t/>
            </a:r>
            <a:br>
              <a:rPr lang="ru-RU" sz="44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7" name="Picture 2" descr="http://www.orel-region.ru/duga/foto/7-17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76872"/>
            <a:ext cx="2869219" cy="4293096"/>
          </a:xfrm>
          <a:prstGeom prst="rect">
            <a:avLst/>
          </a:prstGeom>
          <a:noFill/>
        </p:spPr>
      </p:pic>
      <p:pic>
        <p:nvPicPr>
          <p:cNvPr id="8" name="Рисунок 7" descr="091030172303_stalin_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204864"/>
            <a:ext cx="2152650" cy="1619250"/>
          </a:xfrm>
          <a:prstGeom prst="rect">
            <a:avLst/>
          </a:prstGeom>
        </p:spPr>
      </p:pic>
      <p:pic>
        <p:nvPicPr>
          <p:cNvPr id="9" name="Рисунок 8" descr="c7c108cb45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49080"/>
            <a:ext cx="3698613" cy="2456110"/>
          </a:xfrm>
          <a:prstGeom prst="rect">
            <a:avLst/>
          </a:prstGeom>
        </p:spPr>
      </p:pic>
      <p:pic>
        <p:nvPicPr>
          <p:cNvPr id="10" name="Рисунок 9" descr="143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204864"/>
            <a:ext cx="3010637" cy="201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502e_5e643d35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340423" cy="1934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Военные действия</a:t>
            </a:r>
            <a:endParaRPr lang="ru-RU" dirty="0"/>
          </a:p>
        </p:txBody>
      </p:sp>
      <p:pic>
        <p:nvPicPr>
          <p:cNvPr id="5" name="Рисунок 4" descr="1213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149080"/>
            <a:ext cx="3193136" cy="2358008"/>
          </a:xfrm>
          <a:prstGeom prst="rect">
            <a:avLst/>
          </a:prstGeom>
        </p:spPr>
      </p:pic>
      <p:pic>
        <p:nvPicPr>
          <p:cNvPr id="6" name="Рисунок 5" descr="A0000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17032"/>
            <a:ext cx="4082824" cy="2610991"/>
          </a:xfrm>
          <a:prstGeom prst="rect">
            <a:avLst/>
          </a:prstGeom>
        </p:spPr>
      </p:pic>
      <p:pic>
        <p:nvPicPr>
          <p:cNvPr id="7" name="Рисунок 6" descr="a5b3e79c-4a6b-443c-bc67-a155197c4a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412776"/>
            <a:ext cx="3279111" cy="220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Итоги Курской битвы</a:t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4" name="Рисунок 3" descr="934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006200" cy="2647848"/>
          </a:xfrm>
          <a:prstGeom prst="rect">
            <a:avLst/>
          </a:prstGeom>
        </p:spPr>
      </p:pic>
      <p:pic>
        <p:nvPicPr>
          <p:cNvPr id="5" name="Рисунок 4" descr="2afe90483d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33775"/>
            <a:ext cx="6096000" cy="3324225"/>
          </a:xfrm>
          <a:prstGeom prst="rect">
            <a:avLst/>
          </a:prstGeom>
        </p:spPr>
      </p:pic>
      <p:pic>
        <p:nvPicPr>
          <p:cNvPr id="6" name="Рисунок 5" descr="1129246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980728"/>
            <a:ext cx="4457700" cy="2924175"/>
          </a:xfrm>
          <a:prstGeom prst="rect">
            <a:avLst/>
          </a:prstGeom>
        </p:spPr>
      </p:pic>
      <p:pic>
        <p:nvPicPr>
          <p:cNvPr id="7" name="Рисунок 6" descr="278231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933056"/>
            <a:ext cx="3631356" cy="2689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7200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4400" dirty="0" smtClean="0"/>
              <a:t> </a:t>
            </a:r>
          </a:p>
          <a:p>
            <a:pPr algn="ctr" fontAlgn="base">
              <a:buNone/>
            </a:pPr>
            <a:r>
              <a:rPr lang="ru-RU" sz="4800" dirty="0" smtClean="0"/>
              <a:t>5 июля 1943 — 23 августа 1943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Курская битва</a:t>
            </a:r>
            <a:endParaRPr lang="ru-RU" sz="72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1872208" cy="39857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Книги посвященные Курской битве.</a:t>
            </a:r>
            <a:endParaRPr lang="ru-RU" dirty="0"/>
          </a:p>
        </p:txBody>
      </p:sp>
      <p:pic>
        <p:nvPicPr>
          <p:cNvPr id="5" name="Рисунок 4" descr="272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204864"/>
            <a:ext cx="2053960" cy="3927881"/>
          </a:xfrm>
          <a:prstGeom prst="rect">
            <a:avLst/>
          </a:prstGeom>
        </p:spPr>
      </p:pic>
      <p:pic>
        <p:nvPicPr>
          <p:cNvPr id="6" name="Рисунок 5" descr="1003836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204864"/>
            <a:ext cx="2088232" cy="3928293"/>
          </a:xfrm>
          <a:prstGeom prst="rect">
            <a:avLst/>
          </a:prstGeom>
        </p:spPr>
      </p:pic>
      <p:pic>
        <p:nvPicPr>
          <p:cNvPr id="7" name="Рисунок 6" descr="ca386a5b29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204864"/>
            <a:ext cx="1872208" cy="3862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Сохранение памяти</a:t>
            </a:r>
            <a:endParaRPr lang="ru-RU" dirty="0"/>
          </a:p>
        </p:txBody>
      </p:sp>
      <p:pic>
        <p:nvPicPr>
          <p:cNvPr id="5" name="Picture 10" descr="http://www.gubkin31.ru/images/photos/81fad7955fd46a31ae3d8102ba05c2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12776"/>
            <a:ext cx="4176464" cy="2787241"/>
          </a:xfrm>
          <a:prstGeom prst="rect">
            <a:avLst/>
          </a:prstGeom>
          <a:noFill/>
        </p:spPr>
      </p:pic>
      <p:pic>
        <p:nvPicPr>
          <p:cNvPr id="6" name="Picture 2" descr="http://im6-tub-ru.yandex.net/i?id=5558730-10-16f-45940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4847432" cy="2564904"/>
          </a:xfrm>
          <a:prstGeom prst="rect">
            <a:avLst/>
          </a:prstGeom>
          <a:noFill/>
        </p:spPr>
      </p:pic>
      <p:pic>
        <p:nvPicPr>
          <p:cNvPr id="7" name="Picture 12" descr="http://im0-tub-ru.yandex.net/i?id=117138280-0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3646006" cy="2520280"/>
          </a:xfrm>
          <a:prstGeom prst="rect">
            <a:avLst/>
          </a:prstGeom>
          <a:noFill/>
        </p:spPr>
      </p:pic>
      <p:pic>
        <p:nvPicPr>
          <p:cNvPr id="8" name="Picture 4" descr="http://im6-tub-ru.yandex.net/i?id=426400076-0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3960440" cy="2970330"/>
          </a:xfrm>
          <a:prstGeom prst="rect">
            <a:avLst/>
          </a:prstGeom>
          <a:noFill/>
        </p:spPr>
      </p:pic>
      <p:pic>
        <p:nvPicPr>
          <p:cNvPr id="9" name="Picture 8" descr="http://im3-tub-ru.yandex.net/i?id=5709875-03-16f-45940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Герои событий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im7-tub-ru.yandex.net/i?id=36892048-1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235128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2129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Никитович </a:t>
            </a:r>
            <a:r>
              <a:rPr lang="ru-RU" dirty="0" err="1" smtClean="0"/>
              <a:t>Кожедуб</a:t>
            </a:r>
            <a:endParaRPr lang="ru-RU" dirty="0"/>
          </a:p>
        </p:txBody>
      </p:sp>
      <p:pic>
        <p:nvPicPr>
          <p:cNvPr id="7" name="Picture 6" descr="http://im6-tub-ru.yandex.net/i?id=401312311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1512168" cy="23145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3573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Алексей </a:t>
            </a:r>
            <a:r>
              <a:rPr lang="ru-RU" dirty="0" err="1" smtClean="0"/>
              <a:t>Маресьев</a:t>
            </a:r>
            <a:endParaRPr lang="ru-RU" dirty="0"/>
          </a:p>
        </p:txBody>
      </p:sp>
      <p:pic>
        <p:nvPicPr>
          <p:cNvPr id="9" name="Picture 4" descr="http://im2-tub-ru.yandex.net/i?id=440685011-3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908720"/>
            <a:ext cx="1456556" cy="21848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56176" y="3140968"/>
            <a:ext cx="270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 Константинович </a:t>
            </a:r>
            <a:r>
              <a:rPr lang="ru-RU" b="1" dirty="0" err="1" smtClean="0"/>
              <a:t>Горовец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Picture 8" descr="http://im3-tub-ru.yandex.net/i?id=119065270-6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717032"/>
            <a:ext cx="1152128" cy="17281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-540568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космонавт </a:t>
            </a:r>
          </a:p>
          <a:p>
            <a:pPr algn="ctr"/>
            <a:r>
              <a:rPr lang="ru-RU" b="1" dirty="0" smtClean="0"/>
              <a:t>Георгий Береговой</a:t>
            </a:r>
            <a:endParaRPr lang="ru-RU" b="1" dirty="0"/>
          </a:p>
        </p:txBody>
      </p:sp>
      <p:pic>
        <p:nvPicPr>
          <p:cNvPr id="13" name="Picture 10" descr="http://im2-tub-ru.yandex.net/i?id=157613530-5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05064"/>
            <a:ext cx="2666735" cy="1716782"/>
          </a:xfrm>
          <a:prstGeom prst="rect">
            <a:avLst/>
          </a:prstGeom>
          <a:noFill/>
        </p:spPr>
      </p:pic>
      <p:pic>
        <p:nvPicPr>
          <p:cNvPr id="14" name="Picture 12" descr="http://im5-tub-ru.yandex.net/i?id=186383693-7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1" y="4077072"/>
            <a:ext cx="1080120" cy="163654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987824" y="5805264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танкисты Андрей Попов и </a:t>
            </a:r>
            <a:r>
              <a:rPr lang="ru-RU" b="1" dirty="0" err="1" smtClean="0"/>
              <a:t>Вольдемар</a:t>
            </a:r>
            <a:r>
              <a:rPr lang="ru-RU" b="1" dirty="0" smtClean="0"/>
              <a:t> </a:t>
            </a:r>
            <a:r>
              <a:rPr lang="ru-RU" b="1" dirty="0" err="1" smtClean="0"/>
              <a:t>Шаландин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Библиография: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5805264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728" y="2071678"/>
            <a:ext cx="63579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en-US" sz="2800" b="1" dirty="0" smtClean="0">
                <a:solidFill>
                  <a:srgbClr val="C00000"/>
                </a:solidFill>
                <a:hlinkClick r:id="rId2"/>
              </a:rPr>
              <a:t>://ru.wikipedia.org</a:t>
            </a:r>
            <a:r>
              <a:rPr lang="en-US" sz="2800" b="1" dirty="0" smtClean="0">
                <a:solidFill>
                  <a:srgbClr val="C00000"/>
                </a:solidFill>
                <a:hlinkClick r:id="rId2"/>
              </a:rPr>
              <a:t>/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hlinkClick r:id="rId3"/>
              </a:rPr>
              <a:t>http://histrf.ru</a:t>
            </a:r>
            <a:r>
              <a:rPr lang="en-US" sz="2800" b="1" dirty="0" smtClean="0">
                <a:solidFill>
                  <a:srgbClr val="C00000"/>
                </a:solidFill>
                <a:hlinkClick r:id="rId3"/>
              </a:rPr>
              <a:t>/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hlinkClick r:id="rId4"/>
              </a:rPr>
              <a:t>http://dic.academic.ru</a:t>
            </a:r>
            <a:r>
              <a:rPr lang="en-US" sz="2800" b="1" dirty="0" smtClean="0">
                <a:solidFill>
                  <a:srgbClr val="C00000"/>
                </a:solidFill>
                <a:hlinkClick r:id="rId4"/>
              </a:rPr>
              <a:t>/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hlinkClick r:id="rId5"/>
              </a:rPr>
              <a:t>http://yandex.ru/video</a:t>
            </a:r>
            <a:r>
              <a:rPr lang="en-US" sz="2800" b="1" dirty="0" smtClean="0">
                <a:solidFill>
                  <a:srgbClr val="C00000"/>
                </a:solidFill>
                <a:hlinkClick r:id="rId5"/>
              </a:rPr>
              <a:t>/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hlinkClick r:id="rId6"/>
              </a:rPr>
              <a:t>https://yandex.ru</a:t>
            </a:r>
            <a:r>
              <a:rPr lang="en-US" sz="2800" b="1" dirty="0" smtClean="0">
                <a:solidFill>
                  <a:srgbClr val="C00000"/>
                </a:solidFill>
                <a:hlinkClick r:id="rId6"/>
              </a:rPr>
              <a:t>/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3600" dirty="0" smtClean="0"/>
              <a:t>Курская оборонительная операция</a:t>
            </a:r>
          </a:p>
          <a:p>
            <a:pPr algn="ctr" fontAlgn="base">
              <a:buNone/>
            </a:pPr>
            <a:r>
              <a:rPr lang="ru-RU" sz="3600" dirty="0" smtClean="0"/>
              <a:t> (5—12 июля) </a:t>
            </a:r>
          </a:p>
          <a:p>
            <a:pPr algn="ctr" fontAlgn="base">
              <a:buNone/>
            </a:pPr>
            <a:r>
              <a:rPr lang="ru-RU" sz="3600" dirty="0" smtClean="0"/>
              <a:t>Орловская </a:t>
            </a:r>
          </a:p>
          <a:p>
            <a:pPr algn="ctr" fontAlgn="base">
              <a:buNone/>
            </a:pPr>
            <a:r>
              <a:rPr lang="ru-RU" sz="3600" dirty="0" smtClean="0"/>
              <a:t>(12 июля – 18 августа)</a:t>
            </a:r>
          </a:p>
          <a:p>
            <a:pPr algn="ctr" fontAlgn="base">
              <a:buNone/>
            </a:pPr>
            <a:r>
              <a:rPr lang="ru-RU" sz="3600" dirty="0" err="1" smtClean="0"/>
              <a:t>Белгородско-Харьковская</a:t>
            </a:r>
            <a:endParaRPr lang="ru-RU" sz="3600" dirty="0" smtClean="0"/>
          </a:p>
          <a:p>
            <a:pPr algn="ctr" fontAlgn="base">
              <a:buNone/>
            </a:pPr>
            <a:r>
              <a:rPr lang="ru-RU" sz="3600" dirty="0" smtClean="0"/>
              <a:t> (3—23 августа)</a:t>
            </a:r>
          </a:p>
          <a:p>
            <a:pPr algn="ctr" fontAlgn="base">
              <a:buNone/>
            </a:pPr>
            <a:r>
              <a:rPr lang="ru-RU" sz="3600" dirty="0" smtClean="0"/>
              <a:t> наступательные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6000" dirty="0" smtClean="0"/>
              <a:t>3 части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57200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Немецкая сторона наступательную часть сражения называла </a:t>
            </a:r>
          </a:p>
          <a:p>
            <a:pPr algn="ctr">
              <a:buNone/>
            </a:pPr>
            <a:r>
              <a:rPr lang="ru-RU" sz="4000" dirty="0" smtClean="0"/>
              <a:t>«Операцией Цитадель».</a:t>
            </a:r>
          </a:p>
          <a:p>
            <a:pPr algn="ctr">
              <a:buNone/>
            </a:pPr>
            <a:r>
              <a:rPr lang="ru-RU" sz="4000" dirty="0" smtClean="0"/>
              <a:t> (12 июля — 18 августа)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Планы Германии.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енерал-полковник Герман Гот и генерал-фельдмаршал Эрих фон Манштейн за обсуждением, 21 июня 1943 год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36912"/>
            <a:ext cx="2535762" cy="3972695"/>
          </a:xfrm>
          <a:prstGeom prst="rect">
            <a:avLst/>
          </a:prstGeom>
          <a:noFill/>
        </p:spPr>
      </p:pic>
      <p:pic>
        <p:nvPicPr>
          <p:cNvPr id="5" name="Содержимое 4" descr="443px-Kursk-1943-Plan-GE.svg_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2060848"/>
            <a:ext cx="3381295" cy="4572000"/>
          </a:xfrm>
          <a:prstGeom prst="rect">
            <a:avLst/>
          </a:prstGeom>
        </p:spPr>
      </p:pic>
      <p:pic>
        <p:nvPicPr>
          <p:cNvPr id="6" name="Picture 6" descr="http://img-fotki.yandex.ru/get/5802/viktor3951.bb/0_5ed1b_d49b193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941168"/>
            <a:ext cx="2868950" cy="1703440"/>
          </a:xfrm>
          <a:prstGeom prst="rect">
            <a:avLst/>
          </a:prstGeom>
          <a:noFill/>
        </p:spPr>
      </p:pic>
      <p:pic>
        <p:nvPicPr>
          <p:cNvPr id="7" name="Picture 6" descr="http://im0-tub-ru.yandex.net/i?id=80665762-5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88640"/>
            <a:ext cx="3332531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620688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Стратегические действия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Одним из ключевых сражений Второй Мировой войны и Великой Отечественной войны 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19200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4" name="Picture 2" descr="Планы немецкого командован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499992" cy="63760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844824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 Выступ-</a:t>
            </a:r>
          </a:p>
          <a:p>
            <a:pPr algn="ctr"/>
            <a:r>
              <a:rPr lang="ru-RU" sz="3600" dirty="0" smtClean="0"/>
              <a:t> глубина 150,  ширина  200 км, обращён в западную сторону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104456" cy="762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6600" dirty="0" smtClean="0"/>
              <a:t>	</a:t>
            </a:r>
            <a:r>
              <a:rPr lang="ru-RU" sz="6600" dirty="0" smtClean="0">
                <a:solidFill>
                  <a:srgbClr val="FF0000"/>
                </a:solidFill>
              </a:rPr>
              <a:t>СССР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637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864096" cy="6624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Пехота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5103812" y="1340768"/>
            <a:ext cx="4040188" cy="762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ГЕРМАНИЯ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1294936848_ozgjrxpq4tcam8t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1167279" cy="875022"/>
          </a:xfrm>
        </p:spPr>
      </p:pic>
      <p:sp>
        <p:nvSpPr>
          <p:cNvPr id="11" name="TextBox 10"/>
          <p:cNvSpPr txBox="1"/>
          <p:nvPr/>
        </p:nvSpPr>
        <p:spPr>
          <a:xfrm>
            <a:off x="611560" y="2204864"/>
            <a:ext cx="3888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 началу операции 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1,3 млн.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человек </a:t>
            </a: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резерве 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0,6 млн.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204864"/>
            <a:ext cx="38164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советским</a:t>
            </a: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данным — около 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900 тыс.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человек,</a:t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нем. данным — 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780 тыс. чел.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14" name="Рисунок 13" descr="20090717-dsold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789040"/>
            <a:ext cx="2016224" cy="2814973"/>
          </a:xfrm>
          <a:prstGeom prst="rect">
            <a:avLst/>
          </a:prstGeom>
        </p:spPr>
      </p:pic>
      <p:pic>
        <p:nvPicPr>
          <p:cNvPr id="15" name="Рисунок 14" descr="1271693765_1271689485_world_war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573016"/>
            <a:ext cx="3960440" cy="2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104456" cy="762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6600" dirty="0" smtClean="0"/>
              <a:t>	</a:t>
            </a:r>
            <a:r>
              <a:rPr lang="ru-RU" sz="6600" dirty="0" smtClean="0">
                <a:solidFill>
                  <a:srgbClr val="FF0000"/>
                </a:solidFill>
              </a:rPr>
              <a:t>СССР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637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864096" cy="6624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Танковая дивизия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5103812" y="1340768"/>
            <a:ext cx="4040188" cy="762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ГЕРМАНИЯ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1294936848_ozgjrxpq4tcam8t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1167279" cy="875022"/>
          </a:xfrm>
        </p:spPr>
      </p:pic>
      <p:sp>
        <p:nvSpPr>
          <p:cNvPr id="11" name="TextBox 10"/>
          <p:cNvSpPr txBox="1"/>
          <p:nvPr/>
        </p:nvSpPr>
        <p:spPr>
          <a:xfrm>
            <a:off x="611560" y="2204864"/>
            <a:ext cx="3888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3444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танков </a:t>
            </a:r>
          </a:p>
          <a:p>
            <a:pPr algn="ctr"/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1,5 тыс.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в резерве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204865"/>
            <a:ext cx="33843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2758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танков и САУ (из них 218 в ремонте 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13" name="Рисунок 12" descr="tank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149080"/>
            <a:ext cx="3156985" cy="2088233"/>
          </a:xfrm>
          <a:prstGeom prst="rect">
            <a:avLst/>
          </a:prstGeom>
        </p:spPr>
      </p:pic>
      <p:pic>
        <p:nvPicPr>
          <p:cNvPr id="10244" name="Picture 4" descr="http://im2-tub-ru.yandex.net/i?id=110729442-5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1" y="4221088"/>
            <a:ext cx="309634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298</TotalTime>
  <Words>266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Презентация  к классному часу: Курская дуга</vt:lpstr>
      <vt:lpstr>Курская битва</vt:lpstr>
      <vt:lpstr> 3 части</vt:lpstr>
      <vt:lpstr>Планы Германии.</vt:lpstr>
      <vt:lpstr>Слайд 5</vt:lpstr>
      <vt:lpstr>Слайд 6</vt:lpstr>
      <vt:lpstr>                            </vt:lpstr>
      <vt:lpstr>Пехота</vt:lpstr>
      <vt:lpstr>Танковая дивизия</vt:lpstr>
      <vt:lpstr>Авиация</vt:lpstr>
      <vt:lpstr>Техника</vt:lpstr>
      <vt:lpstr>5 июля 1943 г. День первый.  Оборона Черкасского</vt:lpstr>
      <vt:lpstr>6 июля 1943 г. День второй.  Первые контрудары. </vt:lpstr>
      <vt:lpstr>12 июля 1943 г.  Сражение под Прохоровкой</vt:lpstr>
      <vt:lpstr>Орловская наступательная операция (операция «Кутузов») 12 июля 1943 г. – 18 августа 1943 г. Западный и Брянский фронта   </vt:lpstr>
      <vt:lpstr>Белгородско-Харьковская наступательная операция (операция «Румянцев»)  3 августа 1943 г. - 23 августа 1943 г. Воронежский и Степной фронта  </vt:lpstr>
      <vt:lpstr>5 августа 1943 г. в Москве был дан первый за всю войну салют — в честь освобождения Орла и Белгорода. </vt:lpstr>
      <vt:lpstr>Военные действия</vt:lpstr>
      <vt:lpstr>Итоги Курской битвы </vt:lpstr>
      <vt:lpstr>Книги посвященные Курской битве.</vt:lpstr>
      <vt:lpstr>Сохранение памяти</vt:lpstr>
      <vt:lpstr>Герои событий</vt:lpstr>
      <vt:lpstr>Библиография: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Курская дуга</dc:title>
  <dc:creator>kab20</dc:creator>
  <cp:lastModifiedBy>КуприяновичМО</cp:lastModifiedBy>
  <cp:revision>36</cp:revision>
  <dcterms:created xsi:type="dcterms:W3CDTF">2013-09-13T10:13:16Z</dcterms:created>
  <dcterms:modified xsi:type="dcterms:W3CDTF">2015-10-05T10:42:52Z</dcterms:modified>
</cp:coreProperties>
</file>