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literatura/library/2013/02/15/poslovitsy-i-pogovorki" TargetMode="External"/><Relationship Id="rId2" Type="http://schemas.openxmlformats.org/officeDocument/2006/relationships/hyperlink" Target="http://slovari.yandex.ru/%D0%BF%D0%BE%D1%81%D0%BB%D0%BE%D0%B2%D0%B8%D1%86%D0%B0%20%D1%8D%D1%82%D0%BE/%D0%93%D1%83%D0%BC%D0%B0%D0%BD%D0%B8%D1%82%D0%B0%D1%80%D0%BD%D1%8B%D0%B9%20%D1%81%D0%BB%D0%BE%D0%B2%D0%B0%D1%80%D1%8C/%D0%9F%D0%BE%D1%81%D0%BB%D0%BE%D0%B2%D0%B8%D1%86%D0%B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Малые жанры фольклора. Пословица и поговорка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r>
              <a:rPr lang="ru-RU" sz="1600" dirty="0" err="1" smtClean="0">
                <a:solidFill>
                  <a:schemeClr val="tx1"/>
                </a:solidFill>
              </a:rPr>
              <a:t>Мурзаев</a:t>
            </a:r>
            <a:r>
              <a:rPr lang="ru-RU" sz="1600" dirty="0" smtClean="0">
                <a:solidFill>
                  <a:schemeClr val="tx1"/>
                </a:solidFill>
              </a:rPr>
              <a:t> Сергей Николаевич - учитель русского языка и литературы МБОУ Русско-татарская СОШ №136 г. Казани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29969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i="1" dirty="0"/>
              <a:t>Без углов дом не строится, </a:t>
            </a:r>
            <a:endParaRPr lang="ru-RU" sz="2600" i="1" dirty="0" smtClean="0"/>
          </a:p>
          <a:p>
            <a:pPr algn="r"/>
            <a:r>
              <a:rPr lang="ru-RU" sz="2600" i="1" dirty="0" smtClean="0"/>
              <a:t>без </a:t>
            </a:r>
            <a:r>
              <a:rPr lang="ru-RU" sz="2600" i="1" dirty="0"/>
              <a:t>пословицы речь не молвится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3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4760"/>
            <a:ext cx="2442132" cy="2834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1" y="2562388"/>
            <a:ext cx="2679170" cy="2228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2" y="628441"/>
            <a:ext cx="2499806" cy="1933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 ТУР «Одним словом».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5337" y="1643977"/>
            <a:ext cx="7467600" cy="487375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попятный двор.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Заткнуть за пояс.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царе Горохе.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Хоть </a:t>
            </a:r>
            <a:r>
              <a:rPr lang="ru-RU" dirty="0"/>
              <a:t>шаром покати.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Легок на помине.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У черта на куличиках.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Яблоку </a:t>
            </a:r>
            <a:r>
              <a:rPr lang="ru-RU" dirty="0"/>
              <a:t>негде упасть.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снег на голову. </a:t>
            </a:r>
            <a:endParaRPr lang="ru-RU" i="1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Ни </a:t>
            </a:r>
            <a:r>
              <a:rPr lang="ru-RU" dirty="0"/>
              <a:t>к селу ни к городу.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2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 ТУР «Откуда пословица?».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Битый </a:t>
            </a:r>
            <a:r>
              <a:rPr lang="ru-RU" dirty="0"/>
              <a:t>не битого везет.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Кому </a:t>
            </a:r>
            <a:r>
              <a:rPr lang="ru-RU" dirty="0"/>
              <a:t>вершки, а кому корешки.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А </a:t>
            </a:r>
            <a:r>
              <a:rPr lang="ru-RU" dirty="0"/>
              <a:t>Васька слушает да ест.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А </a:t>
            </a:r>
            <a:r>
              <a:rPr lang="ru-RU" dirty="0"/>
              <a:t>воз и ныне там.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А ларчик просто открывался.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348261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42871"/>
            <a:ext cx="3091280" cy="2284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005065"/>
            <a:ext cx="3351999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5 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</a:rPr>
              <a:t>ТУР 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</a:rPr>
              <a:t>О </a:t>
            </a:r>
            <a:endParaRPr lang="ru-RU" sz="7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чем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пословица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</a:rPr>
              <a:t>?».</a:t>
            </a:r>
            <a:endParaRPr lang="ru-RU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30765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Пословица – это…</a:t>
            </a:r>
          </a:p>
          <a:p>
            <a:r>
              <a:rPr lang="ru-RU" dirty="0" smtClean="0"/>
              <a:t>Поговорка – это …</a:t>
            </a:r>
          </a:p>
          <a:p>
            <a:r>
              <a:rPr lang="ru-RU" dirty="0"/>
              <a:t>Н</a:t>
            </a:r>
            <a:r>
              <a:rPr lang="ru-RU" dirty="0" smtClean="0"/>
              <a:t>а какие темы существуют пословицы?</a:t>
            </a:r>
          </a:p>
          <a:p>
            <a:r>
              <a:rPr lang="ru-RU" dirty="0" smtClean="0"/>
              <a:t>Почему пословицу не всегда надо понимать буквально?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9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216749" cy="1730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         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2037665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Пословицы </a:t>
            </a:r>
            <a:r>
              <a:rPr lang="ru-RU" b="1" dirty="0"/>
              <a:t>и поговорки </a:t>
            </a:r>
            <a:r>
              <a:rPr lang="ru-RU" dirty="0"/>
              <a:t>– это </a:t>
            </a:r>
            <a:r>
              <a:rPr lang="ru-RU" b="1" dirty="0"/>
              <a:t>источник народной мудрости, </a:t>
            </a:r>
            <a:r>
              <a:rPr lang="ru-RU" dirty="0"/>
              <a:t>уходящий своими корнями в далекое прошлое. Пословицы и поговорки сопровождают человека всю жизнь. Они посвящены Родине и труду, учению и лени, здоровью и природе, родителям и друзьям. Благодаря точности и простоте пословицы легко усваиваться в детском возрасте и воспринимаются как жизненная норма. </a:t>
            </a:r>
            <a:r>
              <a:rPr lang="ru-RU" b="1" dirty="0"/>
              <a:t>Пословицы и поговорки обогащают и украшают речь человека, развивают воображение.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Нарисуйте любую пословицу.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641" y="3429000"/>
            <a:ext cx="68366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Всем спасибо за урок!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3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Список использованной литературы: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u="sng" dirty="0">
                <a:hlinkClick r:id="rId2"/>
              </a:rPr>
              <a:t>http://slovari.yandex.ru/%D0%BF%D0%BE%D1%81%D0%BB%D0%BE%D0%B2%D0%B8%D1%86%D0%B0%20%D1%8D%D1%82%D0%BE/%D0%93%D1%83%D0%BC%D0%B0%D0%BD%D0%B8%D1%82%D0%B0%D1%80%D0%BD%D1%8B%D0%B9%20%D1%81%D0%BB%D0%BE%D0%B2%D0%B0%D1%80%D1%8C/%D0%9F%D0%BE%D1%81%D0%BB%D0%BE%D0%B2%D0%B8%D1%86%D0%B0/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http://nsportal.ru/shkola/literatura/library/2013/02/15/poslovitsy-i-pogovorki</a:t>
            </a:r>
            <a:endParaRPr lang="ru-RU" dirty="0"/>
          </a:p>
          <a:p>
            <a:pPr lvl="0"/>
            <a:r>
              <a:rPr lang="ru-RU" dirty="0"/>
              <a:t>Малюгина В.А., Черных О.Г. Игровые уроки по литературе: 6 класс. – М.: ВАКО, 2009. – 256 с. – (Мастерская учителя словесника).</a:t>
            </a:r>
          </a:p>
          <a:p>
            <a:pPr lvl="0"/>
            <a:r>
              <a:rPr lang="ru-RU" dirty="0"/>
              <a:t>Егорова Н.В. Универсальные поурочные разработки по литературе: 6 класс. – М.: ВАКО, 2009. – 416 с. – (В помощь школьному учителю). </a:t>
            </a:r>
          </a:p>
          <a:p>
            <a:pPr lvl="0"/>
            <a:r>
              <a:rPr lang="en-US" dirty="0"/>
              <a:t>http://nsportal.ru/shkola/literatura/library/2013/07/07/pourochnye-razrabotki-literatura-6-klass-uchebnik-korovinoy-m-a  (litera_6_klass_uroki_razrabotki )</a:t>
            </a:r>
            <a:endParaRPr lang="ru-RU" dirty="0"/>
          </a:p>
          <a:p>
            <a:pPr lvl="0"/>
            <a:r>
              <a:rPr lang="en-US" dirty="0"/>
              <a:t>eremina_o_a_uroki_literatury_v_6_klasse_kniga_dlya_uchitelya</a:t>
            </a:r>
            <a:endParaRPr lang="ru-RU" dirty="0"/>
          </a:p>
          <a:p>
            <a:pPr lvl="0"/>
            <a:r>
              <a:rPr lang="ru-RU" i="1" dirty="0"/>
              <a:t>Лит.:</a:t>
            </a:r>
            <a:r>
              <a:rPr lang="ru-RU" dirty="0"/>
              <a:t> </a:t>
            </a:r>
            <a:r>
              <a:rPr lang="ru-RU" i="1" dirty="0"/>
              <a:t>Снегирев</a:t>
            </a:r>
            <a:r>
              <a:rPr lang="ru-RU" dirty="0"/>
              <a:t> И. М. Русские в своих пословицах: В 4 кн. М., 1831—34; Даль В. И. </a:t>
            </a:r>
            <a:r>
              <a:rPr lang="ru-RU" dirty="0" err="1"/>
              <a:t>Напутное</a:t>
            </a:r>
            <a:r>
              <a:rPr lang="ru-RU" dirty="0"/>
              <a:t>// Даль В. И. Пословицы рус. народа. М., 1862; </a:t>
            </a:r>
            <a:r>
              <a:rPr lang="ru-RU" i="1" dirty="0"/>
              <a:t>Тимошенко</a:t>
            </a:r>
            <a:r>
              <a:rPr lang="ru-RU" dirty="0"/>
              <a:t> И. Е. Лит. первоисточники и прототипы 300 рус. пословиц и поговорок. Киев, 1897;</a:t>
            </a:r>
            <a:r>
              <a:rPr lang="ru-RU" i="1" dirty="0"/>
              <a:t>Аникин</a:t>
            </a:r>
            <a:r>
              <a:rPr lang="ru-RU" dirty="0"/>
              <a:t> В. П. Рус. нар. пословицы, поговорки, загадки и детский фольклор. М., 1957</a:t>
            </a:r>
            <a:r>
              <a:rPr lang="ru-RU" i="1" dirty="0"/>
              <a:t>; Кондратьева</a:t>
            </a:r>
            <a:r>
              <a:rPr lang="ru-RU" dirty="0"/>
              <a:t> Т. Н. Собств. имена в пословицах, поговорках и загадках рус. народа // </a:t>
            </a:r>
            <a:r>
              <a:rPr lang="ru-RU" dirty="0" err="1"/>
              <a:t>Вопр</a:t>
            </a:r>
            <a:r>
              <a:rPr lang="ru-RU" dirty="0"/>
              <a:t>. грамматики и лексикологии рус. языка. Казань, 1964.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0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489654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пословица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поговорка?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64"/>
            <a:ext cx="2176571" cy="2345255"/>
          </a:xfrm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ПОСЛОВИЦА -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 жанр фольклора, афористически сжатое, образное, грамматически и логически законченное изречение с поучительным смыслом в ритмически организованной форме («Что посеешь, то и пожнешь»).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ПОГОВОРКА -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образное выражение, оборот речи, метко определяющий какое-либо явление жизни; в отличие от пословицы лишена обобщающего поучительного смысла. («Семь пятниц на неделе»).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80"/>
            <a:ext cx="2598975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1" y="801916"/>
            <a:ext cx="2498411" cy="222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41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Нади    пословицы!  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Найди     поговорки!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4043088"/>
              </p:ext>
            </p:extLst>
          </p:nvPr>
        </p:nvGraphicFramePr>
        <p:xfrm>
          <a:off x="683568" y="2996952"/>
          <a:ext cx="7344816" cy="3482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024"/>
                <a:gridCol w="3672792"/>
              </a:tblGrid>
              <a:tr h="31148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Положить зубы на полку;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Легок на помине;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Хоть шаром покати;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Свинью подложить;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Остаться с носом;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Когда рак на горе свистнет;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Рвет и мечет.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Сломить дерево – секунда, а вырастить целый год;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 зеркало нечего пенять, коли рожа крива;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Когда придет беда, не пойдет на ум и беда;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Ученье – свет, а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неученье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– тьма.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188132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Пословицы имеют и метафорический смысл!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Лес </a:t>
            </a:r>
            <a:r>
              <a:rPr lang="ru-RU" sz="2000" b="1" i="1" dirty="0"/>
              <a:t>рубят — 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/>
              <a:t>                 щепки </a:t>
            </a:r>
            <a:r>
              <a:rPr lang="ru-RU" sz="2000" b="1" i="1" dirty="0"/>
              <a:t>летят</a:t>
            </a:r>
            <a:r>
              <a:rPr lang="ru-RU" i="1" dirty="0"/>
              <a:t>. </a:t>
            </a:r>
            <a:endParaRPr lang="ru-RU" i="1" dirty="0"/>
          </a:p>
          <a:p>
            <a:r>
              <a:rPr lang="ru-RU" i="1" dirty="0" smtClean="0"/>
              <a:t>Прямой</a:t>
            </a:r>
            <a:r>
              <a:rPr lang="ru-RU" dirty="0" smtClean="0"/>
              <a:t> </a:t>
            </a:r>
            <a:r>
              <a:rPr lang="ru-RU" dirty="0"/>
              <a:t>смысл — когда рубят деревья, действительно из-под топора летят </a:t>
            </a:r>
            <a:r>
              <a:rPr lang="ru-RU" dirty="0" smtClean="0"/>
              <a:t>щепки.</a:t>
            </a:r>
          </a:p>
          <a:p>
            <a:r>
              <a:rPr lang="ru-RU" i="1" dirty="0" smtClean="0"/>
              <a:t>Переносный</a:t>
            </a:r>
            <a:r>
              <a:rPr lang="ru-RU" dirty="0" smtClean="0"/>
              <a:t> </a:t>
            </a:r>
            <a:r>
              <a:rPr lang="ru-RU" dirty="0"/>
              <a:t>смысл — нельзя сделать большое дело, не совершив маленьких погрешностей.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040732" cy="3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     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Не зная броду, не суйся в воду.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87375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i="1" dirty="0"/>
              <a:t>Прямой смысл</a:t>
            </a:r>
            <a:r>
              <a:rPr lang="ru-RU" dirty="0"/>
              <a:t> — реку вброд переходить можно тогда, когда хорошо знаешь, где находится брод. </a:t>
            </a:r>
            <a:endParaRPr lang="ru-RU" dirty="0" smtClean="0"/>
          </a:p>
          <a:p>
            <a:r>
              <a:rPr lang="ru-RU" i="1" dirty="0" smtClean="0"/>
              <a:t>Переносный </a:t>
            </a:r>
            <a:r>
              <a:rPr lang="ru-RU" i="1" dirty="0"/>
              <a:t>смысл</a:t>
            </a:r>
            <a:r>
              <a:rPr lang="ru-RU" dirty="0"/>
              <a:t> — если хочешь сделать серьезное дело, надо сначала изучить, как его делать, чтобы не навредить самому себе.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26299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Цыплят по осени считают.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4760" cy="487375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Прямой с</a:t>
            </a:r>
            <a:r>
              <a:rPr lang="ru-RU" dirty="0"/>
              <a:t>мысл — цыплят можно считать тогда, когда они вылупляются, но за лето некоторые могут умереть, кого-то из них унесет коршун или лиса. Поэтому говорят, что цыплят надо считать осенью, когда они уже выросли и научились прятаться от врагов. </a:t>
            </a:r>
            <a:endParaRPr lang="ru-RU" dirty="0" smtClean="0"/>
          </a:p>
          <a:p>
            <a:r>
              <a:rPr lang="ru-RU" i="1" dirty="0" smtClean="0"/>
              <a:t>Переносный </a:t>
            </a:r>
            <a:r>
              <a:rPr lang="ru-RU" dirty="0"/>
              <a:t>смысл — итоги надо подводить тогда, когда дело доведено до конца.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От яблони — яблочки, а от сосны — шишки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/>
          <a:lstStyle/>
          <a:p>
            <a:r>
              <a:rPr lang="ru-RU" dirty="0" smtClean="0"/>
              <a:t>Прямой </a:t>
            </a:r>
            <a:r>
              <a:rPr lang="ru-RU" dirty="0"/>
              <a:t>смысл — на яблоне растут яблоки, а на сосне растут только шишки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Переносный — не надо ждать, что дело, в результате которого должен возникнуть один результат, принесет другой.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3716731" cy="28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«Красна </a:t>
            </a:r>
            <a:r>
              <a:rPr lang="ru-RU" dirty="0"/>
              <a:t>речь пословицей».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1 ТУР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Найди соответствие».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90677"/>
              </p:ext>
            </p:extLst>
          </p:nvPr>
        </p:nvGraphicFramePr>
        <p:xfrm>
          <a:off x="1547664" y="2420888"/>
          <a:ext cx="6192688" cy="382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096344"/>
              </a:tblGrid>
              <a:tr h="8050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Начало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пословицы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Конец пословицы</a:t>
                      </a:r>
                      <a:endParaRPr lang="ru-RU" sz="2400" dirty="0"/>
                    </a:p>
                  </a:txBody>
                  <a:tcPr/>
                </a:tc>
              </a:tr>
              <a:tr h="30114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родись ни хорош, ни пригож, 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Блин не клин, 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зеркало нечего пенять, 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согласном стаде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А.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брюха не расколет;</a:t>
                      </a:r>
                    </a:p>
                    <a:p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Б.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волк не страшен;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родись счастлив;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Г.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коли рожа крива.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2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4"/>
          <a:stretch/>
        </p:blipFill>
        <p:spPr>
          <a:xfrm>
            <a:off x="5148064" y="2780928"/>
            <a:ext cx="3216115" cy="3670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 ТУР «Перевертыши».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Враги не знают друг друга в счастье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Глупые </a:t>
            </a:r>
            <a:r>
              <a:rPr lang="ru-RU" dirty="0"/>
              <a:t>ноги ругают к старости.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своей Родине и зима прекрасна.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Великое </a:t>
            </a:r>
            <a:r>
              <a:rPr lang="ru-RU" dirty="0"/>
              <a:t>безделье хуже крошечного </a:t>
            </a:r>
            <a:r>
              <a:rPr lang="ru-RU" dirty="0" smtClean="0"/>
              <a:t>бизнеса.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Чужие </a:t>
            </a:r>
            <a:r>
              <a:rPr lang="ru-RU" dirty="0"/>
              <a:t>штаны подальше от себя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Безделье </a:t>
            </a:r>
            <a:r>
              <a:rPr lang="ru-RU" dirty="0"/>
              <a:t>неумеху не страшится. </a:t>
            </a:r>
            <a:endParaRPr lang="ru-RU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Чижа </a:t>
            </a:r>
            <a:r>
              <a:rPr lang="ru-RU" dirty="0"/>
              <a:t>романами угощают. </a:t>
            </a:r>
            <a:endParaRPr lang="ru-RU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Умный </a:t>
            </a:r>
            <a:r>
              <a:rPr lang="ru-RU" dirty="0"/>
              <a:t>умного не слышит близко. </a:t>
            </a:r>
            <a:endParaRPr lang="ru-RU" i="1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Черт </a:t>
            </a:r>
            <a:r>
              <a:rPr lang="ru-RU" dirty="0"/>
              <a:t>всем скажет, боров слопает.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0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525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Малые жанры фольклора. Пословица и поговорка</vt:lpstr>
      <vt:lpstr>Что такое пословица  и поговорка?</vt:lpstr>
      <vt:lpstr>Нади    пословицы!    Найди     поговорки!     </vt:lpstr>
      <vt:lpstr>Пословицы имеют и метафорический смысл!</vt:lpstr>
      <vt:lpstr>      Не зная броду, не суйся в воду. </vt:lpstr>
      <vt:lpstr>Цыплят по осени считают.</vt:lpstr>
      <vt:lpstr>От яблони — яблочки, а от сосны — шишки.</vt:lpstr>
      <vt:lpstr>ИГРА  «Красна речь пословицей». </vt:lpstr>
      <vt:lpstr>2 ТУР «Перевертыши». </vt:lpstr>
      <vt:lpstr>3 ТУР «Одним словом».</vt:lpstr>
      <vt:lpstr>4 ТУР «Откуда пословица?».</vt:lpstr>
      <vt:lpstr>Презентация PowerPoint</vt:lpstr>
      <vt:lpstr>Рефлексия</vt:lpstr>
      <vt:lpstr>                             Заключение</vt:lpstr>
      <vt:lpstr>Домашняя работа</vt:lpstr>
      <vt:lpstr>Список использованной литературы: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жанры фольклора. Пословица и поговорка</dc:title>
  <cp:lastModifiedBy>Admin</cp:lastModifiedBy>
  <cp:revision>9</cp:revision>
  <dcterms:modified xsi:type="dcterms:W3CDTF">2014-09-09T18:50:29Z</dcterms:modified>
</cp:coreProperties>
</file>