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sldIdLst>
    <p:sldId id="257" r:id="rId2"/>
    <p:sldId id="256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5" autoAdjust="0"/>
    <p:restoredTop sz="94660"/>
  </p:normalViewPr>
  <p:slideViewPr>
    <p:cSldViewPr>
      <p:cViewPr>
        <p:scale>
          <a:sx n="66" d="100"/>
          <a:sy n="66" d="100"/>
        </p:scale>
        <p:origin x="-147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339752" y="4653136"/>
            <a:ext cx="6400800" cy="1752600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000" dirty="0" smtClean="0"/>
              <a:t>Класс: 7а</a:t>
            </a:r>
          </a:p>
          <a:p>
            <a:pPr algn="r"/>
            <a:r>
              <a:rPr lang="ru-RU" sz="2000" dirty="0" smtClean="0"/>
              <a:t>Учитель: </a:t>
            </a:r>
            <a:r>
              <a:rPr lang="ru-RU" sz="2000" dirty="0" err="1" smtClean="0"/>
              <a:t>Мурзаев</a:t>
            </a:r>
            <a:r>
              <a:rPr lang="ru-RU" sz="2000" dirty="0" smtClean="0"/>
              <a:t> Сергей Николаевич</a:t>
            </a:r>
          </a:p>
          <a:p>
            <a:pPr algn="r"/>
            <a:r>
              <a:rPr lang="ru-RU" sz="2000" dirty="0" smtClean="0"/>
              <a:t>МБОУ Русско-татарская СОШ </a:t>
            </a:r>
            <a:r>
              <a:rPr lang="ru-RU" sz="2000" dirty="0"/>
              <a:t>№136 </a:t>
            </a:r>
            <a:endParaRPr lang="ru-RU" sz="2000" dirty="0" smtClean="0"/>
          </a:p>
          <a:p>
            <a:pPr algn="r"/>
            <a:r>
              <a:rPr lang="ru-RU" sz="2000" dirty="0" smtClean="0"/>
              <a:t>г</a:t>
            </a:r>
            <a:r>
              <a:rPr lang="ru-RU" sz="2000" dirty="0"/>
              <a:t>. </a:t>
            </a:r>
            <a:r>
              <a:rPr lang="ru-RU" sz="2000" dirty="0" smtClean="0"/>
              <a:t>Казань 2014 г. </a:t>
            </a:r>
            <a:endParaRPr lang="ru-RU" sz="2000" dirty="0"/>
          </a:p>
          <a:p>
            <a:pPr algn="r"/>
            <a:endParaRPr lang="ru-RU" sz="2800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Андрей Платонович Платонов.</a:t>
            </a:r>
            <a:br>
              <a:rPr lang="ru-RU" dirty="0" smtClean="0"/>
            </a:br>
            <a:r>
              <a:rPr lang="ru-RU" dirty="0" smtClean="0"/>
              <a:t>«Юшка»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574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463" y="4925802"/>
            <a:ext cx="2380343" cy="16050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3" y="2831497"/>
            <a:ext cx="2439107" cy="18293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925802"/>
            <a:ext cx="2304256" cy="17183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959145"/>
            <a:ext cx="2676083" cy="16725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96" y="2831497"/>
            <a:ext cx="2545738" cy="18002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Необычный внутренний мир главного героя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дорога к Доброй тайне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Куда каждое лето на один месяц уходил из кузницы от хозяина Юшка?</a:t>
            </a:r>
          </a:p>
          <a:p>
            <a:r>
              <a:rPr lang="ru-RU" dirty="0" smtClean="0"/>
              <a:t>Каким нам открывается  </a:t>
            </a:r>
            <a:r>
              <a:rPr lang="ru-RU" dirty="0"/>
              <a:t>духовный мир Юшки? </a:t>
            </a:r>
            <a:endParaRPr lang="ru-RU" dirty="0" smtClean="0"/>
          </a:p>
          <a:p>
            <a:r>
              <a:rPr lang="ru-RU" dirty="0" smtClean="0"/>
              <a:t>Прочитайте</a:t>
            </a:r>
            <a:r>
              <a:rPr lang="ru-RU" dirty="0"/>
              <a:t> </a:t>
            </a:r>
            <a:r>
              <a:rPr lang="ru-RU" dirty="0" smtClean="0"/>
              <a:t>выразительно</a:t>
            </a:r>
            <a:r>
              <a:rPr lang="ru-RU" dirty="0"/>
              <a:t>.</a:t>
            </a:r>
            <a:r>
              <a:rPr lang="ru-RU" dirty="0" smtClean="0"/>
              <a:t> строки  </a:t>
            </a:r>
            <a:r>
              <a:rPr lang="ru-RU" dirty="0"/>
              <a:t>(«В июле… как здоровый человек</a:t>
            </a:r>
            <a:r>
              <a:rPr lang="ru-RU" dirty="0" smtClean="0"/>
              <a:t>».)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907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16832"/>
            <a:ext cx="2520280" cy="3826755"/>
          </a:xfrm>
        </p:spPr>
      </p:pic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067944" y="1196752"/>
            <a:ext cx="4898504" cy="532859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Отвечая, применяйте цитирование.</a:t>
            </a:r>
          </a:p>
          <a:p>
            <a:pPr algn="just"/>
            <a:r>
              <a:rPr lang="ru-RU" dirty="0" smtClean="0"/>
              <a:t>Как умер Юшка?</a:t>
            </a:r>
          </a:p>
          <a:p>
            <a:pPr algn="just"/>
            <a:r>
              <a:rPr lang="ru-RU" dirty="0" smtClean="0"/>
              <a:t>Как стали люди жить без него?</a:t>
            </a:r>
          </a:p>
          <a:p>
            <a:pPr algn="just"/>
            <a:r>
              <a:rPr lang="ru-RU" dirty="0" smtClean="0"/>
              <a:t>Какую память оставил о себе Юшка?</a:t>
            </a:r>
          </a:p>
          <a:p>
            <a:pPr algn="just"/>
            <a:r>
              <a:rPr lang="ru-RU" dirty="0"/>
              <a:t>Почему на похороны Юшки пришел </a:t>
            </a:r>
            <a:r>
              <a:rPr lang="ru-RU" dirty="0" smtClean="0"/>
              <a:t>почти весь </a:t>
            </a:r>
            <a:r>
              <a:rPr lang="ru-RU" dirty="0"/>
              <a:t>город? Что произошло в сознании людей?</a:t>
            </a:r>
          </a:p>
          <a:p>
            <a:pPr algn="just"/>
            <a:r>
              <a:rPr lang="ru-RU" dirty="0" smtClean="0"/>
              <a:t>Чего </a:t>
            </a:r>
            <a:r>
              <a:rPr lang="ru-RU" dirty="0"/>
              <a:t>не хватало горожанам после </a:t>
            </a:r>
            <a:r>
              <a:rPr lang="ru-RU" dirty="0" smtClean="0"/>
              <a:t>смерти Юшки?</a:t>
            </a:r>
          </a:p>
          <a:p>
            <a:pPr algn="just"/>
            <a:r>
              <a:rPr lang="ru-RU" dirty="0" smtClean="0"/>
              <a:t>Объясните</a:t>
            </a:r>
            <a:r>
              <a:rPr lang="ru-RU" dirty="0"/>
              <a:t>, почему незнакомая </a:t>
            </a:r>
            <a:r>
              <a:rPr lang="ru-RU" dirty="0" smtClean="0"/>
              <a:t>девушка-врач «осталась </a:t>
            </a:r>
            <a:r>
              <a:rPr lang="ru-RU" dirty="0"/>
              <a:t>навсегда в нашем городе». Почему она </a:t>
            </a:r>
            <a:r>
              <a:rPr lang="ru-RU" dirty="0" smtClean="0"/>
              <a:t>не брала денег с </a:t>
            </a:r>
            <a:r>
              <a:rPr lang="ru-RU" dirty="0"/>
              <a:t>больных чахоткой</a:t>
            </a:r>
            <a:r>
              <a:rPr lang="ru-RU" dirty="0" smtClean="0"/>
              <a:t>?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Любили ли Юшку жители города? Когда </a:t>
            </a:r>
            <a:r>
              <a:rPr lang="ru-RU" dirty="0" smtClean="0"/>
              <a:t>они это осознали?</a:t>
            </a:r>
          </a:p>
          <a:p>
            <a:pPr algn="just"/>
            <a:r>
              <a:rPr lang="ru-RU" dirty="0" smtClean="0"/>
              <a:t>Осталась </a:t>
            </a:r>
            <a:r>
              <a:rPr lang="ru-RU" dirty="0"/>
              <a:t>ли в городе память об этом </a:t>
            </a:r>
            <a:r>
              <a:rPr lang="ru-RU" dirty="0" smtClean="0"/>
              <a:t>человеке</a:t>
            </a:r>
            <a:r>
              <a:rPr lang="ru-RU" dirty="0"/>
              <a:t>?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24800" cy="1143000"/>
          </a:xfrm>
        </p:spPr>
        <p:txBody>
          <a:bodyPr/>
          <a:lstStyle/>
          <a:p>
            <a:pPr algn="ctr"/>
            <a:r>
              <a:rPr lang="ru-RU" sz="2800" dirty="0" smtClean="0"/>
              <a:t>«Прощай, Юшка, нас всех прости. Забраковали тебя люди. А кто тебе судья!...»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5091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Полное имя и отчество Юшки….</a:t>
            </a:r>
          </a:p>
          <a:p>
            <a:r>
              <a:rPr lang="ru-RU" dirty="0" smtClean="0"/>
              <a:t>Главной темой рассказа является….</a:t>
            </a:r>
          </a:p>
          <a:p>
            <a:r>
              <a:rPr lang="ru-RU" dirty="0" smtClean="0"/>
              <a:t>Юшка работал в …</a:t>
            </a:r>
          </a:p>
          <a:p>
            <a:r>
              <a:rPr lang="ru-RU" dirty="0" smtClean="0"/>
              <a:t>Дочь хозяина сказала Юшке: «Лучше бы….»</a:t>
            </a:r>
          </a:p>
          <a:p>
            <a:r>
              <a:rPr lang="ru-RU" dirty="0" smtClean="0"/>
              <a:t>Вставьте пропущенные слова:</a:t>
            </a:r>
          </a:p>
          <a:p>
            <a:r>
              <a:rPr lang="ru-RU" dirty="0" smtClean="0"/>
              <a:t>«Юшке было ____ лет от роду, но ____ уже давно мучила его и состарила его, так что он всем казался______» </a:t>
            </a:r>
          </a:p>
          <a:p>
            <a:r>
              <a:rPr lang="ru-RU" dirty="0" smtClean="0"/>
              <a:t>«Сердце-то в них _____, да глаза _________»; «Любят-то они по ______, да бьют тебя по__________»</a:t>
            </a:r>
          </a:p>
          <a:p>
            <a:r>
              <a:rPr lang="ru-RU" dirty="0" smtClean="0"/>
              <a:t>С кем сравнивали детей родители, когда говорили им: «Вырастишь и будешь летом ходить босой, а зимой в худых валенках, и все тебя будут мучить…»?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021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Написать сочинение-рассуждение, опираясь на  прочитанный рассказ, на тему: «Нужны ли нам сочувствие и сострадание?»</a:t>
            </a:r>
          </a:p>
          <a:p>
            <a:r>
              <a:rPr lang="ru-RU" dirty="0" smtClean="0"/>
              <a:t>Прочитать рассказ А.П. Платонова «В прекрасном и яростном мире».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294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Список использованной литературы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Литература. 7 класс. Учеб. Для </a:t>
            </a:r>
            <a:r>
              <a:rPr lang="ru-RU" dirty="0" err="1" smtClean="0"/>
              <a:t>общеобразоват</a:t>
            </a:r>
            <a:r>
              <a:rPr lang="ru-RU" dirty="0" smtClean="0"/>
              <a:t>.  учреждений. В 2 ч. Ч.2/ В.Я. Коровина. – 18-е изд. – М.: Просвещение, 2010. – 303с.</a:t>
            </a:r>
          </a:p>
          <a:p>
            <a:r>
              <a:rPr lang="ru-RU" dirty="0"/>
              <a:t>Уроки литературы в 7 классе : пособие </a:t>
            </a:r>
            <a:r>
              <a:rPr lang="ru-RU" dirty="0" smtClean="0"/>
              <a:t>для учителей </a:t>
            </a:r>
            <a:r>
              <a:rPr lang="ru-RU" dirty="0" err="1"/>
              <a:t>общеобразоват</a:t>
            </a:r>
            <a:r>
              <a:rPr lang="ru-RU" dirty="0"/>
              <a:t>. учреждений / Н. Е. </a:t>
            </a:r>
            <a:r>
              <a:rPr lang="ru-RU" dirty="0" smtClean="0"/>
              <a:t>Кутейникова</a:t>
            </a:r>
            <a:r>
              <a:rPr lang="ru-RU" dirty="0"/>
              <a:t>. —М. : Просвещение, 2009.— 383 с</a:t>
            </a:r>
            <a:r>
              <a:rPr lang="ru-RU" dirty="0" smtClean="0"/>
              <a:t>.</a:t>
            </a:r>
          </a:p>
          <a:p>
            <a:r>
              <a:rPr lang="ru-RU" dirty="0" smtClean="0"/>
              <a:t>Анализ произведений русской литературы: 7 класс / Н.А. Миронова. – 2-е изд., </a:t>
            </a:r>
            <a:r>
              <a:rPr lang="ru-RU" dirty="0" err="1" smtClean="0"/>
              <a:t>перераб</a:t>
            </a:r>
            <a:r>
              <a:rPr lang="ru-RU" dirty="0" smtClean="0"/>
              <a:t>. и доп. – М.: Издательство «Экзамен», 2012. – 223, [1] с.</a:t>
            </a:r>
          </a:p>
          <a:p>
            <a:r>
              <a:rPr lang="ru-RU" dirty="0" smtClean="0"/>
              <a:t>Словарь русского языка: </a:t>
            </a:r>
            <a:r>
              <a:rPr lang="ru-RU" dirty="0" err="1" smtClean="0"/>
              <a:t>ок</a:t>
            </a:r>
            <a:r>
              <a:rPr lang="ru-RU" dirty="0" smtClean="0"/>
              <a:t>. 57000 тыс. слов / Под ред. чл. – корр. АНСССР Н.Ю. Шведовой. – 20-е изд.; стереотип. М.: Рус. Яз., 1989 – 750 С.</a:t>
            </a:r>
          </a:p>
          <a:p>
            <a:r>
              <a:rPr lang="ru-RU" dirty="0" smtClean="0"/>
              <a:t>Даль В.И. толковый словарь живого великорусского языка. В 4-х т. – </a:t>
            </a:r>
            <a:r>
              <a:rPr lang="ru-RU" dirty="0" err="1" smtClean="0"/>
              <a:t>Спб</a:t>
            </a:r>
            <a:r>
              <a:rPr lang="ru-RU" dirty="0" smtClean="0"/>
              <a:t>., 1863-1866</a:t>
            </a:r>
          </a:p>
          <a:p>
            <a:r>
              <a:rPr lang="en-US" dirty="0"/>
              <a:t>http://www.piplz.ru/page.php?id=408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870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Цель урока: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457200" y="1600201"/>
            <a:ext cx="8229600" cy="964704"/>
          </a:xfrm>
        </p:spPr>
        <p:txBody>
          <a:bodyPr>
            <a:normAutofit/>
          </a:bodyPr>
          <a:lstStyle/>
          <a:p>
            <a:r>
              <a:rPr lang="ru-RU" dirty="0" smtClean="0"/>
              <a:t>Помочь </a:t>
            </a:r>
            <a:r>
              <a:rPr lang="ru-RU" dirty="0" smtClean="0"/>
              <a:t>учащимся проанализировать произведение и </a:t>
            </a:r>
            <a:r>
              <a:rPr lang="ru-RU" dirty="0" smtClean="0"/>
              <a:t>понять философский смысл рассказа  АП. Платонова «Юшка» через осмысление категорий милосердие и </a:t>
            </a:r>
            <a:r>
              <a:rPr lang="ru-RU" dirty="0" smtClean="0"/>
              <a:t>сострадание.</a:t>
            </a:r>
            <a:endParaRPr lang="ru-RU" dirty="0"/>
          </a:p>
        </p:txBody>
      </p:sp>
      <p:sp>
        <p:nvSpPr>
          <p:cNvPr id="9" name="Заголовок 6"/>
          <p:cNvSpPr txBox="1">
            <a:spLocks/>
          </p:cNvSpPr>
          <p:nvPr/>
        </p:nvSpPr>
        <p:spPr>
          <a:xfrm>
            <a:off x="323528" y="20608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З</a:t>
            </a:r>
            <a:r>
              <a:rPr lang="ru-RU" dirty="0" smtClean="0"/>
              <a:t>адачи урока:</a:t>
            </a:r>
            <a:endParaRPr lang="ru-RU" dirty="0"/>
          </a:p>
        </p:txBody>
      </p:sp>
      <p:sp>
        <p:nvSpPr>
          <p:cNvPr id="10" name="Объект 7"/>
          <p:cNvSpPr txBox="1">
            <a:spLocks/>
          </p:cNvSpPr>
          <p:nvPr/>
        </p:nvSpPr>
        <p:spPr>
          <a:xfrm>
            <a:off x="323528" y="3491881"/>
            <a:ext cx="8229600" cy="303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11" name="Объект 7"/>
          <p:cNvSpPr txBox="1">
            <a:spLocks/>
          </p:cNvSpPr>
          <p:nvPr/>
        </p:nvSpPr>
        <p:spPr>
          <a:xfrm>
            <a:off x="355477" y="3225400"/>
            <a:ext cx="8229600" cy="29036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Расширить представление учащихся о творчестве русских писателей 20 века;</a:t>
            </a:r>
          </a:p>
          <a:p>
            <a:r>
              <a:rPr lang="ru-RU" dirty="0" smtClean="0"/>
              <a:t>Продолжить </a:t>
            </a:r>
            <a:r>
              <a:rPr lang="ru-RU" dirty="0" smtClean="0"/>
              <a:t>знакомство </a:t>
            </a:r>
            <a:r>
              <a:rPr lang="ru-RU" dirty="0" smtClean="0"/>
              <a:t>с творчеством А.П. Платонова;</a:t>
            </a:r>
          </a:p>
          <a:p>
            <a:r>
              <a:rPr lang="ru-RU" dirty="0" smtClean="0"/>
              <a:t>Продолжать учить создавать субъективные высказывания-рассуждения с использованием </a:t>
            </a:r>
            <a:r>
              <a:rPr lang="ru-RU" dirty="0" smtClean="0"/>
              <a:t>аргументов, правильно цитируя нужные отрывки литературно-художественного произведения, комментировать их;</a:t>
            </a:r>
            <a:endParaRPr lang="ru-RU" dirty="0" smtClean="0"/>
          </a:p>
          <a:p>
            <a:r>
              <a:rPr lang="ru-RU" smtClean="0"/>
              <a:t>Воспитывать </a:t>
            </a:r>
            <a:r>
              <a:rPr lang="ru-RU" dirty="0" smtClean="0"/>
              <a:t>эмоциональную отзывчивость учащихся;</a:t>
            </a:r>
          </a:p>
          <a:p>
            <a:r>
              <a:rPr lang="ru-RU" altLang="ru-RU" dirty="0" smtClean="0"/>
              <a:t>Развивать речь </a:t>
            </a:r>
            <a:r>
              <a:rPr lang="ru-RU" altLang="ru-RU" dirty="0"/>
              <a:t>учащихся, </a:t>
            </a:r>
            <a:r>
              <a:rPr lang="ru-RU" altLang="ru-RU" dirty="0" smtClean="0"/>
              <a:t>обогащать их словарный запас, воспитывать </a:t>
            </a:r>
            <a:r>
              <a:rPr lang="ru-RU" altLang="ru-RU" dirty="0"/>
              <a:t>чувства милосердия, </a:t>
            </a:r>
            <a:r>
              <a:rPr lang="ru-RU" altLang="ru-RU" dirty="0" smtClean="0"/>
              <a:t>гуманизма.</a:t>
            </a:r>
            <a:endParaRPr lang="ru-RU" alt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94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11960" y="1196752"/>
            <a:ext cx="4726334" cy="3888432"/>
          </a:xfrm>
        </p:spPr>
        <p:txBody>
          <a:bodyPr/>
          <a:lstStyle/>
          <a:p>
            <a:pPr algn="r"/>
            <a:r>
              <a:rPr lang="ru-RU" sz="2400" dirty="0" smtClean="0"/>
              <a:t>Только человек, для которого Россия была его вторым существом, как изученный до последнего гвоздя отчий дом. Мог написать о ней с такой горечью и сердечностью.</a:t>
            </a:r>
            <a:br>
              <a:rPr lang="ru-RU" sz="2400" dirty="0" smtClean="0"/>
            </a:br>
            <a:r>
              <a:rPr lang="ru-RU" sz="2400" i="1" dirty="0" smtClean="0"/>
              <a:t>К. Паустовский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                                               </a:t>
            </a:r>
            <a:endParaRPr lang="ru-RU" sz="2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body" idx="1"/>
          </p:nvPr>
        </p:nvSpPr>
        <p:spPr>
          <a:xfrm>
            <a:off x="3795411" y="4918282"/>
            <a:ext cx="5544616" cy="117829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Как вы понимаете слова </a:t>
            </a:r>
            <a:r>
              <a:rPr lang="ru-RU" sz="2400" dirty="0" smtClean="0"/>
              <a:t>К. Паустовского</a:t>
            </a:r>
            <a:r>
              <a:rPr lang="ru-RU" sz="2400" dirty="0" smtClean="0"/>
              <a:t>?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6"/>
            <a:ext cx="3688062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8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Некоторые факты </a:t>
            </a:r>
            <a:br>
              <a:rPr lang="ru-RU" dirty="0" smtClean="0"/>
            </a:br>
            <a:r>
              <a:rPr lang="ru-RU" dirty="0" smtClean="0"/>
              <a:t>из жизни А.П. Платонова.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67544" y="1484784"/>
            <a:ext cx="7680960" cy="4724400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ru-RU" sz="2000" dirty="0"/>
              <a:t>Родился Андрей Климентов в Воронеже в рабочей </a:t>
            </a:r>
            <a:r>
              <a:rPr lang="ru-RU" sz="2000" dirty="0" smtClean="0"/>
              <a:t>семье</a:t>
            </a:r>
            <a:r>
              <a:rPr lang="ru-RU" sz="2000" dirty="0"/>
              <a:t> </a:t>
            </a:r>
            <a:r>
              <a:rPr lang="ru-RU" sz="2000" dirty="0" smtClean="0"/>
              <a:t>(фамилию </a:t>
            </a:r>
            <a:r>
              <a:rPr lang="ru-RU" sz="2000" dirty="0"/>
              <a:t>сменил в 1920 году</a:t>
            </a:r>
            <a:r>
              <a:rPr lang="ru-RU" sz="2000" dirty="0" smtClean="0"/>
              <a:t>). После </a:t>
            </a:r>
            <a:r>
              <a:rPr lang="ru-RU" sz="2000" dirty="0"/>
              <a:t>окончания </a:t>
            </a:r>
            <a:r>
              <a:rPr lang="ru-RU" sz="2000" dirty="0" smtClean="0"/>
              <a:t>церковно-приходской школы стал </a:t>
            </a:r>
            <a:r>
              <a:rPr lang="ru-RU" sz="2000" dirty="0"/>
              <a:t>учиться в училище. Из-за трудного материального положения в семье рано начал работать. </a:t>
            </a:r>
            <a:endParaRPr lang="ru-RU" sz="2000" dirty="0" smtClean="0"/>
          </a:p>
          <a:p>
            <a:pPr>
              <a:lnSpc>
                <a:spcPct val="80000"/>
              </a:lnSpc>
            </a:pPr>
            <a:r>
              <a:rPr lang="ru-RU" sz="2000" dirty="0" smtClean="0"/>
              <a:t>Чтение учебника стр. 113-115. Ответим на вопросы.</a:t>
            </a:r>
          </a:p>
          <a:p>
            <a:pPr>
              <a:lnSpc>
                <a:spcPct val="80000"/>
              </a:lnSpc>
              <a:buFont typeface="+mj-lt"/>
              <a:buAutoNum type="arabicPeriod"/>
            </a:pPr>
            <a:r>
              <a:rPr lang="ru-RU" sz="2000" dirty="0" smtClean="0"/>
              <a:t>В чем смысл высказывания писателя о реке Воронеж?</a:t>
            </a:r>
          </a:p>
          <a:p>
            <a:pPr>
              <a:lnSpc>
                <a:spcPct val="80000"/>
              </a:lnSpc>
              <a:buFont typeface="+mj-lt"/>
              <a:buAutoNum type="arabicPeriod"/>
            </a:pPr>
            <a:r>
              <a:rPr lang="ru-RU" sz="2000" dirty="0" smtClean="0"/>
              <a:t>Чем интересен портрет писателя, его личность?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Андрей Платонов уходил из жизни непризнанным. Один из самых значительных писателей XX века, главные свои произведения — роман «</a:t>
            </a:r>
            <a:r>
              <a:rPr lang="ru-RU" sz="2000" dirty="0" err="1"/>
              <a:t>Чевенгур</a:t>
            </a:r>
            <a:r>
              <a:rPr lang="ru-RU" sz="2000" dirty="0"/>
              <a:t>», повести «Котлован», «Ювенильное море», «</a:t>
            </a:r>
            <a:r>
              <a:rPr lang="ru-RU" sz="2000" dirty="0" err="1"/>
              <a:t>Джан</a:t>
            </a:r>
            <a:r>
              <a:rPr lang="ru-RU" sz="2000" dirty="0"/>
              <a:t>» — он не увидел опубликованными. Когда в хрущевские шестидесятые робко стали появляться первые платоновские книги (еще не главные), в каждом интеллигентском доме красный угол занимал портрет Хемингуэя, который в своей Нобелевской речи называл Платонова среди своих учителей.</a:t>
            </a:r>
            <a:br>
              <a:rPr lang="ru-RU" sz="2000" dirty="0"/>
            </a:br>
            <a:endParaRPr lang="ru-RU" sz="2000" dirty="0"/>
          </a:p>
          <a:p>
            <a:pPr>
              <a:lnSpc>
                <a:spcPct val="8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576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Прочитаем рассказ «Юшка» по ролям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Отвечая на вопросы, используйте аргументы:</a:t>
            </a:r>
          </a:p>
          <a:p>
            <a:pPr>
              <a:buFont typeface="+mj-lt"/>
              <a:buAutoNum type="arabicPeriod"/>
            </a:pPr>
            <a:r>
              <a:rPr lang="ru-RU" dirty="0" smtClean="0"/>
              <a:t>Почему вам понравился рассказ?</a:t>
            </a:r>
          </a:p>
          <a:p>
            <a:pPr>
              <a:buFont typeface="+mj-lt"/>
              <a:buAutoNum type="arabicPeriod"/>
            </a:pPr>
            <a:r>
              <a:rPr lang="ru-RU" dirty="0" smtClean="0"/>
              <a:t>Опишите свои </a:t>
            </a:r>
            <a:r>
              <a:rPr lang="ru-RU" dirty="0"/>
              <a:t>чувства и </a:t>
            </a:r>
            <a:r>
              <a:rPr lang="ru-RU" dirty="0" smtClean="0"/>
              <a:t>переживания </a:t>
            </a:r>
            <a:r>
              <a:rPr lang="ru-RU" dirty="0"/>
              <a:t>во время чтения рассказа</a:t>
            </a:r>
            <a:r>
              <a:rPr lang="ru-RU" dirty="0" smtClean="0"/>
              <a:t>.  </a:t>
            </a:r>
          </a:p>
          <a:p>
            <a:pPr>
              <a:buFont typeface="+mj-lt"/>
              <a:buAutoNum type="arabicPeriod"/>
            </a:pPr>
            <a:r>
              <a:rPr lang="ru-RU" dirty="0" smtClean="0"/>
              <a:t>Какие моменты в рассказе вас больше волновали? Почему?</a:t>
            </a:r>
          </a:p>
          <a:p>
            <a:pPr>
              <a:buFont typeface="+mj-lt"/>
              <a:buAutoNum type="arabicPeriod"/>
            </a:pPr>
            <a:r>
              <a:rPr lang="ru-RU" dirty="0" smtClean="0"/>
              <a:t>Какими предстают герои рассказа Платонова в каждом из эпизодов?</a:t>
            </a:r>
          </a:p>
          <a:p>
            <a:pPr>
              <a:buFont typeface="+mj-lt"/>
              <a:buAutoNum type="arabicPeriod"/>
            </a:pPr>
            <a:r>
              <a:rPr lang="ru-RU" dirty="0" smtClean="0"/>
              <a:t>Где </a:t>
            </a:r>
            <a:r>
              <a:rPr lang="ru-RU" dirty="0"/>
              <a:t>и когда происходит действие </a:t>
            </a:r>
            <a:r>
              <a:rPr lang="ru-RU" dirty="0" smtClean="0"/>
              <a:t>рассказа? Указывает </a:t>
            </a:r>
            <a:r>
              <a:rPr lang="ru-RU" dirty="0"/>
              <a:t>ли сам автор точные даты или </a:t>
            </a:r>
            <a:r>
              <a:rPr lang="ru-RU" dirty="0" smtClean="0"/>
              <a:t>названия</a:t>
            </a:r>
            <a:r>
              <a:rPr lang="ru-RU" dirty="0"/>
              <a:t>? Как вы думаете, </a:t>
            </a:r>
            <a:r>
              <a:rPr lang="ru-RU" dirty="0" smtClean="0"/>
              <a:t>почему?</a:t>
            </a:r>
          </a:p>
          <a:p>
            <a:pPr>
              <a:buFont typeface="+mj-lt"/>
              <a:buAutoNum type="arabicPeriod"/>
            </a:pPr>
            <a:r>
              <a:rPr lang="ru-RU" dirty="0" smtClean="0"/>
              <a:t>Что </a:t>
            </a:r>
            <a:r>
              <a:rPr lang="ru-RU" dirty="0"/>
              <a:t>напоминает начало рассказа</a:t>
            </a:r>
            <a:r>
              <a:rPr lang="ru-RU" dirty="0" smtClean="0"/>
              <a:t>? </a:t>
            </a:r>
          </a:p>
          <a:p>
            <a:pPr>
              <a:buFont typeface="+mj-lt"/>
              <a:buAutoNum type="arabicPeriod"/>
            </a:pPr>
            <a:endParaRPr lang="ru-RU" dirty="0" smtClean="0"/>
          </a:p>
          <a:p>
            <a:pPr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20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5076056" y="692696"/>
            <a:ext cx="3733800" cy="568863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Как вы понимаете слова Платонова?</a:t>
            </a:r>
          </a:p>
          <a:p>
            <a:r>
              <a:rPr lang="ru-RU" dirty="0" smtClean="0"/>
              <a:t>Почему нельзя согласиться с известным всем  высказыванием: «Добро побеждает зло»?</a:t>
            </a:r>
          </a:p>
          <a:p>
            <a:r>
              <a:rPr lang="ru-RU" dirty="0" smtClean="0"/>
              <a:t>Основная </a:t>
            </a:r>
            <a:r>
              <a:rPr lang="ru-RU" b="1" dirty="0" smtClean="0"/>
              <a:t>ТЕМА </a:t>
            </a:r>
            <a:r>
              <a:rPr lang="ru-RU" dirty="0" smtClean="0"/>
              <a:t> рассказа: МИЛОСЕРДИЕ И СОСТРАДАНИЕ..</a:t>
            </a:r>
          </a:p>
          <a:p>
            <a:r>
              <a:rPr lang="ru-RU" dirty="0" smtClean="0"/>
              <a:t>Писатель в рассказе раскрывает перед нами красоту и величие, доброту и открытость простых людей, которые способны переносить невыносимое, выживать в условиях, в которых выжить, казалось бы, невозможно. Такие люди могут преобразить мир – считал А.П. Платонов. </a:t>
            </a:r>
          </a:p>
          <a:p>
            <a:r>
              <a:rPr lang="ru-RU" dirty="0" smtClean="0"/>
              <a:t>В образе какого героя Платонов запечатлел необыкновенного человека, способного преобразить мир?</a:t>
            </a:r>
          </a:p>
          <a:p>
            <a:r>
              <a:rPr lang="ru-RU" dirty="0" smtClean="0"/>
              <a:t>Какие еще темы затронуты автором  в рассказе?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140968"/>
            <a:ext cx="3384376" cy="2789321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Тематика рассказа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1628800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«Надо любить ту вселенную, которая может быть, а не ту, которая есть. Невозможное – невеста человечества, и к невозможному летят наши души…»      А.П. </a:t>
            </a:r>
            <a:r>
              <a:rPr lang="ru-RU" dirty="0"/>
              <a:t>П</a:t>
            </a:r>
            <a:r>
              <a:rPr lang="ru-RU" dirty="0" smtClean="0"/>
              <a:t>латонов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258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толковыми словарями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Найдите в толковых словарях лексическое значение слов:  милосердие, сострадание, сочувствие, добро и зло.</a:t>
            </a:r>
          </a:p>
          <a:p>
            <a:r>
              <a:rPr lang="ru-RU" dirty="0" smtClean="0"/>
              <a:t>Что такое милосердие?</a:t>
            </a:r>
          </a:p>
          <a:p>
            <a:r>
              <a:rPr lang="ru-RU" dirty="0" smtClean="0"/>
              <a:t>Милосердие – это готовность </a:t>
            </a:r>
            <a:r>
              <a:rPr lang="ru-RU" dirty="0"/>
              <a:t>помочь кому-нибудь или простить кого-нибудь из сострадания, человеколюбия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Что такое сострадание и сочувствие?</a:t>
            </a:r>
          </a:p>
          <a:p>
            <a:r>
              <a:rPr lang="ru-RU" dirty="0"/>
              <a:t>Сострадание - это жалость, сочувствие, возбуждаемое несчастьем другого </a:t>
            </a:r>
            <a:r>
              <a:rPr lang="ru-RU" dirty="0" smtClean="0"/>
              <a:t>человека</a:t>
            </a:r>
          </a:p>
          <a:p>
            <a:r>
              <a:rPr lang="ru-RU" dirty="0" smtClean="0"/>
              <a:t>Сочувствие – это отзывчивое участливое отношение к горю, переживаниям; сострадание.</a:t>
            </a:r>
            <a:endParaRPr lang="ru-RU" dirty="0"/>
          </a:p>
          <a:p>
            <a:r>
              <a:rPr lang="ru-RU" dirty="0" smtClean="0"/>
              <a:t>Что такое добро?</a:t>
            </a:r>
          </a:p>
          <a:p>
            <a:r>
              <a:rPr lang="ru-RU" dirty="0" smtClean="0"/>
              <a:t>Добро </a:t>
            </a:r>
            <a:r>
              <a:rPr lang="ru-RU" dirty="0"/>
              <a:t>– все положительное, хорошее, полезное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Что такое зло?</a:t>
            </a:r>
          </a:p>
          <a:p>
            <a:r>
              <a:rPr lang="ru-RU" dirty="0" smtClean="0"/>
              <a:t>Зло </a:t>
            </a:r>
            <a:r>
              <a:rPr lang="ru-RU" dirty="0"/>
              <a:t>– нечто дурное, вредное, противоположное добру.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707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Образ главного героя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4754488" cy="41148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Почему автор, называя своего героя, использует местоимение ОН?</a:t>
            </a:r>
            <a:endParaRPr lang="ru-RU" dirty="0"/>
          </a:p>
          <a:p>
            <a:r>
              <a:rPr lang="ru-RU" dirty="0" smtClean="0"/>
              <a:t>Каким человеком предстает перед читателем Юшка в начале рассказа? Отвечая, применяйте цитирование.</a:t>
            </a:r>
          </a:p>
          <a:p>
            <a:r>
              <a:rPr lang="ru-RU" dirty="0" smtClean="0"/>
              <a:t>Почему у героя такое странное прозвище? Что оно значит?( Юшка от юродивый – безумный, </a:t>
            </a:r>
            <a:r>
              <a:rPr lang="ru-RU" dirty="0" err="1" smtClean="0"/>
              <a:t>божевольный</a:t>
            </a:r>
            <a:r>
              <a:rPr lang="ru-RU" dirty="0" smtClean="0"/>
              <a:t>, дурачок, от роду сумасшедший. Народ считает юродивых божьими людьми. (Сл. В.И. Даля )</a:t>
            </a:r>
          </a:p>
          <a:p>
            <a:r>
              <a:rPr lang="ru-RU" dirty="0"/>
              <a:t>Почему писатель такими показал глаза Юшки</a:t>
            </a:r>
            <a:r>
              <a:rPr lang="ru-RU" dirty="0" smtClean="0"/>
              <a:t>?</a:t>
            </a:r>
          </a:p>
          <a:p>
            <a:r>
              <a:rPr lang="ru-RU" dirty="0" smtClean="0"/>
              <a:t>Прочитайте на </a:t>
            </a:r>
            <a:r>
              <a:rPr lang="ru-RU" dirty="0" err="1" smtClean="0"/>
              <a:t>стр</a:t>
            </a:r>
            <a:r>
              <a:rPr lang="ru-RU" dirty="0" smtClean="0"/>
              <a:t> 116 абзац со слов </a:t>
            </a:r>
            <a:r>
              <a:rPr lang="ru-RU" dirty="0"/>
              <a:t>«Когда Юшка рано утром шел по </a:t>
            </a:r>
            <a:r>
              <a:rPr lang="ru-RU" dirty="0" smtClean="0"/>
              <a:t>улице.… </a:t>
            </a:r>
            <a:r>
              <a:rPr lang="ru-RU" dirty="0"/>
              <a:t>вон Юшка пошел</a:t>
            </a:r>
            <a:r>
              <a:rPr lang="ru-RU" dirty="0" smtClean="0"/>
              <a:t>». </a:t>
            </a:r>
            <a:r>
              <a:rPr lang="ru-RU" dirty="0"/>
              <a:t>О чем говорят нам эти строки</a:t>
            </a:r>
            <a:r>
              <a:rPr lang="ru-RU" dirty="0" smtClean="0"/>
              <a:t>?</a:t>
            </a:r>
          </a:p>
          <a:p>
            <a:r>
              <a:rPr lang="ru-RU" dirty="0"/>
              <a:t>Каким автор рисует характер </a:t>
            </a:r>
            <a:r>
              <a:rPr lang="ru-RU" dirty="0" smtClean="0"/>
              <a:t>Юшки? Докажите на основе текста.</a:t>
            </a:r>
          </a:p>
          <a:p>
            <a:r>
              <a:rPr lang="ru-RU" dirty="0" smtClean="0"/>
              <a:t>Где работал Юшка?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844824"/>
            <a:ext cx="3265451" cy="393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13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856"/>
            <a:ext cx="7924800" cy="1143000"/>
          </a:xfrm>
        </p:spPr>
        <p:txBody>
          <a:bodyPr/>
          <a:lstStyle/>
          <a:p>
            <a:pPr algn="ctr"/>
            <a:r>
              <a:rPr lang="ru-RU" dirty="0" smtClean="0"/>
              <a:t>Юшка и жители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268760"/>
            <a:ext cx="8210872" cy="485313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Отвечая на вопросы, </a:t>
            </a:r>
            <a:r>
              <a:rPr lang="ru-RU" i="1" dirty="0" smtClean="0"/>
              <a:t>применяйте цитирование</a:t>
            </a:r>
            <a:r>
              <a:rPr lang="ru-RU" dirty="0" smtClean="0"/>
              <a:t>:</a:t>
            </a:r>
          </a:p>
          <a:p>
            <a:r>
              <a:rPr lang="ru-RU" dirty="0" smtClean="0"/>
              <a:t>Охарактеризуйте главного героя рассказа А.П. Платонова.</a:t>
            </a:r>
          </a:p>
          <a:p>
            <a:r>
              <a:rPr lang="ru-RU" dirty="0" smtClean="0"/>
              <a:t>Как люди относились к Юшке?</a:t>
            </a:r>
          </a:p>
          <a:p>
            <a:r>
              <a:rPr lang="ru-RU" dirty="0" smtClean="0"/>
              <a:t>Почему именно дети особенно сильно издевались над Юшкой?</a:t>
            </a:r>
          </a:p>
          <a:p>
            <a:r>
              <a:rPr lang="ru-RU" dirty="0" smtClean="0"/>
              <a:t>Как сам Юшка относился к людям?</a:t>
            </a:r>
          </a:p>
          <a:p>
            <a:r>
              <a:rPr lang="ru-RU" dirty="0" smtClean="0"/>
              <a:t>Почему хозяйская дочь говорила: «Юшка, лучше бы ты умер!» </a:t>
            </a:r>
          </a:p>
          <a:p>
            <a:r>
              <a:rPr lang="ru-RU" dirty="0"/>
              <a:t>Почему прохожий с сильной злобой толкнул Юшку в грудь? </a:t>
            </a:r>
            <a:r>
              <a:rPr lang="ru-RU" dirty="0" smtClean="0"/>
              <a:t>Переживает </a:t>
            </a:r>
            <a:r>
              <a:rPr lang="ru-RU" dirty="0"/>
              <a:t>ли прохожий за содеянное</a:t>
            </a:r>
            <a:r>
              <a:rPr lang="ru-RU" dirty="0" smtClean="0"/>
              <a:t>?</a:t>
            </a:r>
          </a:p>
          <a:p>
            <a:r>
              <a:rPr lang="ru-RU" dirty="0" smtClean="0"/>
              <a:t>Все ли бездушны в деревне?</a:t>
            </a:r>
          </a:p>
          <a:p>
            <a:r>
              <a:rPr lang="ru-RU" dirty="0" smtClean="0"/>
              <a:t>Почему Юшка был не прав, когда говорил, что его любит народ?</a:t>
            </a:r>
          </a:p>
          <a:p>
            <a:r>
              <a:rPr lang="ru-RU" dirty="0" smtClean="0"/>
              <a:t>Как вы понимаете слова Юшки: «Вы, должно быть, любите меня!»), «Он (народ. – авт.) меня без понятия любит. Сердце в людях бывает слепое» – и слова автора: «Он верил, что дети любят его, что он нужен им, только они не умеют любить человека и не знают, что делать для любви, и поэтому терзают его»? Согласны ли вы с автором? На чьей стороне автор и почему вы так решили? Почему люди «терзали» Юшку?</a:t>
            </a:r>
          </a:p>
          <a:p>
            <a:r>
              <a:rPr lang="ru-RU" dirty="0" smtClean="0"/>
              <a:t>Как можно объяснить язык Юшки? Чем отличается он от языка всех окружающих его людей?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487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266</TotalTime>
  <Words>1244</Words>
  <Application>Microsoft Office PowerPoint</Application>
  <PresentationFormat>Экран (4:3)</PresentationFormat>
  <Paragraphs>102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Горизонт</vt:lpstr>
      <vt:lpstr>Андрей Платонович Платонов. «Юшка»</vt:lpstr>
      <vt:lpstr>Цель урока:</vt:lpstr>
      <vt:lpstr>Только человек, для которого Россия была его вторым существом, как изученный до последнего гвоздя отчий дом. Мог написать о ней с такой горечью и сердечностью. К. Паустовский                                                     </vt:lpstr>
      <vt:lpstr>Некоторые факты  из жизни А.П. Платонова.</vt:lpstr>
      <vt:lpstr>Прочитаем рассказ «Юшка» по ролям</vt:lpstr>
      <vt:lpstr>Тематика рассказа</vt:lpstr>
      <vt:lpstr>Работа с толковыми словарями </vt:lpstr>
      <vt:lpstr>Образ главного героя  </vt:lpstr>
      <vt:lpstr>Юшка и жители</vt:lpstr>
      <vt:lpstr>Необычный внутренний мир главного героя. дорога к Доброй тайне</vt:lpstr>
      <vt:lpstr>«Прощай, Юшка, нас всех прости. Забраковали тебя люди. А кто тебе судья!...»</vt:lpstr>
      <vt:lpstr>рефлексия</vt:lpstr>
      <vt:lpstr>Домашнее задание </vt:lpstr>
      <vt:lpstr>Список использованной литературы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Андрей Платонович Платонов. «Юшка»</dc:title>
  <dc:creator>школа136</dc:creator>
  <cp:lastModifiedBy>школа136</cp:lastModifiedBy>
  <cp:revision>30</cp:revision>
  <dcterms:created xsi:type="dcterms:W3CDTF">2014-04-13T10:09:22Z</dcterms:created>
  <dcterms:modified xsi:type="dcterms:W3CDTF">2014-04-13T15:41:55Z</dcterms:modified>
</cp:coreProperties>
</file>