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5" r:id="rId3"/>
    <p:sldId id="257" r:id="rId4"/>
    <p:sldId id="258" r:id="rId5"/>
    <p:sldId id="261" r:id="rId6"/>
    <p:sldId id="259" r:id="rId7"/>
    <p:sldId id="260" r:id="rId8"/>
    <p:sldId id="262" r:id="rId9"/>
    <p:sldId id="266"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06.10.2015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06.10.2015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06.10.2015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06.10.2015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06.10.2015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06.10.2015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06.10.2015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06.10.2015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dvinaland.ru/region/-9jcr48mh"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214290"/>
            <a:ext cx="7772400" cy="1714512"/>
          </a:xfrm>
        </p:spPr>
        <p:txBody>
          <a:bodyPr>
            <a:normAutofit fontScale="90000"/>
          </a:bodyPr>
          <a:lstStyle/>
          <a:p>
            <a:r>
              <a:rPr lang="ru-RU" dirty="0" smtClean="0">
                <a:solidFill>
                  <a:srgbClr val="FF0000"/>
                </a:solidFill>
                <a:effectLst>
                  <a:outerShdw blurRad="38100" dist="38100" dir="2700000" algn="tl">
                    <a:srgbClr val="000000">
                      <a:alpha val="43137"/>
                    </a:srgbClr>
                  </a:outerShdw>
                </a:effectLst>
                <a:latin typeface="Georgia" pitchFamily="18" charset="0"/>
                <a:cs typeface="David" pitchFamily="34" charset="-79"/>
              </a:rPr>
              <a:t>Презентация к классному часу:</a:t>
            </a:r>
            <a:br>
              <a:rPr lang="ru-RU" dirty="0" smtClean="0">
                <a:solidFill>
                  <a:srgbClr val="FF0000"/>
                </a:solidFill>
                <a:effectLst>
                  <a:outerShdw blurRad="38100" dist="38100" dir="2700000" algn="tl">
                    <a:srgbClr val="000000">
                      <a:alpha val="43137"/>
                    </a:srgbClr>
                  </a:outerShdw>
                </a:effectLst>
                <a:latin typeface="Georgia" pitchFamily="18" charset="0"/>
                <a:cs typeface="David" pitchFamily="34" charset="-79"/>
              </a:rPr>
            </a:br>
            <a:r>
              <a:rPr lang="ru-RU" dirty="0" smtClean="0">
                <a:solidFill>
                  <a:srgbClr val="FF0000"/>
                </a:solidFill>
                <a:effectLst>
                  <a:outerShdw blurRad="38100" dist="38100" dir="2700000" algn="tl">
                    <a:srgbClr val="000000">
                      <a:alpha val="43137"/>
                    </a:srgbClr>
                  </a:outerShdw>
                </a:effectLst>
                <a:latin typeface="Georgia" pitchFamily="18" charset="0"/>
                <a:cs typeface="David" pitchFamily="34" charset="-79"/>
              </a:rPr>
              <a:t>Архангельск </a:t>
            </a:r>
            <a:r>
              <a:rPr lang="ru-RU" dirty="0" smtClean="0">
                <a:solidFill>
                  <a:srgbClr val="FF0000"/>
                </a:solidFill>
                <a:effectLst>
                  <a:outerShdw blurRad="38100" dist="38100" dir="2700000" algn="tl">
                    <a:srgbClr val="000000">
                      <a:alpha val="43137"/>
                    </a:srgbClr>
                  </a:outerShdw>
                </a:effectLst>
                <a:latin typeface="Georgia" pitchFamily="18" charset="0"/>
                <a:cs typeface="David" pitchFamily="34" charset="-79"/>
              </a:rPr>
              <a:t>в годы Великой Отечественной войны</a:t>
            </a:r>
            <a:endParaRPr lang="ru-RU" dirty="0">
              <a:solidFill>
                <a:srgbClr val="FF0000"/>
              </a:solidFill>
              <a:effectLst>
                <a:outerShdw blurRad="38100" dist="38100" dir="2700000" algn="tl">
                  <a:srgbClr val="000000">
                    <a:alpha val="43137"/>
                  </a:srgbClr>
                </a:outerShdw>
              </a:effectLst>
              <a:latin typeface="Georgia" pitchFamily="18" charset="0"/>
              <a:cs typeface="David" pitchFamily="34" charset="-79"/>
            </a:endParaRPr>
          </a:p>
        </p:txBody>
      </p:sp>
      <p:sp>
        <p:nvSpPr>
          <p:cNvPr id="3" name="Подзаголовок 2"/>
          <p:cNvSpPr>
            <a:spLocks noGrp="1"/>
          </p:cNvSpPr>
          <p:nvPr>
            <p:ph type="subTitle" idx="1"/>
          </p:nvPr>
        </p:nvSpPr>
        <p:spPr>
          <a:xfrm>
            <a:off x="2571736" y="2285992"/>
            <a:ext cx="6215106" cy="2357454"/>
          </a:xfrm>
        </p:spPr>
        <p:txBody>
          <a:bodyPr>
            <a:normAutofit fontScale="47500" lnSpcReduction="20000"/>
          </a:bodyPr>
          <a:lstStyle/>
          <a:p>
            <a:pPr algn="r"/>
            <a:r>
              <a:rPr lang="ru-RU" b="1" dirty="0" smtClean="0">
                <a:solidFill>
                  <a:schemeClr val="tx1"/>
                </a:solidFill>
                <a:effectLst>
                  <a:outerShdw blurRad="38100" dist="38100" dir="2700000" algn="tl">
                    <a:srgbClr val="000000">
                      <a:alpha val="43137"/>
                    </a:srgbClr>
                  </a:outerShdw>
                </a:effectLst>
              </a:rPr>
              <a:t>Автор материала:</a:t>
            </a:r>
          </a:p>
          <a:p>
            <a:pPr algn="r"/>
            <a:r>
              <a:rPr lang="ru-RU" b="1" dirty="0" smtClean="0">
                <a:solidFill>
                  <a:schemeClr val="tx1"/>
                </a:solidFill>
                <a:effectLst>
                  <a:outerShdw blurRad="38100" dist="38100" dir="2700000" algn="tl">
                    <a:srgbClr val="000000">
                      <a:alpha val="43137"/>
                    </a:srgbClr>
                  </a:outerShdw>
                </a:effectLst>
              </a:rPr>
              <a:t>Яковлева Владислава,</a:t>
            </a:r>
          </a:p>
          <a:p>
            <a:pPr algn="r"/>
            <a:r>
              <a:rPr lang="ru-RU" b="1" dirty="0" smtClean="0">
                <a:solidFill>
                  <a:schemeClr val="tx1"/>
                </a:solidFill>
                <a:effectLst>
                  <a:outerShdw blurRad="38100" dist="38100" dir="2700000" algn="tl">
                    <a:srgbClr val="000000">
                      <a:alpha val="43137"/>
                    </a:srgbClr>
                  </a:outerShdw>
                </a:effectLst>
              </a:rPr>
              <a:t>у</a:t>
            </a:r>
            <a:r>
              <a:rPr lang="ru-RU" b="1" dirty="0" smtClean="0">
                <a:solidFill>
                  <a:schemeClr val="tx1"/>
                </a:solidFill>
                <a:effectLst>
                  <a:outerShdw blurRad="38100" dist="38100" dir="2700000" algn="tl">
                    <a:srgbClr val="000000">
                      <a:alpha val="43137"/>
                    </a:srgbClr>
                  </a:outerShdw>
                </a:effectLst>
              </a:rPr>
              <a:t>ченица 11 а класса,</a:t>
            </a:r>
          </a:p>
          <a:p>
            <a:pPr algn="r"/>
            <a:r>
              <a:rPr lang="ru-RU" b="1" dirty="0" smtClean="0">
                <a:solidFill>
                  <a:schemeClr val="tx1"/>
                </a:solidFill>
                <a:effectLst>
                  <a:outerShdw blurRad="38100" dist="38100" dir="2700000" algn="tl">
                    <a:srgbClr val="000000">
                      <a:alpha val="43137"/>
                    </a:srgbClr>
                  </a:outerShdw>
                </a:effectLst>
              </a:rPr>
              <a:t>МБОУ СШ № 1,</a:t>
            </a:r>
          </a:p>
          <a:p>
            <a:pPr algn="r"/>
            <a:r>
              <a:rPr lang="ru-RU" b="1" dirty="0" smtClean="0">
                <a:solidFill>
                  <a:schemeClr val="tx1"/>
                </a:solidFill>
                <a:effectLst>
                  <a:outerShdw blurRad="38100" dist="38100" dir="2700000" algn="tl">
                    <a:srgbClr val="000000">
                      <a:alpha val="43137"/>
                    </a:srgbClr>
                  </a:outerShdw>
                </a:effectLst>
              </a:rPr>
              <a:t>г</a:t>
            </a:r>
            <a:r>
              <a:rPr lang="ru-RU" b="1" dirty="0" smtClean="0">
                <a:solidFill>
                  <a:schemeClr val="tx1"/>
                </a:solidFill>
                <a:effectLst>
                  <a:outerShdw blurRad="38100" dist="38100" dir="2700000" algn="tl">
                    <a:srgbClr val="000000">
                      <a:alpha val="43137"/>
                    </a:srgbClr>
                  </a:outerShdw>
                </a:effectLst>
              </a:rPr>
              <a:t>. </a:t>
            </a:r>
            <a:r>
              <a:rPr lang="ru-RU" b="1" dirty="0" smtClean="0">
                <a:solidFill>
                  <a:schemeClr val="tx1"/>
                </a:solidFill>
                <a:effectLst>
                  <a:outerShdw blurRad="38100" dist="38100" dir="2700000" algn="tl">
                    <a:srgbClr val="000000">
                      <a:alpha val="43137"/>
                    </a:srgbClr>
                  </a:outerShdw>
                </a:effectLst>
              </a:rPr>
              <a:t>Архангельска</a:t>
            </a:r>
          </a:p>
          <a:p>
            <a:pPr algn="r"/>
            <a:r>
              <a:rPr lang="ru-RU" b="1" dirty="0" smtClean="0">
                <a:solidFill>
                  <a:schemeClr val="tx1"/>
                </a:solidFill>
                <a:effectLst>
                  <a:outerShdw blurRad="38100" dist="38100" dir="2700000" algn="tl">
                    <a:srgbClr val="000000">
                      <a:alpha val="43137"/>
                    </a:srgbClr>
                  </a:outerShdw>
                </a:effectLst>
              </a:rPr>
              <a:t>Руководитель: </a:t>
            </a:r>
            <a:r>
              <a:rPr lang="ru-RU" b="1" dirty="0" err="1" smtClean="0">
                <a:solidFill>
                  <a:schemeClr val="tx1"/>
                </a:solidFill>
                <a:effectLst>
                  <a:outerShdw blurRad="38100" dist="38100" dir="2700000" algn="tl">
                    <a:srgbClr val="000000">
                      <a:alpha val="43137"/>
                    </a:srgbClr>
                  </a:outerShdw>
                </a:effectLst>
              </a:rPr>
              <a:t>Куприянович</a:t>
            </a:r>
            <a:r>
              <a:rPr lang="ru-RU" b="1" dirty="0" smtClean="0">
                <a:solidFill>
                  <a:schemeClr val="tx1"/>
                </a:solidFill>
                <a:effectLst>
                  <a:outerShdw blurRad="38100" dist="38100" dir="2700000" algn="tl">
                    <a:srgbClr val="000000">
                      <a:alpha val="43137"/>
                    </a:srgbClr>
                  </a:outerShdw>
                </a:effectLst>
              </a:rPr>
              <a:t> Марина Олеговна,</a:t>
            </a:r>
          </a:p>
          <a:p>
            <a:pPr algn="r"/>
            <a:r>
              <a:rPr lang="ru-RU" b="1" dirty="0" smtClean="0">
                <a:solidFill>
                  <a:schemeClr val="tx1"/>
                </a:solidFill>
                <a:effectLst>
                  <a:outerShdw blurRad="38100" dist="38100" dir="2700000" algn="tl">
                    <a:srgbClr val="000000">
                      <a:alpha val="43137"/>
                    </a:srgbClr>
                  </a:outerShdw>
                </a:effectLst>
              </a:rPr>
              <a:t>у</a:t>
            </a:r>
            <a:r>
              <a:rPr lang="ru-RU" b="1" dirty="0" smtClean="0">
                <a:solidFill>
                  <a:schemeClr val="tx1"/>
                </a:solidFill>
                <a:effectLst>
                  <a:outerShdw blurRad="38100" dist="38100" dir="2700000" algn="tl">
                    <a:srgbClr val="000000">
                      <a:alpha val="43137"/>
                    </a:srgbClr>
                  </a:outerShdw>
                </a:effectLst>
              </a:rPr>
              <a:t>читель математики</a:t>
            </a:r>
          </a:p>
          <a:p>
            <a:pPr algn="r"/>
            <a:r>
              <a:rPr lang="ru-RU" b="1" dirty="0" smtClean="0">
                <a:solidFill>
                  <a:schemeClr val="tx1"/>
                </a:solidFill>
                <a:effectLst>
                  <a:outerShdw blurRad="38100" dist="38100" dir="2700000" algn="tl">
                    <a:srgbClr val="000000">
                      <a:alpha val="43137"/>
                    </a:srgbClr>
                  </a:outerShdw>
                </a:effectLst>
              </a:rPr>
              <a:t>в</a:t>
            </a:r>
            <a:r>
              <a:rPr lang="ru-RU" b="1" dirty="0" smtClean="0">
                <a:solidFill>
                  <a:schemeClr val="tx1"/>
                </a:solidFill>
                <a:effectLst>
                  <a:outerShdw blurRad="38100" dist="38100" dir="2700000" algn="tl">
                    <a:srgbClr val="000000">
                      <a:alpha val="43137"/>
                    </a:srgbClr>
                  </a:outerShdw>
                </a:effectLst>
              </a:rPr>
              <a:t>ысшей квалификационной категории,</a:t>
            </a:r>
          </a:p>
          <a:p>
            <a:pPr algn="r"/>
            <a:r>
              <a:rPr lang="ru-RU" b="1" dirty="0" smtClean="0">
                <a:solidFill>
                  <a:schemeClr val="tx1"/>
                </a:solidFill>
                <a:effectLst>
                  <a:outerShdw blurRad="38100" dist="38100" dir="2700000" algn="tl">
                    <a:srgbClr val="000000">
                      <a:alpha val="43137"/>
                    </a:srgbClr>
                  </a:outerShdw>
                </a:effectLst>
              </a:rPr>
              <a:t>МБОУ СШ № 1,</a:t>
            </a:r>
          </a:p>
          <a:p>
            <a:pPr algn="r"/>
            <a:r>
              <a:rPr lang="ru-RU" b="1" dirty="0" smtClean="0">
                <a:solidFill>
                  <a:schemeClr val="tx1"/>
                </a:solidFill>
                <a:effectLst>
                  <a:outerShdw blurRad="38100" dist="38100" dir="2700000" algn="tl">
                    <a:srgbClr val="000000">
                      <a:alpha val="43137"/>
                    </a:srgbClr>
                  </a:outerShdw>
                </a:effectLst>
              </a:rPr>
              <a:t>Г. Архангельска</a:t>
            </a:r>
          </a:p>
          <a:p>
            <a:pPr algn="r"/>
            <a:endParaRPr lang="ru-RU" b="1" dirty="0">
              <a:solidFill>
                <a:schemeClr val="tx1"/>
              </a:solidFill>
              <a:effectLst>
                <a:outerShdw blurRad="38100" dist="38100" dir="2700000" algn="tl">
                  <a:srgbClr val="000000">
                    <a:alpha val="43137"/>
                  </a:srgbClr>
                </a:outerShdw>
              </a:effectLst>
            </a:endParaRPr>
          </a:p>
        </p:txBody>
      </p:sp>
      <p:sp>
        <p:nvSpPr>
          <p:cNvPr id="6" name="TextBox 5"/>
          <p:cNvSpPr txBox="1"/>
          <p:nvPr/>
        </p:nvSpPr>
        <p:spPr>
          <a:xfrm>
            <a:off x="4643438" y="5572140"/>
            <a:ext cx="2326471" cy="369332"/>
          </a:xfrm>
          <a:prstGeom prst="rect">
            <a:avLst/>
          </a:prstGeom>
          <a:noFill/>
        </p:spPr>
        <p:txBody>
          <a:bodyPr wrap="none" rtlCol="0">
            <a:spAutoFit/>
          </a:bodyPr>
          <a:lstStyle/>
          <a:p>
            <a:r>
              <a:rPr lang="ru-RU" b="1" dirty="0" smtClean="0"/>
              <a:t>г</a:t>
            </a:r>
            <a:r>
              <a:rPr lang="ru-RU" b="1" dirty="0" smtClean="0"/>
              <a:t>. Архангельск, 2015г.</a:t>
            </a:r>
            <a:endParaRPr lang="ru-RU"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0"/>
            <a:ext cx="7772400" cy="1470025"/>
          </a:xfrm>
        </p:spPr>
        <p:txBody>
          <a:bodyPr/>
          <a:lstStyle/>
          <a:p>
            <a:r>
              <a:rPr lang="ru-RU" dirty="0" smtClean="0">
                <a:solidFill>
                  <a:srgbClr val="FF0000"/>
                </a:solidFill>
                <a:effectLst>
                  <a:outerShdw blurRad="38100" dist="38100" dir="2700000" algn="tl">
                    <a:srgbClr val="000000">
                      <a:alpha val="43137"/>
                    </a:srgbClr>
                  </a:outerShdw>
                </a:effectLst>
                <a:latin typeface="Georgia" pitchFamily="18" charset="0"/>
                <a:cs typeface="David" pitchFamily="34" charset="-79"/>
              </a:rPr>
              <a:t>Архангельск в годы Великой Отечественной войны</a:t>
            </a:r>
            <a:endParaRPr lang="ru-RU" dirty="0">
              <a:solidFill>
                <a:srgbClr val="FF0000"/>
              </a:solidFill>
              <a:effectLst>
                <a:outerShdw blurRad="38100" dist="38100" dir="2700000" algn="tl">
                  <a:srgbClr val="000000">
                    <a:alpha val="43137"/>
                  </a:srgbClr>
                </a:outerShdw>
              </a:effectLst>
              <a:latin typeface="Georgia" pitchFamily="18" charset="0"/>
              <a:cs typeface="David" pitchFamily="34" charset="-79"/>
            </a:endParaRPr>
          </a:p>
        </p:txBody>
      </p:sp>
      <p:sp>
        <p:nvSpPr>
          <p:cNvPr id="3" name="Подзаголовок 2"/>
          <p:cNvSpPr>
            <a:spLocks noGrp="1"/>
          </p:cNvSpPr>
          <p:nvPr>
            <p:ph type="subTitle" idx="1"/>
          </p:nvPr>
        </p:nvSpPr>
        <p:spPr>
          <a:xfrm>
            <a:off x="0" y="1628800"/>
            <a:ext cx="6156176" cy="4608512"/>
          </a:xfrm>
        </p:spPr>
        <p:txBody>
          <a:bodyPr>
            <a:normAutofit fontScale="85000" lnSpcReduction="10000"/>
          </a:bodyPr>
          <a:lstStyle/>
          <a:p>
            <a:r>
              <a:rPr lang="ru-RU" b="1" dirty="0" smtClean="0">
                <a:solidFill>
                  <a:schemeClr val="tx1"/>
                </a:solidFill>
                <a:effectLst>
                  <a:outerShdw blurRad="38100" dist="38100" dir="2700000" algn="tl">
                    <a:srgbClr val="000000">
                      <a:alpha val="43137"/>
                    </a:srgbClr>
                  </a:outerShdw>
                </a:effectLst>
              </a:rPr>
              <a:t>Архангельск относится к числу исторических городов России. Архангельск носит почётное звание Города воинской славы – это почётное звание Российской Федерации, присваиваемое «за мужество, стойкость и массовый героизм, проявленные защитниками города в борьбе за свободу и независимость Отечества». Также город награждён орденом Ленина за заслуги в годы Великой Отечественной войны.</a:t>
            </a:r>
            <a:endParaRPr lang="ru-RU" b="1" dirty="0">
              <a:solidFill>
                <a:schemeClr val="tx1"/>
              </a:solidFill>
              <a:effectLst>
                <a:outerShdw blurRad="38100" dist="38100" dir="2700000" algn="tl">
                  <a:srgbClr val="000000">
                    <a:alpha val="43137"/>
                  </a:srgbClr>
                </a:outerShdw>
              </a:effectLst>
            </a:endParaRPr>
          </a:p>
        </p:txBody>
      </p:sp>
      <p:pic>
        <p:nvPicPr>
          <p:cNvPr id="1026" name="Picture 2" descr="http://www.paulsen.ru/data/pictures/14.jpg"/>
          <p:cNvPicPr>
            <a:picLocks noChangeAspect="1" noChangeArrowheads="1"/>
          </p:cNvPicPr>
          <p:nvPr/>
        </p:nvPicPr>
        <p:blipFill>
          <a:blip r:embed="rId2" cstate="print"/>
          <a:srcRect/>
          <a:stretch>
            <a:fillRect/>
          </a:stretch>
        </p:blipFill>
        <p:spPr bwMode="auto">
          <a:xfrm>
            <a:off x="5993558" y="1772816"/>
            <a:ext cx="2990733" cy="4032448"/>
          </a:xfrm>
          <a:prstGeom prst="rect">
            <a:avLst/>
          </a:prstGeom>
          <a:noFill/>
        </p:spPr>
      </p:pic>
      <p:sp>
        <p:nvSpPr>
          <p:cNvPr id="5" name="Прямоугольник 4"/>
          <p:cNvSpPr/>
          <p:nvPr/>
        </p:nvSpPr>
        <p:spPr>
          <a:xfrm>
            <a:off x="6929454" y="3786190"/>
            <a:ext cx="184731" cy="369332"/>
          </a:xfrm>
          <a:prstGeom prst="rect">
            <a:avLst/>
          </a:prstGeom>
        </p:spPr>
        <p:txBody>
          <a:bodyPr wrap="none">
            <a:spAutoFit/>
          </a:bodyPr>
          <a:lstStyle/>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Georgia" pitchFamily="18" charset="0"/>
              </a:rPr>
              <a:t> </a:t>
            </a:r>
            <a:endParaRPr lang="ru-RU" dirty="0">
              <a:latin typeface="Georgia" pitchFamily="18" charset="0"/>
              <a:cs typeface="Times New Roman" pitchFamily="18" charset="0"/>
            </a:endParaRPr>
          </a:p>
        </p:txBody>
      </p:sp>
      <p:sp>
        <p:nvSpPr>
          <p:cNvPr id="3" name="Содержимое 2"/>
          <p:cNvSpPr>
            <a:spLocks noGrp="1"/>
          </p:cNvSpPr>
          <p:nvPr>
            <p:ph idx="1"/>
          </p:nvPr>
        </p:nvSpPr>
        <p:spPr>
          <a:xfrm>
            <a:off x="0" y="764704"/>
            <a:ext cx="6732240" cy="6093296"/>
          </a:xfrm>
        </p:spPr>
        <p:txBody>
          <a:bodyPr>
            <a:normAutofit fontScale="62500" lnSpcReduction="20000"/>
          </a:bodyPr>
          <a:lstStyle/>
          <a:p>
            <a:pPr>
              <a:buNone/>
            </a:pPr>
            <a:r>
              <a:rPr lang="ru-RU" dirty="0" smtClean="0"/>
              <a:t>     Накануне войны население Архангельской области равнялось 1 миллиону 109 тысячам. Из них по всем видам мобилизации в армию и на фронт было призвано свыше 270 тысяч человек, или четверть всего населения области.  </a:t>
            </a:r>
          </a:p>
          <a:p>
            <a:pPr>
              <a:buNone/>
            </a:pPr>
            <a:r>
              <a:rPr lang="ru-RU" dirty="0" smtClean="0"/>
              <a:t>     Более девяноста наших земляков удостоены за ратные подвиги высшей в то время награды Родины — звания Героя Советского Союза. Бесстрашному мастеру торпедного удара Александру Шабалину за подвиги при защите Заполярья это звание было присвоено дважды. Такой же почести</a:t>
            </a:r>
            <a:r>
              <a:rPr lang="en-US" dirty="0" smtClean="0"/>
              <a:t> </a:t>
            </a:r>
            <a:r>
              <a:rPr lang="ru-RU" dirty="0" smtClean="0"/>
              <a:t>достоин военный летчик Николай Гуляев, долгое время живший в Архангельске; 13 воинов-северян награждены орденом Славы трех степеней.</a:t>
            </a:r>
          </a:p>
          <a:p>
            <a:pPr>
              <a:buNone/>
            </a:pPr>
            <a:r>
              <a:rPr lang="ru-RU" dirty="0" smtClean="0"/>
              <a:t>     Сотни наших земляков воевали в партизанских подразделениях, действовавших в Карелии, болотах Полесья, на Украине, Смоленщине и </a:t>
            </a:r>
            <a:r>
              <a:rPr lang="ru-RU" dirty="0" err="1" smtClean="0"/>
              <a:t>Брянщине</a:t>
            </a:r>
            <a:r>
              <a:rPr lang="ru-RU" dirty="0" smtClean="0"/>
              <a:t>.</a:t>
            </a:r>
          </a:p>
          <a:p>
            <a:pPr>
              <a:buNone/>
            </a:pPr>
            <a:r>
              <a:rPr lang="ru-RU" dirty="0" smtClean="0"/>
              <a:t>     Своеобразным памятником землякам, погибшим в годы войны, умершим от ран в госпиталях, пропавшим без вести, является многотомная «Книга Памяти», вышедшая в свет в дни 50-летия Победы.</a:t>
            </a:r>
          </a:p>
        </p:txBody>
      </p:sp>
      <p:sp>
        <p:nvSpPr>
          <p:cNvPr id="15361" name="Rectangle 1"/>
          <p:cNvSpPr>
            <a:spLocks noChangeArrowheads="1"/>
          </p:cNvSpPr>
          <p:nvPr/>
        </p:nvSpPr>
        <p:spPr bwMode="auto">
          <a:xfrm>
            <a:off x="1619672" y="0"/>
            <a:ext cx="5776068"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4000" b="0" i="0" u="none" strike="noStrike" cap="none" normalizeH="0" baseline="0" dirty="0" smtClean="0">
                <a:ln>
                  <a:noFill/>
                </a:ln>
                <a:solidFill>
                  <a:srgbClr val="242428"/>
                </a:solidFill>
                <a:effectLst/>
                <a:latin typeface="Arial" pitchFamily="34" charset="0"/>
                <a:cs typeface="Arial" pitchFamily="34" charset="0"/>
              </a:rPr>
              <a:t>Ратный</a:t>
            </a:r>
            <a:r>
              <a:rPr kumimoji="0" lang="ru-RU" sz="4000" b="0" i="0" u="none" strike="noStrike" cap="none" normalizeH="0" dirty="0" smtClean="0">
                <a:ln>
                  <a:noFill/>
                </a:ln>
                <a:solidFill>
                  <a:srgbClr val="242428"/>
                </a:solidFill>
                <a:effectLst/>
                <a:latin typeface="Arial" pitchFamily="34" charset="0"/>
                <a:cs typeface="Arial" pitchFamily="34" charset="0"/>
              </a:rPr>
              <a:t> подвиг северян</a:t>
            </a:r>
            <a:endParaRPr kumimoji="0" lang="ru-RU" sz="4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5363" name="Picture 3" descr="Александр Осипович Шабалин.jpg"/>
          <p:cNvPicPr>
            <a:picLocks noChangeAspect="1" noChangeArrowheads="1"/>
          </p:cNvPicPr>
          <p:nvPr/>
        </p:nvPicPr>
        <p:blipFill>
          <a:blip r:embed="rId2" cstate="print"/>
          <a:srcRect/>
          <a:stretch>
            <a:fillRect/>
          </a:stretch>
        </p:blipFill>
        <p:spPr bwMode="auto">
          <a:xfrm>
            <a:off x="6732240" y="548680"/>
            <a:ext cx="1905000" cy="2895601"/>
          </a:xfrm>
          <a:prstGeom prst="rect">
            <a:avLst/>
          </a:prstGeom>
          <a:noFill/>
        </p:spPr>
      </p:pic>
      <p:sp>
        <p:nvSpPr>
          <p:cNvPr id="6" name="Прямоугольник 5"/>
          <p:cNvSpPr/>
          <p:nvPr/>
        </p:nvSpPr>
        <p:spPr>
          <a:xfrm>
            <a:off x="6588224" y="3356992"/>
            <a:ext cx="2160240" cy="646331"/>
          </a:xfrm>
          <a:prstGeom prst="rect">
            <a:avLst/>
          </a:prstGeom>
        </p:spPr>
        <p:txBody>
          <a:bodyPr wrap="square">
            <a:spAutoFit/>
          </a:bodyPr>
          <a:lstStyle/>
          <a:p>
            <a:pPr algn="ctr"/>
            <a:r>
              <a:rPr lang="ru-RU" b="1" dirty="0" smtClean="0"/>
              <a:t>Александр Осипович Шабалин</a:t>
            </a:r>
            <a:endParaRPr lang="ru-RU" dirty="0"/>
          </a:p>
        </p:txBody>
      </p:sp>
      <p:pic>
        <p:nvPicPr>
          <p:cNvPr id="15365" name="Picture 5" descr="Николай Семёнович Гуляев.jpg"/>
          <p:cNvPicPr>
            <a:picLocks noChangeAspect="1" noChangeArrowheads="1"/>
          </p:cNvPicPr>
          <p:nvPr/>
        </p:nvPicPr>
        <p:blipFill>
          <a:blip r:embed="rId3" cstate="print"/>
          <a:srcRect/>
          <a:stretch>
            <a:fillRect/>
          </a:stretch>
        </p:blipFill>
        <p:spPr bwMode="auto">
          <a:xfrm>
            <a:off x="6948264" y="4149080"/>
            <a:ext cx="1609725" cy="2352675"/>
          </a:xfrm>
          <a:prstGeom prst="rect">
            <a:avLst/>
          </a:prstGeom>
          <a:noFill/>
        </p:spPr>
      </p:pic>
      <p:sp>
        <p:nvSpPr>
          <p:cNvPr id="8" name="Прямоугольник 7"/>
          <p:cNvSpPr/>
          <p:nvPr/>
        </p:nvSpPr>
        <p:spPr>
          <a:xfrm>
            <a:off x="6209927" y="6488668"/>
            <a:ext cx="2934073" cy="369332"/>
          </a:xfrm>
          <a:prstGeom prst="rect">
            <a:avLst/>
          </a:prstGeom>
        </p:spPr>
        <p:txBody>
          <a:bodyPr wrap="none">
            <a:spAutoFit/>
          </a:bodyPr>
          <a:lstStyle/>
          <a:p>
            <a:r>
              <a:rPr lang="ru-RU" b="1" dirty="0" smtClean="0"/>
              <a:t>Николай Семёнович Гуляев</a:t>
            </a: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404664"/>
            <a:ext cx="9144000" cy="3240360"/>
          </a:xfrm>
        </p:spPr>
        <p:txBody>
          <a:bodyPr>
            <a:normAutofit fontScale="77500" lnSpcReduction="20000"/>
          </a:bodyPr>
          <a:lstStyle/>
          <a:p>
            <a:pPr>
              <a:buNone/>
            </a:pPr>
            <a:r>
              <a:rPr lang="ru-RU" dirty="0" smtClean="0"/>
              <a:t>      В годы Великой Отечественной войны в Архангельске базировалась Беломорская военная флотилия. Город был основным портом страны, через который поступала помощь из Европы и Америки (в Архангельск приходили известные Арктические конвои Второй мировой войны). Через Архангельский морской порт за годы войны прошло около 4 </a:t>
            </a:r>
            <a:r>
              <a:rPr lang="ru-RU" dirty="0" err="1" smtClean="0"/>
              <a:t>млн</a:t>
            </a:r>
            <a:r>
              <a:rPr lang="ru-RU" dirty="0" smtClean="0"/>
              <a:t> тонн грузов. Порт принял и разгрузил более 330 советских и иностранных судов со стратегическими грузами. И из города отправлялись важные для фронта грузы (лес, минометы, огнеметы, аэросани).</a:t>
            </a:r>
          </a:p>
          <a:p>
            <a:pPr>
              <a:buNone/>
            </a:pPr>
            <a:endParaRPr lang="ru-RU" dirty="0" smtClean="0"/>
          </a:p>
          <a:p>
            <a:pPr>
              <a:buNone/>
            </a:pPr>
            <a:endParaRPr lang="ru-RU" dirty="0" smtClean="0"/>
          </a:p>
          <a:p>
            <a:pPr>
              <a:buNone/>
            </a:pPr>
            <a:endParaRPr lang="ru-RU" dirty="0"/>
          </a:p>
        </p:txBody>
      </p:sp>
      <p:sp>
        <p:nvSpPr>
          <p:cNvPr id="4" name="Прямоугольник 3"/>
          <p:cNvSpPr/>
          <p:nvPr/>
        </p:nvSpPr>
        <p:spPr>
          <a:xfrm>
            <a:off x="1331640" y="-99392"/>
            <a:ext cx="6696744" cy="584775"/>
          </a:xfrm>
          <a:prstGeom prst="rect">
            <a:avLst/>
          </a:prstGeom>
        </p:spPr>
        <p:txBody>
          <a:bodyPr wrap="square">
            <a:spAutoFit/>
          </a:bodyPr>
          <a:lstStyle/>
          <a:p>
            <a:pPr algn="ctr"/>
            <a:r>
              <a:rPr lang="ru-RU" sz="3200" dirty="0" smtClean="0">
                <a:latin typeface="Georgia" pitchFamily="18" charset="0"/>
              </a:rPr>
              <a:t>Порт Архангельск</a:t>
            </a:r>
            <a:endParaRPr lang="ru-RU" sz="3200" dirty="0">
              <a:latin typeface="Georgia" pitchFamily="18" charset="0"/>
            </a:endParaRPr>
          </a:p>
        </p:txBody>
      </p:sp>
      <p:pic>
        <p:nvPicPr>
          <p:cNvPr id="14338" name="Picture 2" descr="http://stat21.privet.ru/lr/0c27448976795dac0cb0f1b8d46b1f37"/>
          <p:cNvPicPr>
            <a:picLocks noChangeAspect="1" noChangeArrowheads="1"/>
          </p:cNvPicPr>
          <p:nvPr/>
        </p:nvPicPr>
        <p:blipFill>
          <a:blip r:embed="rId2" cstate="print"/>
          <a:srcRect/>
          <a:stretch>
            <a:fillRect/>
          </a:stretch>
        </p:blipFill>
        <p:spPr bwMode="auto">
          <a:xfrm>
            <a:off x="4572000" y="3573016"/>
            <a:ext cx="4428741" cy="2950224"/>
          </a:xfrm>
          <a:prstGeom prst="rect">
            <a:avLst/>
          </a:prstGeom>
          <a:noFill/>
        </p:spPr>
      </p:pic>
      <p:sp>
        <p:nvSpPr>
          <p:cNvPr id="6" name="Прямоугольник 5"/>
          <p:cNvSpPr/>
          <p:nvPr/>
        </p:nvSpPr>
        <p:spPr>
          <a:xfrm>
            <a:off x="4499992" y="6488668"/>
            <a:ext cx="4644008" cy="369332"/>
          </a:xfrm>
          <a:prstGeom prst="rect">
            <a:avLst/>
          </a:prstGeom>
        </p:spPr>
        <p:txBody>
          <a:bodyPr wrap="square">
            <a:spAutoFit/>
          </a:bodyPr>
          <a:lstStyle/>
          <a:p>
            <a:pPr algn="ctr"/>
            <a:r>
              <a:rPr lang="ru-RU" b="1" dirty="0" smtClean="0"/>
              <a:t>Памятный камень северным конвоям</a:t>
            </a:r>
            <a:endParaRPr lang="ru-RU" b="1" dirty="0"/>
          </a:p>
        </p:txBody>
      </p:sp>
      <p:sp>
        <p:nvSpPr>
          <p:cNvPr id="7" name="Прямоугольник 6"/>
          <p:cNvSpPr/>
          <p:nvPr/>
        </p:nvSpPr>
        <p:spPr>
          <a:xfrm>
            <a:off x="395536" y="3573016"/>
            <a:ext cx="3851920" cy="2677656"/>
          </a:xfrm>
          <a:prstGeom prst="rect">
            <a:avLst/>
          </a:prstGeom>
        </p:spPr>
        <p:txBody>
          <a:bodyPr wrap="square">
            <a:spAutoFit/>
          </a:bodyPr>
          <a:lstStyle/>
          <a:p>
            <a:r>
              <a:rPr lang="ru-RU" sz="2400" dirty="0" smtClean="0">
                <a:cs typeface="David" pitchFamily="34" charset="-79"/>
              </a:rPr>
              <a:t>Для координации действий транспортного флота, проводки судов с грузами в Архангельск прибыл уполномоченный Государственного Комитета Обороны И.Д. Папанин</a:t>
            </a:r>
            <a:endParaRPr lang="ru-RU" sz="2400" dirty="0">
              <a:cs typeface="David" pitchFamily="34" charset="-79"/>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2536" y="0"/>
            <a:ext cx="6552728" cy="6912768"/>
          </a:xfrm>
        </p:spPr>
        <p:txBody>
          <a:bodyPr>
            <a:normAutofit fontScale="62500" lnSpcReduction="20000"/>
          </a:bodyPr>
          <a:lstStyle/>
          <a:p>
            <a:pPr>
              <a:buNone/>
            </a:pPr>
            <a:r>
              <a:rPr lang="ru-RU" dirty="0" smtClean="0"/>
              <a:t>       На службу во флот были призваны лучшие моряки, имевшие опыт работы в Заполярье: Герои Советского Союза М.П. Белоусов и К.С. </a:t>
            </a:r>
            <a:r>
              <a:rPr lang="ru-RU" dirty="0" err="1" smtClean="0"/>
              <a:t>Бадигин</a:t>
            </a:r>
            <a:r>
              <a:rPr lang="ru-RU" dirty="0" smtClean="0"/>
              <a:t>, а также Н.П. Аннин, И.Ф. </a:t>
            </a:r>
            <a:r>
              <a:rPr lang="ru-RU" dirty="0" err="1" smtClean="0"/>
              <a:t>Котцов</a:t>
            </a:r>
            <a:r>
              <a:rPr lang="ru-RU" dirty="0" smtClean="0"/>
              <a:t>, П.А. Пономарев, Н.И. Хромцов и другие.</a:t>
            </a:r>
          </a:p>
          <a:p>
            <a:pPr>
              <a:buNone/>
            </a:pPr>
            <a:r>
              <a:rPr lang="ru-RU" dirty="0" smtClean="0"/>
              <a:t>       Перевозка рабочих на строительство оборонных укреплений в Карелии, переброска воинских частей, доставка норильского и печорского угля, никелевой руды, эвакуация из фронтовой полосы населения и оборудования, участие в экспортно-импортных операциях -таков далеко не полный перечень тех новых заданий, которые легли на плечи моряков Севера. Каждое из них было связанно с риском для жизни, каждое требовало выдержки и смелости. И на каждом из них экипажи выкладывались до конца.</a:t>
            </a:r>
          </a:p>
          <a:p>
            <a:pPr>
              <a:buNone/>
            </a:pPr>
            <a:r>
              <a:rPr lang="ru-RU" dirty="0" smtClean="0"/>
              <a:t>       Неувядаемой славой овеяны подвиги команд парохода «Александр Сибиряков», вступившего в неравную схватку с фашистским тяжелым крейсером «Адмирал </a:t>
            </a:r>
            <a:r>
              <a:rPr lang="ru-RU" dirty="0" err="1" smtClean="0"/>
              <a:t>Шеер</a:t>
            </a:r>
            <a:r>
              <a:rPr lang="ru-RU" dirty="0" smtClean="0"/>
              <a:t>», сторожевых кораблей «Бриллиант», «Пассат», «Туман», погибших, но не спустивших флага перед врагом.</a:t>
            </a:r>
          </a:p>
          <a:p>
            <a:pPr>
              <a:buNone/>
            </a:pPr>
            <a:r>
              <a:rPr lang="ru-RU" dirty="0" smtClean="0"/>
              <a:t>       Достойный вклад в дело Победы над врагом внесли отважные моряки Краснознаменного Северного флота и Беломорской военной флотилии. Моряки-североморцы уничтожили около 260 боевых и транспортных кораблей врага, 1300 самолетов, обеспечили проводку более 4000 транспортов.</a:t>
            </a:r>
            <a:endParaRPr lang="ru-RU" dirty="0"/>
          </a:p>
        </p:txBody>
      </p:sp>
      <p:pic>
        <p:nvPicPr>
          <p:cNvPr id="17412" name="Picture 4" descr="Belousov M P.jpg"/>
          <p:cNvPicPr>
            <a:picLocks noChangeAspect="1" noChangeArrowheads="1"/>
          </p:cNvPicPr>
          <p:nvPr/>
        </p:nvPicPr>
        <p:blipFill>
          <a:blip r:embed="rId2" cstate="print"/>
          <a:srcRect/>
          <a:stretch>
            <a:fillRect/>
          </a:stretch>
        </p:blipFill>
        <p:spPr bwMode="auto">
          <a:xfrm>
            <a:off x="6300192" y="188640"/>
            <a:ext cx="2376264" cy="3693674"/>
          </a:xfrm>
          <a:prstGeom prst="rect">
            <a:avLst/>
          </a:prstGeom>
          <a:noFill/>
        </p:spPr>
      </p:pic>
      <p:pic>
        <p:nvPicPr>
          <p:cNvPr id="17414" name="Picture 6" descr="25 августа – день памяти о подвиге ледокольного парохода «Сибиряков»"/>
          <p:cNvPicPr>
            <a:picLocks noChangeAspect="1" noChangeArrowheads="1"/>
          </p:cNvPicPr>
          <p:nvPr/>
        </p:nvPicPr>
        <p:blipFill>
          <a:blip r:embed="rId3" cstate="print"/>
          <a:srcRect/>
          <a:stretch>
            <a:fillRect/>
          </a:stretch>
        </p:blipFill>
        <p:spPr bwMode="auto">
          <a:xfrm>
            <a:off x="6228184" y="4293096"/>
            <a:ext cx="2771800" cy="2068951"/>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0" y="0"/>
            <a:ext cx="9144000" cy="764704"/>
          </a:xfrm>
        </p:spPr>
        <p:txBody>
          <a:bodyPr>
            <a:normAutofit/>
          </a:bodyPr>
          <a:lstStyle/>
          <a:p>
            <a:r>
              <a:rPr lang="ru-RU" sz="1800" dirty="0" smtClean="0"/>
              <a:t>Вклад Архангельской области в достижение победы определяется не только участием ее жителей в боевых действиях. Весьма значительны и трудовые свершения:</a:t>
            </a:r>
            <a:endParaRPr lang="ru-RU" sz="1800" dirty="0"/>
          </a:p>
        </p:txBody>
      </p:sp>
      <p:sp>
        <p:nvSpPr>
          <p:cNvPr id="3" name="Содержимое 2"/>
          <p:cNvSpPr>
            <a:spLocks noGrp="1"/>
          </p:cNvSpPr>
          <p:nvPr>
            <p:ph idx="1"/>
          </p:nvPr>
        </p:nvSpPr>
        <p:spPr>
          <a:xfrm>
            <a:off x="0" y="620688"/>
            <a:ext cx="9144000" cy="3816424"/>
          </a:xfrm>
        </p:spPr>
        <p:txBody>
          <a:bodyPr>
            <a:normAutofit fontScale="55000" lnSpcReduction="20000"/>
          </a:bodyPr>
          <a:lstStyle/>
          <a:p>
            <a:r>
              <a:rPr lang="ru-RU" dirty="0" smtClean="0"/>
              <a:t>За короткий срок экономика области была перестроена на военный лад. Основной рабочей силой на предприятиях стали женщины, подростки, пенсионеры, которые заменили тысячи ушедших на фронт рабочих. Только за первые три месяца на предприятия Архангельска пришли 5200 женщин.</a:t>
            </a:r>
          </a:p>
          <a:p>
            <a:r>
              <a:rPr lang="ru-RU" dirty="0" smtClean="0"/>
              <a:t>Лесопильные заводы получили срочные заказы на изготовление лыж, саней, укупорки для боеприпасов, аэродромного и инженерного оборудования. За военные годы </a:t>
            </a:r>
            <a:r>
              <a:rPr lang="ru-RU" dirty="0" err="1" smtClean="0"/>
              <a:t>лесопильщики</a:t>
            </a:r>
            <a:r>
              <a:rPr lang="ru-RU" dirty="0" smtClean="0"/>
              <a:t> дали фронту свыше 3200 тыс. кубометров пиломатериалов, 15 млн. комплектов </a:t>
            </a:r>
            <a:r>
              <a:rPr lang="ru-RU" dirty="0" err="1" smtClean="0"/>
              <a:t>спецтары</a:t>
            </a:r>
            <a:r>
              <a:rPr lang="ru-RU" dirty="0" smtClean="0"/>
              <a:t>, почти 20 тыс. саней-волокуш и многое другое. </a:t>
            </a:r>
          </a:p>
          <a:p>
            <a:r>
              <a:rPr lang="ru-RU" dirty="0" smtClean="0"/>
              <a:t>Судоремонтные предприятия Архангельска и </a:t>
            </a:r>
            <a:r>
              <a:rPr lang="ru-RU" dirty="0" err="1" smtClean="0"/>
              <a:t>Молотовска</a:t>
            </a:r>
            <a:r>
              <a:rPr lang="ru-RU" dirty="0" smtClean="0"/>
              <a:t> </a:t>
            </a:r>
            <a:r>
              <a:rPr lang="ru-RU" dirty="0" err="1" smtClean="0"/>
              <a:t>произодили</a:t>
            </a:r>
            <a:r>
              <a:rPr lang="ru-RU" dirty="0" smtClean="0"/>
              <a:t> переоборудование гражданских судов для военных целей, ремонтировали боевые корабли и подводные лодки. Коллектив судоремонтников «Красной Кузницы» освоил выпуск минометов, мин, гранат, пулеметных станков. Он выпустил 213 аэросаней, около 80 тысяч корпусов мин, много другой продукции.</a:t>
            </a:r>
          </a:p>
          <a:p>
            <a:r>
              <a:rPr lang="ru-RU" dirty="0" smtClean="0"/>
              <a:t>За военные годы труженики села (женщины и подростки) сдали государству около 90 тысяч тонн зерна, 180 тысяч тонн картофеля, более 27 тысяч тонн мяса, свыше 180 тысяч тонн молока. </a:t>
            </a:r>
            <a:endParaRPr lang="ru-RU" dirty="0"/>
          </a:p>
        </p:txBody>
      </p:sp>
      <p:pic>
        <p:nvPicPr>
          <p:cNvPr id="1026" name="Picture 2" descr="http://hobbyport.ru/mkmagazin/mk_other/okb_mk/8901_aerosani_12.jpg"/>
          <p:cNvPicPr>
            <a:picLocks noChangeAspect="1" noChangeArrowheads="1"/>
          </p:cNvPicPr>
          <p:nvPr/>
        </p:nvPicPr>
        <p:blipFill>
          <a:blip r:embed="rId2" cstate="print"/>
          <a:srcRect/>
          <a:stretch>
            <a:fillRect/>
          </a:stretch>
        </p:blipFill>
        <p:spPr bwMode="auto">
          <a:xfrm>
            <a:off x="4716016" y="4149080"/>
            <a:ext cx="4320480" cy="2579146"/>
          </a:xfrm>
          <a:prstGeom prst="rect">
            <a:avLst/>
          </a:prstGeom>
          <a:noFill/>
        </p:spPr>
      </p:pic>
      <p:pic>
        <p:nvPicPr>
          <p:cNvPr id="1028" name="Picture 4" descr="http://img.vz.ru/upimg/m58/m588690.jpg"/>
          <p:cNvPicPr>
            <a:picLocks noChangeAspect="1" noChangeArrowheads="1"/>
          </p:cNvPicPr>
          <p:nvPr/>
        </p:nvPicPr>
        <p:blipFill>
          <a:blip r:embed="rId3" cstate="print"/>
          <a:srcRect/>
          <a:stretch>
            <a:fillRect/>
          </a:stretch>
        </p:blipFill>
        <p:spPr bwMode="auto">
          <a:xfrm>
            <a:off x="1763688" y="4365104"/>
            <a:ext cx="2880320" cy="2237050"/>
          </a:xfrm>
          <a:prstGeom prst="rect">
            <a:avLst/>
          </a:prstGeom>
          <a:noFill/>
        </p:spPr>
      </p:pic>
      <p:sp>
        <p:nvSpPr>
          <p:cNvPr id="7" name="Прямоугольник 6"/>
          <p:cNvSpPr/>
          <p:nvPr/>
        </p:nvSpPr>
        <p:spPr>
          <a:xfrm>
            <a:off x="0" y="4365104"/>
            <a:ext cx="1763688" cy="2308324"/>
          </a:xfrm>
          <a:prstGeom prst="rect">
            <a:avLst/>
          </a:prstGeom>
        </p:spPr>
        <p:txBody>
          <a:bodyPr wrap="square">
            <a:spAutoFit/>
          </a:bodyPr>
          <a:lstStyle/>
          <a:p>
            <a:pPr>
              <a:buFont typeface="Arial" pitchFamily="34" charset="0"/>
              <a:buChar char="•"/>
            </a:pPr>
            <a:r>
              <a:rPr lang="ru-RU" dirty="0" smtClean="0"/>
              <a:t>     600 тысяч        центнеров рыбы, столь необходимой фронту и тылу, добыл за военные годы траловый флот</a:t>
            </a: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6552" y="620688"/>
            <a:ext cx="6444208" cy="6768752"/>
          </a:xfrm>
        </p:spPr>
        <p:txBody>
          <a:bodyPr>
            <a:noAutofit/>
          </a:bodyPr>
          <a:lstStyle/>
          <a:p>
            <a:pPr>
              <a:buNone/>
            </a:pPr>
            <a:r>
              <a:rPr lang="ru-RU" sz="1800" dirty="0" smtClean="0"/>
              <a:t>       Ученые, преподаватели, учителя, врачи, работники культуры и искусства оказывали большую помощь фронту, готовили кадры специалистов, участвовали в обучении и воспитании подрастающего поколения, вдохновляли людей на труд и ратные подвиги.  В 1941 году при Лесотехническом институте был организован специальный факультет, который выпустил 43 инженера по самолетостроению.</a:t>
            </a:r>
          </a:p>
          <a:p>
            <a:pPr>
              <a:buNone/>
            </a:pPr>
            <a:r>
              <a:rPr lang="ru-RU" sz="1800" dirty="0" smtClean="0"/>
              <a:t>       Трудные проблемы пришлось решать работникам здравоохранения. Архангельск стал в военное время тыловой госпитальной базой Карельского фронта.</a:t>
            </a:r>
          </a:p>
          <a:p>
            <a:pPr>
              <a:buNone/>
            </a:pPr>
            <a:r>
              <a:rPr lang="ru-RU" sz="1800" dirty="0" smtClean="0"/>
              <a:t>       Под госпитали были отданы лучшие здания, в первую очередь для них приспосабливались новые типовые здания школ Архангельска, Котласа, </a:t>
            </a:r>
            <a:r>
              <a:rPr lang="ru-RU" sz="1800" dirty="0" err="1" smtClean="0"/>
              <a:t>Няндомы</a:t>
            </a:r>
            <a:r>
              <a:rPr lang="ru-RU" sz="1800" dirty="0" smtClean="0"/>
              <a:t>, </a:t>
            </a:r>
            <a:r>
              <a:rPr lang="ru-RU" sz="1800" dirty="0" err="1" smtClean="0"/>
              <a:t>Молотовска</a:t>
            </a:r>
            <a:r>
              <a:rPr lang="ru-RU" sz="1800" dirty="0" smtClean="0"/>
              <a:t>. К концу первого года войны в области действовал 31 госпиталь на 14 280 коек. Начальниками госпиталей, старшими хирургами в госпиталях работали многие выпускники Архангельского медицинского института. </a:t>
            </a:r>
          </a:p>
          <a:p>
            <a:pPr>
              <a:buNone/>
            </a:pPr>
            <a:r>
              <a:rPr lang="ru-RU" sz="1800" dirty="0" smtClean="0"/>
              <a:t>       Одним из проявлений заботы о раненых явилось донорство, ставшее в годы войны массовым. В области было свыше 17 тысяч доноров, около 500 из них удостоены нагрудного знака «Почетный донор СССР».</a:t>
            </a:r>
            <a:endParaRPr lang="ru-RU" sz="1800" dirty="0"/>
          </a:p>
        </p:txBody>
      </p:sp>
      <p:sp>
        <p:nvSpPr>
          <p:cNvPr id="5" name="Прямоугольник 4"/>
          <p:cNvSpPr/>
          <p:nvPr/>
        </p:nvSpPr>
        <p:spPr>
          <a:xfrm>
            <a:off x="0" y="1"/>
            <a:ext cx="9144000" cy="707886"/>
          </a:xfrm>
          <a:prstGeom prst="rect">
            <a:avLst/>
          </a:prstGeom>
        </p:spPr>
        <p:txBody>
          <a:bodyPr wrap="square">
            <a:spAutoFit/>
          </a:bodyPr>
          <a:lstStyle/>
          <a:p>
            <a:r>
              <a:rPr lang="ru-RU" sz="2000" i="1" dirty="0" smtClean="0"/>
              <a:t>Бок о бок с рабочими, служащими, тружениками полей в трудные годы работала интеллигенция области</a:t>
            </a:r>
            <a:r>
              <a:rPr lang="ru-RU" sz="2000" dirty="0" smtClean="0"/>
              <a:t>. </a:t>
            </a:r>
            <a:endParaRPr lang="ru-RU" sz="2000" dirty="0"/>
          </a:p>
        </p:txBody>
      </p:sp>
      <p:sp>
        <p:nvSpPr>
          <p:cNvPr id="6" name="Прямоугольник 5"/>
          <p:cNvSpPr/>
          <p:nvPr/>
        </p:nvSpPr>
        <p:spPr>
          <a:xfrm>
            <a:off x="5940152" y="332656"/>
            <a:ext cx="3203848" cy="4062651"/>
          </a:xfrm>
          <a:prstGeom prst="rect">
            <a:avLst/>
          </a:prstGeom>
        </p:spPr>
        <p:txBody>
          <a:bodyPr wrap="square">
            <a:spAutoFit/>
          </a:bodyPr>
          <a:lstStyle/>
          <a:p>
            <a:r>
              <a:rPr lang="ru-RU" sz="1600" dirty="0" smtClean="0"/>
              <a:t>1 сентября 1942 года во время налета вражеской авиации одна из тяжелых бомб попадает в центральную часть главного учебного корпуса АЛТИ. Основной ущерб наносит начавшийся пожар, который полностью выводит из строя весь главный учебный корпус. Институт продолжал жить. Занятия возобновились 1 октября 1942 года. За годы войны институт осуществил четыре выпуска студентов. Всего за период с 1941 года по 1945 год институт подготовил 549 инженеров.</a:t>
            </a:r>
            <a:r>
              <a:rPr lang="ru-RU" dirty="0" smtClean="0"/>
              <a:t> </a:t>
            </a:r>
            <a:endParaRPr lang="ru-RU" dirty="0"/>
          </a:p>
        </p:txBody>
      </p:sp>
      <p:pic>
        <p:nvPicPr>
          <p:cNvPr id="18434" name="Picture 2" descr="http://narfu.ru/university/about/museum/img/image5_small_300x195.jpg"/>
          <p:cNvPicPr>
            <a:picLocks noChangeAspect="1" noChangeArrowheads="1"/>
          </p:cNvPicPr>
          <p:nvPr/>
        </p:nvPicPr>
        <p:blipFill>
          <a:blip r:embed="rId2" cstate="print"/>
          <a:srcRect/>
          <a:stretch>
            <a:fillRect/>
          </a:stretch>
        </p:blipFill>
        <p:spPr bwMode="auto">
          <a:xfrm>
            <a:off x="5862685" y="4581128"/>
            <a:ext cx="3281315" cy="2132856"/>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4544" y="-387424"/>
            <a:ext cx="6552728" cy="7488832"/>
          </a:xfrm>
        </p:spPr>
        <p:txBody>
          <a:bodyPr>
            <a:normAutofit fontScale="32500" lnSpcReduction="20000"/>
          </a:bodyPr>
          <a:lstStyle/>
          <a:p>
            <a:endParaRPr lang="ru-RU" dirty="0" smtClean="0"/>
          </a:p>
          <a:p>
            <a:endParaRPr lang="ru-RU" dirty="0" smtClean="0"/>
          </a:p>
          <a:p>
            <a:endParaRPr lang="ru-RU" dirty="0" smtClean="0"/>
          </a:p>
          <a:p>
            <a:pPr algn="ctr">
              <a:buNone/>
            </a:pPr>
            <a:r>
              <a:rPr lang="ru-RU" sz="5100" dirty="0" smtClean="0"/>
              <a:t>     Отпечаток войны</a:t>
            </a:r>
          </a:p>
          <a:p>
            <a:pPr algn="ctr">
              <a:buNone/>
            </a:pPr>
            <a:endParaRPr lang="ru-RU" sz="5100" dirty="0" smtClean="0"/>
          </a:p>
          <a:p>
            <a:r>
              <a:rPr lang="ru-RU" sz="4500" dirty="0" smtClean="0"/>
              <a:t>Самое трудное время </a:t>
            </a:r>
            <a:r>
              <a:rPr lang="ru-RU" sz="4500" dirty="0" err="1" smtClean="0"/>
              <a:t>архангелогородцам</a:t>
            </a:r>
            <a:r>
              <a:rPr lang="ru-RU" sz="4500" dirty="0" smtClean="0"/>
              <a:t> пришлось пережить зимой и весной 1941 — 1942 гг. В это время катастрофически росла смертность. В отдельные месяцы той поры не выживала и половина младенцев в возрасте до одного года.</a:t>
            </a:r>
          </a:p>
          <a:p>
            <a:r>
              <a:rPr lang="ru-RU" sz="4500" dirty="0" smtClean="0"/>
              <a:t>Для улучшения питания изыскивались различные средства: сбор грибов и ягод, специальные экспедиции для добычи яиц и мяса кайры, тюленьего жира. Особое внимание уделялось развитию подсобных хозяйств на промышленных предприятиях, индивидуальных огородов и приусадебных участков. В Архангельске трудно было найти клочок земли, не занятой под картофель или овощи.</a:t>
            </a:r>
          </a:p>
          <a:p>
            <a:r>
              <a:rPr lang="ru-RU" sz="4500" dirty="0" smtClean="0"/>
              <a:t>Ко всем прочим бедам для жителей Архангельска добавилась еще одна: начиная с осени 1942 года фашистская авиация стала совершать налеты на Архангельск. Только в августе — сентябре того года на город было, совершено семь налетов немецкой авиации, в которых участвовало до 140 самолетов. Они сбросили на город более 100 фугасных, 300 осветительных и более 20 тысяч зажигательных авиабомб.</a:t>
            </a:r>
          </a:p>
          <a:p>
            <a:r>
              <a:rPr lang="ru-RU" sz="4500" dirty="0" smtClean="0"/>
              <a:t>В результате налетов и бомбежек сгорели около 100 жилых домов, погибли 148 и получили ранения 126 человек. </a:t>
            </a:r>
          </a:p>
          <a:p>
            <a:r>
              <a:rPr lang="ru-RU" sz="4500" dirty="0" smtClean="0"/>
              <a:t>В разных землях и странах покоится прах наших земляков — лесорубов и рыбаков, тружеников сел, представителей интеллигенции, взявших в свои руки оружие, чтобы защитить свою землю, свой народ и другие народы. По уточненным данным, список потерь Архангельской области составляет 113 тысяч человек. Страшная цена за достижение Победы. Скорбный список жертв увековечен в областной «Книге Памяти».</a:t>
            </a:r>
          </a:p>
          <a:p>
            <a:r>
              <a:rPr lang="ru-RU" sz="4500" dirty="0" smtClean="0"/>
              <a:t>Данью памяти нашим землякам, павшим за Родину, является величественный Монумент Победы, возведенный на набережной Северной Двины. Бетонная стела символизирует склоненное знамя. На ее фоне — отлитые из бронзы фигуры солдата, женщины-воина и моряка, застывшие в вечном карауле. На памятнике надпись: «Вечная слава героям-северянам, павшим за Родину. 1941 — 1945». </a:t>
            </a:r>
          </a:p>
          <a:p>
            <a:pPr>
              <a:buNone/>
            </a:pPr>
            <a:endParaRPr lang="ru-RU" dirty="0" smtClean="0"/>
          </a:p>
          <a:p>
            <a:endParaRPr lang="ru-RU" dirty="0" smtClean="0"/>
          </a:p>
          <a:p>
            <a:endParaRPr lang="ru-RU" dirty="0"/>
          </a:p>
        </p:txBody>
      </p:sp>
      <p:pic>
        <p:nvPicPr>
          <p:cNvPr id="19458" name="Picture 2" descr="http://www.arhlib.ru/data/images/f3/3%20fil%20pamyt.jpg"/>
          <p:cNvPicPr>
            <a:picLocks noChangeAspect="1" noChangeArrowheads="1"/>
          </p:cNvPicPr>
          <p:nvPr/>
        </p:nvPicPr>
        <p:blipFill>
          <a:blip r:embed="rId2" cstate="print"/>
          <a:srcRect/>
          <a:stretch>
            <a:fillRect/>
          </a:stretch>
        </p:blipFill>
        <p:spPr bwMode="auto">
          <a:xfrm>
            <a:off x="6660232" y="188640"/>
            <a:ext cx="2304256" cy="3230590"/>
          </a:xfrm>
          <a:prstGeom prst="rect">
            <a:avLst/>
          </a:prstGeom>
          <a:noFill/>
        </p:spPr>
      </p:pic>
      <p:pic>
        <p:nvPicPr>
          <p:cNvPr id="19460" name="Picture 4" descr="http://www.arhcity.ru/data/0/konvoy2_x_a.jpg"/>
          <p:cNvPicPr>
            <a:picLocks noChangeAspect="1" noChangeArrowheads="1"/>
          </p:cNvPicPr>
          <p:nvPr/>
        </p:nvPicPr>
        <p:blipFill>
          <a:blip r:embed="rId3" cstate="print"/>
          <a:srcRect/>
          <a:stretch>
            <a:fillRect/>
          </a:stretch>
        </p:blipFill>
        <p:spPr bwMode="auto">
          <a:xfrm>
            <a:off x="6660232" y="3501008"/>
            <a:ext cx="2265040" cy="3035154"/>
          </a:xfrm>
          <a:prstGeom prst="rect">
            <a:avLst/>
          </a:prstGeom>
          <a:noFill/>
        </p:spPr>
      </p:pic>
      <p:sp>
        <p:nvSpPr>
          <p:cNvPr id="6" name="Прямоугольник 5"/>
          <p:cNvSpPr/>
          <p:nvPr/>
        </p:nvSpPr>
        <p:spPr>
          <a:xfrm>
            <a:off x="5436096" y="6488668"/>
            <a:ext cx="3550392" cy="369332"/>
          </a:xfrm>
          <a:prstGeom prst="rect">
            <a:avLst/>
          </a:prstGeom>
        </p:spPr>
        <p:txBody>
          <a:bodyPr wrap="square">
            <a:spAutoFit/>
          </a:bodyPr>
          <a:lstStyle/>
          <a:p>
            <a:pPr algn="r"/>
            <a:r>
              <a:rPr lang="ru-RU" dirty="0" smtClean="0"/>
              <a:t>Стела «Город воинской славы»</a:t>
            </a: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2214554"/>
            <a:ext cx="8572560" cy="4071966"/>
          </a:xfrm>
        </p:spPr>
        <p:txBody>
          <a:bodyPr>
            <a:normAutofit fontScale="55000" lnSpcReduction="20000"/>
          </a:bodyPr>
          <a:lstStyle/>
          <a:p>
            <a:pPr>
              <a:buNone/>
            </a:pPr>
            <a:r>
              <a:rPr lang="ru-RU" dirty="0" smtClean="0"/>
              <a:t>1.</a:t>
            </a:r>
            <a:r>
              <a:rPr lang="en-US" dirty="0" smtClean="0"/>
              <a:t>http</a:t>
            </a:r>
            <a:r>
              <a:rPr lang="en-US" dirty="0" smtClean="0"/>
              <a:t>://</a:t>
            </a:r>
            <a:r>
              <a:rPr lang="en-US" dirty="0" smtClean="0"/>
              <a:t>www.sevcity.ru/1/histori/arhangel8.html</a:t>
            </a:r>
            <a:endParaRPr lang="ru-RU" dirty="0" smtClean="0"/>
          </a:p>
          <a:p>
            <a:pPr>
              <a:buNone/>
            </a:pPr>
            <a:r>
              <a:rPr lang="ru-RU" dirty="0" smtClean="0"/>
              <a:t>2. </a:t>
            </a:r>
            <a:r>
              <a:rPr lang="en-US" dirty="0" smtClean="0">
                <a:hlinkClick r:id="rId2"/>
              </a:rPr>
              <a:t>http</a:t>
            </a:r>
            <a:r>
              <a:rPr lang="en-US" dirty="0" smtClean="0">
                <a:hlinkClick r:id="rId2"/>
              </a:rPr>
              <a:t>://dvinaland.ru/region/-</a:t>
            </a:r>
            <a:r>
              <a:rPr lang="en-US" dirty="0" smtClean="0">
                <a:hlinkClick r:id="rId2"/>
              </a:rPr>
              <a:t>9jcr48mh</a:t>
            </a:r>
            <a:endParaRPr lang="ru-RU" dirty="0" smtClean="0"/>
          </a:p>
          <a:p>
            <a:pPr>
              <a:buNone/>
            </a:pPr>
            <a:r>
              <a:rPr lang="ru-RU" dirty="0" smtClean="0"/>
              <a:t>3.</a:t>
            </a:r>
            <a:r>
              <a:rPr lang="en-US" dirty="0" smtClean="0"/>
              <a:t>https</a:t>
            </a:r>
            <a:r>
              <a:rPr lang="en-US" dirty="0" smtClean="0"/>
              <a:t>://ru.wikipedia.org/wiki/%D0%90%D1%80%D1%85%D0%B0%D0%BD%D0%B3%D0%B5%D0%BB%D1%8C%D1%81%D0%BA%D0%B0%D1%8F_%</a:t>
            </a:r>
            <a:r>
              <a:rPr lang="en-US" dirty="0" smtClean="0"/>
              <a:t>D0%BE%D0%B1%D0%BB%D0%B0%D1%81%D1%82%D1%8C</a:t>
            </a:r>
            <a:endParaRPr lang="ru-RU" dirty="0" smtClean="0"/>
          </a:p>
          <a:p>
            <a:pPr>
              <a:buNone/>
            </a:pPr>
            <a:r>
              <a:rPr lang="ru-RU" dirty="0" smtClean="0"/>
              <a:t>4.</a:t>
            </a:r>
            <a:r>
              <a:rPr lang="en-US" dirty="0" smtClean="0"/>
              <a:t>https</a:t>
            </a:r>
            <a:r>
              <a:rPr lang="en-US" dirty="0" smtClean="0"/>
              <a:t>://yandex.ru/images/search?text=%</a:t>
            </a:r>
            <a:r>
              <a:rPr lang="en-US" dirty="0" smtClean="0"/>
              <a:t>D0%B0%D1%80%D1%85%D0%B0%D0%BD%D0%B3%D0%B5%D0%BB%D1%8C%D1%81%D0%BA%D0%B0%D1%8F%20%D0%BE%D0%B1%D0%BB%D0%B0%D1%81%D1%82%D1%8C%20%D0%B2%20%D0%B3%D0%BE%D0%B4%D0%B0%20%D0%B2%D0%BE%20%D0%B2%D0%BE%D0%B9%D0%BD%D1%8B&amp;stype=image&amp;lr=20&amp;noreask=1&amp;source=wiz&amp;redircnt=1444136558.1</a:t>
            </a:r>
            <a:endParaRPr lang="ru-RU" dirty="0" smtClean="0"/>
          </a:p>
          <a:p>
            <a:pPr>
              <a:buNone/>
            </a:pPr>
            <a:endParaRPr lang="ru-RU" dirty="0" smtClean="0"/>
          </a:p>
          <a:p>
            <a:pPr>
              <a:buNone/>
            </a:pPr>
            <a:endParaRPr lang="ru-RU" dirty="0" smtClean="0"/>
          </a:p>
          <a:p>
            <a:endParaRPr lang="ru-RU" dirty="0" smtClean="0"/>
          </a:p>
          <a:p>
            <a:endParaRPr lang="ru-RU" dirty="0" smtClean="0"/>
          </a:p>
          <a:p>
            <a:pPr algn="ctr">
              <a:buNone/>
            </a:pPr>
            <a:r>
              <a:rPr lang="ru-RU" sz="5100" dirty="0" smtClean="0"/>
              <a:t>     </a:t>
            </a:r>
            <a:endParaRPr lang="ru-RU" dirty="0" smtClean="0"/>
          </a:p>
          <a:p>
            <a:endParaRPr lang="ru-RU" dirty="0" smtClean="0"/>
          </a:p>
          <a:p>
            <a:endParaRPr lang="ru-RU" dirty="0"/>
          </a:p>
        </p:txBody>
      </p:sp>
      <p:sp>
        <p:nvSpPr>
          <p:cNvPr id="6" name="Прямоугольник 5"/>
          <p:cNvSpPr/>
          <p:nvPr/>
        </p:nvSpPr>
        <p:spPr>
          <a:xfrm>
            <a:off x="1285852" y="857232"/>
            <a:ext cx="7700636" cy="584775"/>
          </a:xfrm>
          <a:prstGeom prst="rect">
            <a:avLst/>
          </a:prstGeom>
        </p:spPr>
        <p:txBody>
          <a:bodyPr wrap="square">
            <a:spAutoFit/>
          </a:bodyPr>
          <a:lstStyle/>
          <a:p>
            <a:pPr algn="ctr"/>
            <a:r>
              <a:rPr lang="ru-RU" sz="3200" b="1" dirty="0" smtClean="0"/>
              <a:t>Библиография:</a:t>
            </a:r>
            <a:endParaRPr lang="ru-RU" sz="32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683</TotalTime>
  <Words>951</Words>
  <Application>Microsoft Office PowerPoint</Application>
  <PresentationFormat>Экран (4:3)</PresentationFormat>
  <Paragraphs>66</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Презентация к классному часу: Архангельск в годы Великой Отечественной войны</vt:lpstr>
      <vt:lpstr>Архангельск в годы Великой Отечественной войны</vt:lpstr>
      <vt:lpstr> </vt:lpstr>
      <vt:lpstr>Слайд 4</vt:lpstr>
      <vt:lpstr>Слайд 5</vt:lpstr>
      <vt:lpstr>Вклад Архангельской области в достижение победы определяется не только участием ее жителей в боевых действиях. Весьма значительны и трудовые свершения:</vt:lpstr>
      <vt:lpstr>Слайд 7</vt:lpstr>
      <vt:lpstr>Слайд 8</vt:lpstr>
      <vt:lpstr>Слайд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Архангельск в годы Великой Отечественной войны</dc:title>
  <dc:creator>Светлана</dc:creator>
  <cp:lastModifiedBy>КуприяновичМО</cp:lastModifiedBy>
  <cp:revision>32</cp:revision>
  <dcterms:created xsi:type="dcterms:W3CDTF">2014-01-25T14:02:25Z</dcterms:created>
  <dcterms:modified xsi:type="dcterms:W3CDTF">2015-10-06T13:03:22Z</dcterms:modified>
</cp:coreProperties>
</file>