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9B01D-E63D-445A-B3B1-3FEE90E53A65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E450B-569E-46CC-B21A-98D350A50D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9B01D-E63D-445A-B3B1-3FEE90E53A65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E450B-569E-46CC-B21A-98D350A50D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9B01D-E63D-445A-B3B1-3FEE90E53A65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E450B-569E-46CC-B21A-98D350A50D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9B01D-E63D-445A-B3B1-3FEE90E53A65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E450B-569E-46CC-B21A-98D350A50D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9B01D-E63D-445A-B3B1-3FEE90E53A65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E450B-569E-46CC-B21A-98D350A50D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9B01D-E63D-445A-B3B1-3FEE90E53A65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E450B-569E-46CC-B21A-98D350A50D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9B01D-E63D-445A-B3B1-3FEE90E53A65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E450B-569E-46CC-B21A-98D350A50D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9B01D-E63D-445A-B3B1-3FEE90E53A65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E450B-569E-46CC-B21A-98D350A50D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9B01D-E63D-445A-B3B1-3FEE90E53A65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E450B-569E-46CC-B21A-98D350A50D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9B01D-E63D-445A-B3B1-3FEE90E53A65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E450B-569E-46CC-B21A-98D350A50D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9B01D-E63D-445A-B3B1-3FEE90E53A65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E450B-569E-46CC-B21A-98D350A50D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9B01D-E63D-445A-B3B1-3FEE90E53A65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E450B-569E-46CC-B21A-98D350A50DD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aboutevents.ru/sport/paralympic-games-2014-in-soch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7%D0%B8%D0%BC%D0%BD%D0%B8%D0%B5_%D0%9F%D0%B0%D1%80%D0%B0%D0%BB%D0%B8%D0%BC%D0%BF%D0%B8%D0%B9%D1%81%D0%BA%D0%B8%D0%B5_%D0%B8%D0%B3%D1%80%D1%8B_1998" TargetMode="External"/><Relationship Id="rId2" Type="http://schemas.openxmlformats.org/officeDocument/2006/relationships/hyperlink" Target="http://ru.wikipedia.org/wiki/%D0%97%D0%B8%D0%BC%D0%BD%D0%B8%D0%B5_%D0%9F%D0%B0%D1%80%D0%B0%D0%BB%D0%B8%D0%BC%D0%BF%D0%B8%D0%B9%D1%81%D0%BA%D0%B8%D0%B5_%D0%B8%D0%B3%D1%80%D1%8B_199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7%D0%B8%D0%BC%D0%BD%D0%B8%D0%B5_%D0%9F%D0%B0%D1%80%D0%B0%D0%BB%D0%B8%D0%BC%D0%BF%D0%B8%D0%B9%D1%81%D0%BA%D0%B8%D0%B5_%D0%B8%D0%B3%D1%80%D1%8B_2010" TargetMode="External"/><Relationship Id="rId5" Type="http://schemas.openxmlformats.org/officeDocument/2006/relationships/hyperlink" Target="http://ru.wikipedia.org/wiki/%D0%97%D0%B8%D0%BC%D0%BD%D0%B8%D0%B5_%D0%9F%D0%B0%D1%80%D0%B0%D0%BB%D0%B8%D0%BC%D0%BF%D0%B8%D0%B9%D1%81%D0%BA%D0%B8%D0%B5_%D0%B8%D0%B3%D1%80%D1%8B_2006" TargetMode="External"/><Relationship Id="rId4" Type="http://schemas.openxmlformats.org/officeDocument/2006/relationships/hyperlink" Target="http://ru.wikipedia.org/wiki/%D0%97%D0%B8%D0%BC%D0%BD%D0%B8%D0%B5_%D0%9F%D0%B0%D1%80%D0%B0%D0%BB%D0%B8%D0%BC%D0%BF%D0%B8%D0%B9%D1%81%D0%BA%D0%B8%D0%B5_%D0%B8%D0%B3%D1%80%D1%8B_200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35716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Презентация к классному часу:</a:t>
            </a:r>
            <a:br>
              <a:rPr lang="ru-RU" dirty="0" smtClean="0"/>
            </a:br>
            <a:r>
              <a:rPr lang="ru-RU" dirty="0" err="1" smtClean="0"/>
              <a:t>Паралимпийские</a:t>
            </a:r>
            <a:r>
              <a:rPr lang="ru-RU" dirty="0" smtClean="0"/>
              <a:t> </a:t>
            </a:r>
            <a:r>
              <a:rPr lang="ru-RU" dirty="0" smtClean="0"/>
              <a:t>игры</a:t>
            </a:r>
            <a:br>
              <a:rPr lang="ru-RU" dirty="0" smtClean="0"/>
            </a:br>
            <a:r>
              <a:rPr lang="ru-RU" dirty="0" smtClean="0"/>
              <a:t> в Сочи </a:t>
            </a:r>
            <a:r>
              <a:rPr lang="ru-RU" dirty="0" smtClean="0"/>
              <a:t>- 2014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2500306"/>
            <a:ext cx="8643998" cy="3000396"/>
          </a:xfrm>
        </p:spPr>
        <p:txBody>
          <a:bodyPr>
            <a:normAutofit fontScale="55000" lnSpcReduction="20000"/>
          </a:bodyPr>
          <a:lstStyle/>
          <a:p>
            <a:pPr algn="r"/>
            <a:r>
              <a:rPr lang="ru-RU" dirty="0" smtClean="0">
                <a:solidFill>
                  <a:schemeClr val="tx1"/>
                </a:solidFill>
              </a:rPr>
              <a:t>Автор работы: </a:t>
            </a:r>
            <a:r>
              <a:rPr lang="ru-RU" dirty="0" err="1" smtClean="0">
                <a:solidFill>
                  <a:schemeClr val="tx1"/>
                </a:solidFill>
              </a:rPr>
              <a:t>Проурзин</a:t>
            </a:r>
            <a:r>
              <a:rPr lang="ru-RU" dirty="0" smtClean="0">
                <a:solidFill>
                  <a:schemeClr val="tx1"/>
                </a:solidFill>
              </a:rPr>
              <a:t> Николай,</a:t>
            </a:r>
            <a:endParaRPr lang="ru-RU" dirty="0" smtClean="0">
              <a:solidFill>
                <a:schemeClr val="tx1"/>
              </a:solidFill>
            </a:endParaRP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у</a:t>
            </a:r>
            <a:r>
              <a:rPr lang="ru-RU" dirty="0" smtClean="0">
                <a:solidFill>
                  <a:schemeClr val="tx1"/>
                </a:solidFill>
              </a:rPr>
              <a:t>ченик </a:t>
            </a:r>
            <a:r>
              <a:rPr lang="ru-RU" dirty="0" smtClean="0">
                <a:solidFill>
                  <a:schemeClr val="tx1"/>
                </a:solidFill>
              </a:rPr>
              <a:t>11 </a:t>
            </a:r>
            <a:r>
              <a:rPr lang="ru-RU" dirty="0" smtClean="0">
                <a:solidFill>
                  <a:schemeClr val="tx1"/>
                </a:solidFill>
              </a:rPr>
              <a:t>а класса,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МБОУ СШ № 1,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г</a:t>
            </a:r>
            <a:r>
              <a:rPr lang="ru-RU" dirty="0" smtClean="0">
                <a:solidFill>
                  <a:schemeClr val="tx1"/>
                </a:solidFill>
              </a:rPr>
              <a:t>. Архангельска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руководитель: </a:t>
            </a:r>
            <a:r>
              <a:rPr lang="ru-RU" dirty="0" err="1" smtClean="0">
                <a:solidFill>
                  <a:schemeClr val="tx1"/>
                </a:solidFill>
              </a:rPr>
              <a:t>Куприянович</a:t>
            </a:r>
            <a:r>
              <a:rPr lang="ru-RU" dirty="0" smtClean="0">
                <a:solidFill>
                  <a:schemeClr val="tx1"/>
                </a:solidFill>
              </a:rPr>
              <a:t> Марина Олеговна,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Учитель математики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Высшей квалификационной категории,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МБОУ СШ № 1,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г</a:t>
            </a:r>
            <a:r>
              <a:rPr lang="ru-RU" dirty="0" smtClean="0">
                <a:solidFill>
                  <a:schemeClr val="tx1"/>
                </a:solidFill>
              </a:rPr>
              <a:t>. Архангельска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 </a:t>
            </a:r>
          </a:p>
          <a:p>
            <a:pPr algn="r"/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00166" y="5643578"/>
            <a:ext cx="54337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</a:t>
            </a:r>
            <a:r>
              <a:rPr lang="ru-RU" b="1" dirty="0" smtClean="0"/>
              <a:t>. Архангельск, 2015г.</a:t>
            </a:r>
            <a:endParaRPr lang="ru-RU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Библиография: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1800" dirty="0" smtClean="0"/>
              <a:t>1.</a:t>
            </a:r>
            <a:r>
              <a:rPr lang="en-US" sz="1600" dirty="0" smtClean="0"/>
              <a:t>https</a:t>
            </a:r>
            <a:r>
              <a:rPr lang="en-US" sz="1600" dirty="0" smtClean="0"/>
              <a:t>://ru.wikipedia.org/wiki/%D0%97%D0%B8%D0%BC%D0%BD%D0%B8%D0%B5_%D0%9F%D0%B0%D1%80%D0%B0%D0%BB%D0%B8%D0%BC%D0%BF%D0%B8%D0%B9%D1%81%D0%BA%D0%B8%D0%B5_%</a:t>
            </a:r>
            <a:r>
              <a:rPr lang="en-US" sz="1600" dirty="0" smtClean="0"/>
              <a:t>D0%B8%D0%B3%D1%80%D1%8B_2014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2. </a:t>
            </a:r>
            <a:r>
              <a:rPr lang="en-US" sz="1600" dirty="0" smtClean="0">
                <a:hlinkClick r:id="rId2"/>
              </a:rPr>
              <a:t>http://aboutevents.ru/sport/paralympic-games-2014-in-sochi</a:t>
            </a:r>
            <a:r>
              <a:rPr lang="en-US" sz="1600" dirty="0" smtClean="0">
                <a:hlinkClick r:id="rId2"/>
              </a:rPr>
              <a:t>/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3.</a:t>
            </a:r>
            <a:r>
              <a:rPr lang="en-US" sz="1600" dirty="0" smtClean="0"/>
              <a:t>https</a:t>
            </a:r>
            <a:r>
              <a:rPr lang="en-US" sz="1600" dirty="0" smtClean="0"/>
              <a:t>://yandex.ru/images/search?text=%</a:t>
            </a:r>
            <a:r>
              <a:rPr lang="en-US" sz="1600" dirty="0" smtClean="0"/>
              <a:t>D0%BF%D0%B0%D1%80%D0%B0%D0%BB%D0%B8%D0%BC%D0%BF%D0%B8%D0%B9%D1%81%D0%BA%D0%B8%D0%B5%20%D0%B8%D0%B3%D1%80%D1%8B%20%D0%B2%20%D1%81%D0%BE%D1%87%D0%B8%202014&amp;stype=image&amp;lr=20&amp;noreask=1&amp;source=wiz&amp;redircnt=1444138585.1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4. </a:t>
            </a:r>
            <a:r>
              <a:rPr lang="en-US" sz="1600" smtClean="0"/>
              <a:t>http://www.dk.ru/wiki/paralimpiyskie-igry</a:t>
            </a:r>
            <a:endParaRPr lang="ru-RU" sz="1600" dirty="0" smtClean="0"/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357166"/>
            <a:ext cx="7772400" cy="1470025"/>
          </a:xfrm>
        </p:spPr>
        <p:txBody>
          <a:bodyPr/>
          <a:lstStyle/>
          <a:p>
            <a:r>
              <a:rPr lang="ru-RU" dirty="0" err="1" smtClean="0"/>
              <a:t>Паралимпийские</a:t>
            </a:r>
            <a:r>
              <a:rPr lang="ru-RU" dirty="0" smtClean="0"/>
              <a:t> игры</a:t>
            </a:r>
            <a:br>
              <a:rPr lang="ru-RU" dirty="0" smtClean="0"/>
            </a:br>
            <a:r>
              <a:rPr lang="ru-RU" dirty="0" smtClean="0"/>
              <a:t> в Сочи 2014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86380" y="4643446"/>
            <a:ext cx="3500462" cy="114300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2294" name="Picture 6" descr="http://files.adme.ru/files/news/part_10/100461/sochi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2" y="1857364"/>
            <a:ext cx="4210050" cy="1781176"/>
          </a:xfrm>
          <a:prstGeom prst="rect">
            <a:avLst/>
          </a:prstGeom>
          <a:noFill/>
        </p:spPr>
      </p:pic>
      <p:pic>
        <p:nvPicPr>
          <p:cNvPr id="12296" name="Picture 8" descr="http://img0.liveinternet.ru/images/attach/c/2/70/474/70474637_1297333227_7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3174" y="4000504"/>
            <a:ext cx="3714776" cy="2510127"/>
          </a:xfrm>
          <a:prstGeom prst="rect">
            <a:avLst/>
          </a:prstGeom>
          <a:noFill/>
        </p:spPr>
      </p:pic>
      <p:pic>
        <p:nvPicPr>
          <p:cNvPr id="12298" name="Picture 10" descr="http://maks-portal.ru/sites/default/files/imagecache/news_full/126501meda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1214422"/>
            <a:ext cx="1660125" cy="23052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спорта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Горнолыжный спорт (30)</a:t>
            </a:r>
          </a:p>
          <a:p>
            <a:endParaRPr lang="ru-RU" dirty="0"/>
          </a:p>
          <a:p>
            <a:r>
              <a:rPr lang="ru-RU" dirty="0" smtClean="0"/>
              <a:t>Биатлон (18)</a:t>
            </a:r>
          </a:p>
          <a:p>
            <a:r>
              <a:rPr lang="ru-RU" dirty="0" smtClean="0"/>
              <a:t>Лыжные гонки (20)</a:t>
            </a:r>
          </a:p>
          <a:p>
            <a:r>
              <a:rPr lang="ru-RU" dirty="0" err="1" smtClean="0"/>
              <a:t>Следж</a:t>
            </a:r>
            <a:r>
              <a:rPr lang="ru-RU" dirty="0" smtClean="0"/>
              <a:t> хоккей на льду (1)</a:t>
            </a:r>
          </a:p>
          <a:p>
            <a:endParaRPr lang="ru-RU" dirty="0" smtClean="0"/>
          </a:p>
          <a:p>
            <a:r>
              <a:rPr lang="ru-RU" dirty="0" smtClean="0"/>
              <a:t>Керлинг на </a:t>
            </a:r>
            <a:r>
              <a:rPr lang="ru-RU" dirty="0" err="1" smtClean="0"/>
              <a:t>калясках</a:t>
            </a:r>
            <a:r>
              <a:rPr lang="ru-RU" dirty="0" smtClean="0"/>
              <a:t> (1)</a:t>
            </a:r>
            <a:endParaRPr lang="ru-RU" dirty="0"/>
          </a:p>
        </p:txBody>
      </p:sp>
      <p:pic>
        <p:nvPicPr>
          <p:cNvPr id="1026" name="Picture 2" descr="http://www.sochi2014.com/Content/i/games/icons/200/p/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1571612"/>
            <a:ext cx="1000132" cy="1000132"/>
          </a:xfrm>
          <a:prstGeom prst="rect">
            <a:avLst/>
          </a:prstGeom>
          <a:noFill/>
        </p:spPr>
      </p:pic>
      <p:pic>
        <p:nvPicPr>
          <p:cNvPr id="1028" name="Picture 4" descr="http://www.sochi2014.com/Content/i/games/icons/200/p/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14678" y="2285992"/>
            <a:ext cx="976306" cy="976306"/>
          </a:xfrm>
          <a:prstGeom prst="rect">
            <a:avLst/>
          </a:prstGeom>
          <a:noFill/>
        </p:spPr>
      </p:pic>
      <p:pic>
        <p:nvPicPr>
          <p:cNvPr id="1030" name="Picture 6" descr="http://www.sochi2014.com/Content/i/games/icons/200/p/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9124" y="3071810"/>
            <a:ext cx="904868" cy="904868"/>
          </a:xfrm>
          <a:prstGeom prst="rect">
            <a:avLst/>
          </a:prstGeom>
          <a:noFill/>
        </p:spPr>
      </p:pic>
      <p:pic>
        <p:nvPicPr>
          <p:cNvPr id="1032" name="Picture 8" descr="http://www.sochi2014.com/Content/i/games/icons/200/p/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72132" y="3786190"/>
            <a:ext cx="976306" cy="976306"/>
          </a:xfrm>
          <a:prstGeom prst="rect">
            <a:avLst/>
          </a:prstGeom>
          <a:noFill/>
        </p:spPr>
      </p:pic>
      <p:pic>
        <p:nvPicPr>
          <p:cNvPr id="1034" name="Picture 10" descr="http://www.sochi2014.com/Content/i/games/icons/200/p/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0628" y="4929198"/>
            <a:ext cx="1000132" cy="10001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Горнолыжный спорт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4900618" cy="3114683"/>
          </a:xfrm>
        </p:spPr>
        <p:txBody>
          <a:bodyPr>
            <a:normAutofit fontScale="70000" lnSpcReduction="20000"/>
          </a:bodyPr>
          <a:lstStyle/>
          <a:p>
            <a:r>
              <a:rPr lang="ru-RU" sz="2900" dirty="0"/>
              <a:t>Горнолыжный спорт для инвалидов начал развиваться после окончания Второй мировой войны. Солдаты, вернувшиеся с войны с травмами, желали продолжать заниматься любимым спортом. В 1948 году были подготовлены первые трассы.</a:t>
            </a:r>
          </a:p>
          <a:p>
            <a:r>
              <a:rPr lang="ru-RU" sz="2900" dirty="0"/>
              <a:t>Первые чемпионаты для лыжников с физическими нарушениями прошли в 1948 году в </a:t>
            </a:r>
            <a:r>
              <a:rPr lang="ru-RU" sz="2900" dirty="0" err="1"/>
              <a:t>Бад</a:t>
            </a:r>
            <a:r>
              <a:rPr lang="ru-RU" sz="2900" dirty="0"/>
              <a:t> </a:t>
            </a:r>
            <a:r>
              <a:rPr lang="ru-RU" sz="2900" dirty="0" err="1"/>
              <a:t>Гаштайне</a:t>
            </a:r>
            <a:r>
              <a:rPr lang="ru-RU" sz="2900" dirty="0"/>
              <a:t> (Австрия). В них приняли участие 17 </a:t>
            </a:r>
            <a:r>
              <a:rPr lang="ru-RU" sz="2900" dirty="0" smtClean="0"/>
              <a:t>спортсменов</a:t>
            </a:r>
          </a:p>
          <a:p>
            <a:endParaRPr lang="ru-RU" dirty="0"/>
          </a:p>
        </p:txBody>
      </p:sp>
      <p:pic>
        <p:nvPicPr>
          <p:cNvPr id="15362" name="Picture 2" descr="http://static2.aif.ru/public/news/big/481/043a333950c24a065299038ed379428b.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1500174"/>
            <a:ext cx="3626294" cy="273366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71472" y="4429132"/>
            <a:ext cx="807249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В программу первых </a:t>
            </a:r>
            <a:r>
              <a:rPr lang="ru-RU" sz="1600" dirty="0" err="1" smtClean="0"/>
              <a:t>Паралимпийских</a:t>
            </a:r>
            <a:r>
              <a:rPr lang="ru-RU" sz="1600" dirty="0" smtClean="0"/>
              <a:t> зимних игр, которые состоялись в 1976 году в </a:t>
            </a:r>
            <a:r>
              <a:rPr lang="ru-RU" sz="1600" dirty="0" err="1" smtClean="0"/>
              <a:t>Орнсколдсвике</a:t>
            </a:r>
            <a:r>
              <a:rPr lang="ru-RU" sz="1600" dirty="0" smtClean="0"/>
              <a:t> (Швеция), впервые вошли два вида соревнований горнолыжного спорта – слалом и гигантский слалом.</a:t>
            </a:r>
          </a:p>
          <a:p>
            <a:r>
              <a:rPr lang="ru-RU" dirty="0" err="1"/>
              <a:t>Паралимпийская</a:t>
            </a:r>
            <a:r>
              <a:rPr lang="ru-RU" dirty="0"/>
              <a:t> программа включает в себя шесть видов соревнований: скоростной спуск, </a:t>
            </a:r>
            <a:r>
              <a:rPr lang="ru-RU" dirty="0" err="1"/>
              <a:t>супер-гигант</a:t>
            </a:r>
            <a:r>
              <a:rPr lang="ru-RU" dirty="0"/>
              <a:t>, </a:t>
            </a:r>
            <a:r>
              <a:rPr lang="ru-RU" dirty="0" err="1"/>
              <a:t>супер-комбинацию</a:t>
            </a:r>
            <a:r>
              <a:rPr lang="ru-RU" dirty="0"/>
              <a:t>, гигантский слалом, слалом и сноуборд, впервые включенный в </a:t>
            </a:r>
            <a:r>
              <a:rPr lang="ru-RU" dirty="0" err="1"/>
              <a:t>Паралимпийские</a:t>
            </a:r>
            <a:r>
              <a:rPr lang="ru-RU" dirty="0"/>
              <a:t> зимние игры 2014 года в г. Сочи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Биатлон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0" y="1785926"/>
            <a:ext cx="4257676" cy="2471742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Впервые биатлон появился в программе соревнований спортсменов </a:t>
            </a:r>
            <a:r>
              <a:rPr lang="ru-RU" dirty="0" err="1"/>
              <a:t>c</a:t>
            </a:r>
            <a:r>
              <a:rPr lang="ru-RU" dirty="0"/>
              <a:t> физическими нарушениями во время Игр в Инсбруке в 1988 году.</a:t>
            </a:r>
          </a:p>
        </p:txBody>
      </p:sp>
      <p:pic>
        <p:nvPicPr>
          <p:cNvPr id="16386" name="Picture 2" descr="http://im4-tub-ru.yandex.net/i?id=192135447-31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78" y="5072074"/>
            <a:ext cx="1819275" cy="1428750"/>
          </a:xfrm>
          <a:prstGeom prst="rect">
            <a:avLst/>
          </a:prstGeom>
          <a:noFill/>
        </p:spPr>
      </p:pic>
      <p:pic>
        <p:nvPicPr>
          <p:cNvPr id="16388" name="Picture 4" descr="http://s41.radikal.ru/i093/1104/94/a9db17fdc15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1714488"/>
            <a:ext cx="2786082" cy="41371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Лыжные гонки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5742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Лыжные </a:t>
            </a:r>
            <a:r>
              <a:rPr lang="ru-RU" dirty="0"/>
              <a:t>гонки впервые были проведены на </a:t>
            </a:r>
            <a:r>
              <a:rPr lang="ru-RU" dirty="0" err="1"/>
              <a:t>Паралимпийских</a:t>
            </a:r>
            <a:r>
              <a:rPr lang="ru-RU" dirty="0"/>
              <a:t> зимних играх, которые прошли в 1976 году в </a:t>
            </a:r>
            <a:r>
              <a:rPr lang="ru-RU" dirty="0" err="1"/>
              <a:t>Орнсколддсвике</a:t>
            </a:r>
            <a:r>
              <a:rPr lang="ru-RU" dirty="0"/>
              <a:t> (Швеция).</a:t>
            </a:r>
          </a:p>
          <a:p>
            <a:endParaRPr lang="ru-RU" dirty="0"/>
          </a:p>
        </p:txBody>
      </p:sp>
      <p:pic>
        <p:nvPicPr>
          <p:cNvPr id="17410" name="Picture 2" descr="http://www.bugaga.ru/uploads/posts/2010-12/thumbs/1293095521_olimpiada-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7554" y="3286124"/>
            <a:ext cx="4762500" cy="3390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Следж</a:t>
            </a:r>
            <a:r>
              <a:rPr lang="ru-RU" dirty="0" smtClean="0"/>
              <a:t> хоккей на льду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186238" cy="4525963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После своего дебюта на Олимпийских зимних играх в </a:t>
            </a:r>
            <a:r>
              <a:rPr lang="ru-RU" dirty="0" err="1"/>
              <a:t>Лиллехаммере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1994 году </a:t>
            </a:r>
            <a:r>
              <a:rPr lang="ru-RU" dirty="0" err="1"/>
              <a:t>Паралимпийский</a:t>
            </a:r>
            <a:r>
              <a:rPr lang="ru-RU" dirty="0"/>
              <a:t> вариант хоккея на льду быстро стал одним из самых привлекательных для болельщиков зрелищ.</a:t>
            </a:r>
          </a:p>
        </p:txBody>
      </p:sp>
      <p:pic>
        <p:nvPicPr>
          <p:cNvPr id="18434" name="Picture 2" descr="http://www.siapress.ru/images/news/main/260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1214422"/>
            <a:ext cx="3643338" cy="2430106"/>
          </a:xfrm>
          <a:prstGeom prst="rect">
            <a:avLst/>
          </a:prstGeom>
          <a:noFill/>
        </p:spPr>
      </p:pic>
      <p:pic>
        <p:nvPicPr>
          <p:cNvPr id="18436" name="Picture 4" descr="http://twistars.ru/twifoto/adagamov/69970067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3857628"/>
            <a:ext cx="3919784" cy="26066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Керлинг на колясках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4114800" cy="2114552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Керлинг на колясках впервые вошел в </a:t>
            </a:r>
            <a:r>
              <a:rPr lang="ru-RU" dirty="0" err="1"/>
              <a:t>Паралимпийскую</a:t>
            </a:r>
            <a:r>
              <a:rPr lang="ru-RU" dirty="0"/>
              <a:t> программу в 2006 году во время Игр в Турине.</a:t>
            </a:r>
          </a:p>
        </p:txBody>
      </p:sp>
      <p:pic>
        <p:nvPicPr>
          <p:cNvPr id="19458" name="Picture 2" descr="http://www.dislife.ru/upload/userfiles/2013_05_01/34bd4775093ef9425ba3c71b14d7bbd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3643314"/>
            <a:ext cx="3817317" cy="2905112"/>
          </a:xfrm>
          <a:prstGeom prst="rect">
            <a:avLst/>
          </a:prstGeom>
          <a:noFill/>
        </p:spPr>
      </p:pic>
      <p:pic>
        <p:nvPicPr>
          <p:cNvPr id="19460" name="Picture 4" descr="http://im.kommersant.ru/Issues.photo/TEMA2/2011/045/KMO_117329_00355_1_t20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36" y="1214422"/>
            <a:ext cx="2286000" cy="1752600"/>
          </a:xfrm>
          <a:prstGeom prst="rect">
            <a:avLst/>
          </a:prstGeom>
          <a:noFill/>
        </p:spPr>
      </p:pic>
      <p:pic>
        <p:nvPicPr>
          <p:cNvPr id="19462" name="Picture 6" descr="http://vse-o-sochi.ru/uploads/posts/2013-02/1361974353_kerling-sochi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48" y="3857628"/>
            <a:ext cx="3673915" cy="24431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Россия на </a:t>
            </a:r>
            <a:r>
              <a:rPr lang="ru-RU" dirty="0" err="1" smtClean="0"/>
              <a:t>Паралимпийских</a:t>
            </a:r>
            <a:r>
              <a:rPr lang="ru-RU" dirty="0" smtClean="0"/>
              <a:t> играх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714752"/>
            <a:ext cx="8258204" cy="2411411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 smtClean="0"/>
              <a:t>Россия на </a:t>
            </a:r>
            <a:r>
              <a:rPr lang="ru-RU" b="1" dirty="0" err="1" smtClean="0"/>
              <a:t>Паралимпийских</a:t>
            </a:r>
            <a:r>
              <a:rPr lang="ru-RU" b="1" dirty="0" smtClean="0"/>
              <a:t> играх</a:t>
            </a:r>
            <a:r>
              <a:rPr lang="ru-RU" dirty="0" smtClean="0"/>
              <a:t> впервые приняла участие отдельной командой в 1994 году на зимних Играх в </a:t>
            </a:r>
            <a:r>
              <a:rPr lang="ru-RU" dirty="0" err="1" smtClean="0"/>
              <a:t>Лиллехаммере</a:t>
            </a:r>
            <a:r>
              <a:rPr lang="ru-RU" dirty="0" smtClean="0"/>
              <a:t>, и с тех пор, принимает участие на всех летних и зимних Играх.</a:t>
            </a:r>
          </a:p>
          <a:p>
            <a:r>
              <a:rPr lang="ru-RU" dirty="0" smtClean="0"/>
              <a:t>До этого Россия участвовала в составе сборной СССР, первый дебют был в Инсбруке в 1988г. В этот же год СССР участвовал в летних </a:t>
            </a:r>
            <a:r>
              <a:rPr lang="ru-RU" dirty="0" err="1" smtClean="0"/>
              <a:t>паралимпийских</a:t>
            </a:r>
            <a:r>
              <a:rPr lang="ru-RU" dirty="0" smtClean="0"/>
              <a:t> играх в Сеуле. Советские </a:t>
            </a:r>
            <a:r>
              <a:rPr lang="ru-RU" dirty="0" err="1" smtClean="0"/>
              <a:t>параолимпийцы</a:t>
            </a:r>
            <a:r>
              <a:rPr lang="ru-RU" dirty="0" smtClean="0"/>
              <a:t> выиграли 21 золотую медаль, 20 серебра и 15 бронз в Летних Играх и 2 бронзовых медали в Зимних Играх.</a:t>
            </a:r>
          </a:p>
          <a:p>
            <a:r>
              <a:rPr lang="ru-RU" dirty="0" smtClean="0"/>
              <a:t>Российские спортсмены выиграли 268 олимпийских медалей на летних и 153 медаль на зимних Олимпийских играх. Таким образом, всего на Олимпиадах было выиграно 421 медалей, из них 145 — золотых.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142976" y="857232"/>
          <a:ext cx="6524628" cy="2689131"/>
        </p:xfrm>
        <a:graphic>
          <a:graphicData uri="http://schemas.openxmlformats.org/drawingml/2006/table">
            <a:tbl>
              <a:tblPr/>
              <a:tblGrid>
                <a:gridCol w="1087438"/>
                <a:gridCol w="1087438"/>
                <a:gridCol w="1087438"/>
                <a:gridCol w="1087438"/>
                <a:gridCol w="1087438"/>
                <a:gridCol w="1087438"/>
              </a:tblGrid>
              <a:tr h="494571"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Игры</a:t>
                      </a:r>
                      <a:endParaRPr lang="ru-RU" dirty="0"/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/>
                        <a:t>Золото</a:t>
                      </a:r>
                      <a:endParaRPr lang="ru-RU"/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/>
                        <a:t>Серебро</a:t>
                      </a:r>
                      <a:endParaRPr lang="ru-RU"/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/>
                        <a:t>Бронза</a:t>
                      </a:r>
                      <a:endParaRPr lang="ru-RU"/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/>
                        <a:t>Всего</a:t>
                      </a:r>
                      <a:endParaRPr lang="ru-RU"/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/>
                        <a:t>Место</a:t>
                      </a:r>
                      <a:endParaRPr lang="ru-RU"/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</a:tr>
              <a:tr h="346200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>
                          <a:solidFill>
                            <a:srgbClr val="0B0080"/>
                          </a:solidFill>
                          <a:hlinkClick r:id="rId2" tooltip="Зимние Паралимпийские игры 1994"/>
                        </a:rPr>
                        <a:t>1994</a:t>
                      </a:r>
                      <a:endParaRPr lang="ru-RU"/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10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12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8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30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5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46200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>
                          <a:solidFill>
                            <a:srgbClr val="0B0080"/>
                          </a:solidFill>
                          <a:hlinkClick r:id="rId3" tooltip="Зимние Паралимпийские игры 1998"/>
                        </a:rPr>
                        <a:t>1998</a:t>
                      </a:r>
                      <a:endParaRPr lang="ru-RU" dirty="0"/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12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10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9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31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5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46200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>
                          <a:solidFill>
                            <a:srgbClr val="0B0080"/>
                          </a:solidFill>
                          <a:hlinkClick r:id="rId4" tooltip="Зимние Паралимпийские игры 2002"/>
                        </a:rPr>
                        <a:t>2002</a:t>
                      </a:r>
                      <a:endParaRPr lang="ru-RU"/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7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9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5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21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5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46200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>
                          <a:solidFill>
                            <a:srgbClr val="0B0080"/>
                          </a:solidFill>
                          <a:hlinkClick r:id="rId5" tooltip="Зимние Паралимпийские игры 2006"/>
                        </a:rPr>
                        <a:t>2006</a:t>
                      </a:r>
                      <a:endParaRPr lang="ru-RU"/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13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13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7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33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1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46200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>
                          <a:solidFill>
                            <a:srgbClr val="0B0080"/>
                          </a:solidFill>
                          <a:hlinkClick r:id="rId6" tooltip="Зимние Паралимпийские игры 2010"/>
                        </a:rPr>
                        <a:t>2010</a:t>
                      </a:r>
                      <a:endParaRPr lang="ru-RU"/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12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16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10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38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2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46200">
                <a:tc>
                  <a:txBody>
                    <a:bodyPr/>
                    <a:lstStyle/>
                    <a:p>
                      <a:pPr algn="ctr"/>
                      <a:r>
                        <a:rPr lang="ru-RU" b="1"/>
                        <a:t>Итого</a:t>
                      </a:r>
                      <a:endParaRPr lang="ru-RU"/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54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60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39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153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377</Words>
  <Application>Microsoft Office PowerPoint</Application>
  <PresentationFormat>Экран (4:3)</PresentationFormat>
  <Paragraphs>85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к классному часу: Паралимпийские игры  в Сочи - 2014</vt:lpstr>
      <vt:lpstr>Паралимпийские игры  в Сочи 2014</vt:lpstr>
      <vt:lpstr>Виды спорта</vt:lpstr>
      <vt:lpstr>Горнолыжный спорт</vt:lpstr>
      <vt:lpstr>Биатлон</vt:lpstr>
      <vt:lpstr>Лыжные гонки</vt:lpstr>
      <vt:lpstr>Следж хоккей на льду</vt:lpstr>
      <vt:lpstr>Керлинг на колясках</vt:lpstr>
      <vt:lpstr>Россия на Паралимпийских играх </vt:lpstr>
      <vt:lpstr>Библиография: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Паралимпийские игры  в Сочи 2014</dc:title>
  <dc:creator>Пользователь Windows</dc:creator>
  <cp:lastModifiedBy>КуприяновичМО</cp:lastModifiedBy>
  <cp:revision>10</cp:revision>
  <dcterms:created xsi:type="dcterms:W3CDTF">2013-11-30T01:48:31Z</dcterms:created>
  <dcterms:modified xsi:type="dcterms:W3CDTF">2015-10-06T13:37:28Z</dcterms:modified>
</cp:coreProperties>
</file>