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79" r:id="rId13"/>
    <p:sldId id="267" r:id="rId14"/>
    <p:sldId id="283" r:id="rId15"/>
    <p:sldId id="268" r:id="rId16"/>
    <p:sldId id="269" r:id="rId17"/>
    <p:sldId id="272" r:id="rId18"/>
    <p:sldId id="275" r:id="rId19"/>
    <p:sldId id="276" r:id="rId20"/>
    <p:sldId id="284" r:id="rId21"/>
    <p:sldId id="278" r:id="rId22"/>
    <p:sldId id="280" r:id="rId23"/>
    <p:sldId id="282" r:id="rId24"/>
    <p:sldId id="28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00F6"/>
    <a:srgbClr val="00E637"/>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15" autoAdjust="0"/>
    <p:restoredTop sz="94660"/>
  </p:normalViewPr>
  <p:slideViewPr>
    <p:cSldViewPr>
      <p:cViewPr varScale="1">
        <p:scale>
          <a:sx n="86" d="100"/>
          <a:sy n="86" d="100"/>
        </p:scale>
        <p:origin x="-1488"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26"/>
  <c:chart>
    <c:plotArea>
      <c:layout>
        <c:manualLayout>
          <c:layoutTarget val="inner"/>
          <c:xMode val="edge"/>
          <c:yMode val="edge"/>
          <c:x val="7.0407006415864684E-2"/>
          <c:y val="5.9930633670791829E-2"/>
          <c:w val="0.798112605715944"/>
          <c:h val="0.82705005624296968"/>
        </c:manualLayout>
      </c:layout>
      <c:barChart>
        <c:barDir val="col"/>
        <c:grouping val="clustered"/>
        <c:ser>
          <c:idx val="0"/>
          <c:order val="0"/>
          <c:tx>
            <c:strRef>
              <c:f>Лист1!$B$1</c:f>
              <c:strCache>
                <c:ptCount val="1"/>
                <c:pt idx="0">
                  <c:v>а</c:v>
                </c:pt>
              </c:strCache>
            </c:strRef>
          </c:tx>
          <c:cat>
            <c:strRef>
              <c:f>Лист1!$A$2:$A$5</c:f>
              <c:strCache>
                <c:ptCount val="4"/>
                <c:pt idx="0">
                  <c:v>Вопрос 1</c:v>
                </c:pt>
                <c:pt idx="1">
                  <c:v>Вопрос 2</c:v>
                </c:pt>
                <c:pt idx="2">
                  <c:v>Вопрос 3</c:v>
                </c:pt>
                <c:pt idx="3">
                  <c:v>Вопрос 4</c:v>
                </c:pt>
              </c:strCache>
            </c:strRef>
          </c:cat>
          <c:val>
            <c:numRef>
              <c:f>Лист1!$B$2:$B$5</c:f>
              <c:numCache>
                <c:formatCode>General</c:formatCode>
                <c:ptCount val="4"/>
                <c:pt idx="0">
                  <c:v>1</c:v>
                </c:pt>
                <c:pt idx="1">
                  <c:v>10</c:v>
                </c:pt>
                <c:pt idx="2">
                  <c:v>1</c:v>
                </c:pt>
                <c:pt idx="3">
                  <c:v>1</c:v>
                </c:pt>
              </c:numCache>
            </c:numRef>
          </c:val>
        </c:ser>
        <c:ser>
          <c:idx val="1"/>
          <c:order val="1"/>
          <c:tx>
            <c:strRef>
              <c:f>Лист1!$C$1</c:f>
              <c:strCache>
                <c:ptCount val="1"/>
                <c:pt idx="0">
                  <c:v>б</c:v>
                </c:pt>
              </c:strCache>
            </c:strRef>
          </c:tx>
          <c:cat>
            <c:strRef>
              <c:f>Лист1!$A$2:$A$5</c:f>
              <c:strCache>
                <c:ptCount val="4"/>
                <c:pt idx="0">
                  <c:v>Вопрос 1</c:v>
                </c:pt>
                <c:pt idx="1">
                  <c:v>Вопрос 2</c:v>
                </c:pt>
                <c:pt idx="2">
                  <c:v>Вопрос 3</c:v>
                </c:pt>
                <c:pt idx="3">
                  <c:v>Вопрос 4</c:v>
                </c:pt>
              </c:strCache>
            </c:strRef>
          </c:cat>
          <c:val>
            <c:numRef>
              <c:f>Лист1!$C$2:$C$5</c:f>
              <c:numCache>
                <c:formatCode>General</c:formatCode>
                <c:ptCount val="4"/>
                <c:pt idx="0">
                  <c:v>1</c:v>
                </c:pt>
                <c:pt idx="1">
                  <c:v>2</c:v>
                </c:pt>
                <c:pt idx="2">
                  <c:v>3</c:v>
                </c:pt>
                <c:pt idx="3">
                  <c:v>12</c:v>
                </c:pt>
              </c:numCache>
            </c:numRef>
          </c:val>
        </c:ser>
        <c:ser>
          <c:idx val="2"/>
          <c:order val="2"/>
          <c:tx>
            <c:strRef>
              <c:f>Лист1!$D$1</c:f>
              <c:strCache>
                <c:ptCount val="1"/>
                <c:pt idx="0">
                  <c:v>в</c:v>
                </c:pt>
              </c:strCache>
            </c:strRef>
          </c:tx>
          <c:cat>
            <c:strRef>
              <c:f>Лист1!$A$2:$A$5</c:f>
              <c:strCache>
                <c:ptCount val="4"/>
                <c:pt idx="0">
                  <c:v>Вопрос 1</c:v>
                </c:pt>
                <c:pt idx="1">
                  <c:v>Вопрос 2</c:v>
                </c:pt>
                <c:pt idx="2">
                  <c:v>Вопрос 3</c:v>
                </c:pt>
                <c:pt idx="3">
                  <c:v>Вопрос 4</c:v>
                </c:pt>
              </c:strCache>
            </c:strRef>
          </c:cat>
          <c:val>
            <c:numRef>
              <c:f>Лист1!$D$2:$D$5</c:f>
              <c:numCache>
                <c:formatCode>General</c:formatCode>
                <c:ptCount val="4"/>
                <c:pt idx="0">
                  <c:v>0</c:v>
                </c:pt>
                <c:pt idx="1">
                  <c:v>1</c:v>
                </c:pt>
                <c:pt idx="2">
                  <c:v>7</c:v>
                </c:pt>
              </c:numCache>
            </c:numRef>
          </c:val>
        </c:ser>
        <c:ser>
          <c:idx val="3"/>
          <c:order val="3"/>
          <c:tx>
            <c:strRef>
              <c:f>Лист1!$E$1</c:f>
              <c:strCache>
                <c:ptCount val="1"/>
                <c:pt idx="0">
                  <c:v>г</c:v>
                </c:pt>
              </c:strCache>
            </c:strRef>
          </c:tx>
          <c:cat>
            <c:strRef>
              <c:f>Лист1!$A$2:$A$5</c:f>
              <c:strCache>
                <c:ptCount val="4"/>
                <c:pt idx="0">
                  <c:v>Вопрос 1</c:v>
                </c:pt>
                <c:pt idx="1">
                  <c:v>Вопрос 2</c:v>
                </c:pt>
                <c:pt idx="2">
                  <c:v>Вопрос 3</c:v>
                </c:pt>
                <c:pt idx="3">
                  <c:v>Вопрос 4</c:v>
                </c:pt>
              </c:strCache>
            </c:strRef>
          </c:cat>
          <c:val>
            <c:numRef>
              <c:f>Лист1!$E$2:$E$5</c:f>
              <c:numCache>
                <c:formatCode>General</c:formatCode>
                <c:ptCount val="4"/>
                <c:pt idx="0">
                  <c:v>11</c:v>
                </c:pt>
                <c:pt idx="2">
                  <c:v>2</c:v>
                </c:pt>
              </c:numCache>
            </c:numRef>
          </c:val>
        </c:ser>
        <c:axId val="144645504"/>
        <c:axId val="124499072"/>
      </c:barChart>
      <c:catAx>
        <c:axId val="144645504"/>
        <c:scaling>
          <c:orientation val="minMax"/>
        </c:scaling>
        <c:axPos val="b"/>
        <c:tickLblPos val="nextTo"/>
        <c:txPr>
          <a:bodyPr/>
          <a:lstStyle/>
          <a:p>
            <a:pPr>
              <a:defRPr sz="1800">
                <a:solidFill>
                  <a:schemeClr val="tx2">
                    <a:lumMod val="75000"/>
                  </a:schemeClr>
                </a:solidFill>
                <a:latin typeface="Brush Script MT" pitchFamily="66" charset="0"/>
              </a:defRPr>
            </a:pPr>
            <a:endParaRPr lang="ru-RU"/>
          </a:p>
        </c:txPr>
        <c:crossAx val="124499072"/>
        <c:crosses val="autoZero"/>
        <c:auto val="1"/>
        <c:lblAlgn val="ctr"/>
        <c:lblOffset val="100"/>
      </c:catAx>
      <c:valAx>
        <c:axId val="124499072"/>
        <c:scaling>
          <c:orientation val="minMax"/>
          <c:max val="13"/>
        </c:scaling>
        <c:axPos val="l"/>
        <c:majorGridlines/>
        <c:numFmt formatCode="General" sourceLinked="1"/>
        <c:tickLblPos val="nextTo"/>
        <c:txPr>
          <a:bodyPr/>
          <a:lstStyle/>
          <a:p>
            <a:pPr>
              <a:defRPr sz="2400" b="0" i="0">
                <a:solidFill>
                  <a:srgbClr val="2300F6"/>
                </a:solidFill>
                <a:latin typeface="Brush Script MT" pitchFamily="66" charset="0"/>
              </a:defRPr>
            </a:pPr>
            <a:endParaRPr lang="ru-RU"/>
          </a:p>
        </c:txPr>
        <c:crossAx val="144645504"/>
        <c:crosses val="autoZero"/>
        <c:crossBetween val="between"/>
        <c:majorUnit val="1"/>
      </c:valAx>
    </c:plotArea>
    <c:legend>
      <c:legendPos val="r"/>
      <c:legendEntry>
        <c:idx val="1"/>
        <c:txPr>
          <a:bodyPr/>
          <a:lstStyle/>
          <a:p>
            <a:pPr>
              <a:defRPr sz="3200" i="0">
                <a:solidFill>
                  <a:srgbClr val="2300F6"/>
                </a:solidFill>
                <a:latin typeface="OCR A Extended" pitchFamily="50" charset="0"/>
              </a:defRPr>
            </a:pPr>
            <a:endParaRPr lang="ru-RU"/>
          </a:p>
        </c:txPr>
      </c:legendEntry>
      <c:legendEntry>
        <c:idx val="2"/>
        <c:txPr>
          <a:bodyPr/>
          <a:lstStyle/>
          <a:p>
            <a:pPr>
              <a:defRPr sz="3200" i="0">
                <a:solidFill>
                  <a:srgbClr val="2300F6"/>
                </a:solidFill>
                <a:latin typeface="OCR A Extended" pitchFamily="50" charset="0"/>
              </a:defRPr>
            </a:pPr>
            <a:endParaRPr lang="ru-RU"/>
          </a:p>
        </c:txPr>
      </c:legendEntry>
      <c:legendEntry>
        <c:idx val="3"/>
        <c:txPr>
          <a:bodyPr/>
          <a:lstStyle/>
          <a:p>
            <a:pPr>
              <a:defRPr sz="3200" i="0">
                <a:solidFill>
                  <a:srgbClr val="2300F6"/>
                </a:solidFill>
                <a:latin typeface="OCR A Extended" pitchFamily="50" charset="0"/>
              </a:defRPr>
            </a:pPr>
            <a:endParaRPr lang="ru-RU"/>
          </a:p>
        </c:txPr>
      </c:legendEntry>
      <c:legendEntry>
        <c:idx val="0"/>
        <c:txPr>
          <a:bodyPr/>
          <a:lstStyle/>
          <a:p>
            <a:pPr>
              <a:defRPr sz="3200" i="0">
                <a:solidFill>
                  <a:srgbClr val="2300F6"/>
                </a:solidFill>
                <a:latin typeface="OCR A Extended" pitchFamily="50" charset="0"/>
              </a:defRPr>
            </a:pPr>
            <a:endParaRPr lang="ru-RU"/>
          </a:p>
        </c:txPr>
      </c:legendEntry>
      <c:layout>
        <c:manualLayout>
          <c:xMode val="edge"/>
          <c:yMode val="edge"/>
          <c:x val="0.87759991543185301"/>
          <c:y val="2.5955165322424902E-2"/>
          <c:w val="0.12065031553765941"/>
          <c:h val="0.97404483467757574"/>
        </c:manualLayout>
      </c:layout>
      <c:txPr>
        <a:bodyPr/>
        <a:lstStyle/>
        <a:p>
          <a:pPr>
            <a:defRPr i="0">
              <a:solidFill>
                <a:srgbClr val="2300F6"/>
              </a:solidFill>
              <a:latin typeface="OCR A Extended" pitchFamily="50" charset="0"/>
            </a:defRPr>
          </a:pPr>
          <a:endParaRPr lang="ru-RU"/>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CEAB33-4CD7-4071-8C07-EEB8ED26C865}" type="datetimeFigureOut">
              <a:rPr lang="ru-RU" smtClean="0"/>
              <a:pPr/>
              <a:t>07.10.2015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58188-8771-444B-9AE2-C958B0BE898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CC58188-8771-444B-9AE2-C958B0BE8980}"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CC58188-8771-444B-9AE2-C958B0BE8980}"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069757-F5A0-409C-8D19-430688950EFF}" type="datetimeFigureOut">
              <a:rPr lang="ru-RU" smtClean="0"/>
              <a:pPr/>
              <a:t>07.10.2015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0074C9-52A4-4FDD-8E31-0A3ACEF891BB}" type="slidenum">
              <a:rPr lang="ru-RU" smtClean="0"/>
              <a:pPr/>
              <a:t>‹#›</a:t>
            </a:fld>
            <a:endParaRPr lang="ru-RU"/>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069757-F5A0-409C-8D19-430688950EFF}" type="datetimeFigureOut">
              <a:rPr lang="ru-RU" smtClean="0"/>
              <a:pPr/>
              <a:t>07.10.2015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0074C9-52A4-4FDD-8E31-0A3ACEF891BB}" type="slidenum">
              <a:rPr lang="ru-RU" smtClean="0"/>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069757-F5A0-409C-8D19-430688950EFF}" type="datetimeFigureOut">
              <a:rPr lang="ru-RU" smtClean="0"/>
              <a:pPr/>
              <a:t>07.10.2015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0074C9-52A4-4FDD-8E31-0A3ACEF891BB}" type="slidenum">
              <a:rPr lang="ru-RU" smtClean="0"/>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069757-F5A0-409C-8D19-430688950EFF}" type="datetimeFigureOut">
              <a:rPr lang="ru-RU" smtClean="0"/>
              <a:pPr/>
              <a:t>07.10.2015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0074C9-52A4-4FDD-8E31-0A3ACEF891BB}" type="slidenum">
              <a:rPr lang="ru-RU" smtClean="0"/>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0069757-F5A0-409C-8D19-430688950EFF}" type="datetimeFigureOut">
              <a:rPr lang="ru-RU" smtClean="0"/>
              <a:pPr/>
              <a:t>07.10.2015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0074C9-52A4-4FDD-8E31-0A3ACEF891BB}" type="slidenum">
              <a:rPr lang="ru-RU" smtClean="0"/>
              <a:pPr/>
              <a:t>‹#›</a:t>
            </a:fld>
            <a:endParaRPr lang="ru-RU"/>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0069757-F5A0-409C-8D19-430688950EFF}" type="datetimeFigureOut">
              <a:rPr lang="ru-RU" smtClean="0"/>
              <a:pPr/>
              <a:t>07.10.2015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0074C9-52A4-4FDD-8E31-0A3ACEF891BB}" type="slidenum">
              <a:rPr lang="ru-RU" smtClean="0"/>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0069757-F5A0-409C-8D19-430688950EFF}" type="datetimeFigureOut">
              <a:rPr lang="ru-RU" smtClean="0"/>
              <a:pPr/>
              <a:t>07.10.2015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80074C9-52A4-4FDD-8E31-0A3ACEF891BB}" type="slidenum">
              <a:rPr lang="ru-RU" smtClean="0"/>
              <a:pPr/>
              <a:t>‹#›</a:t>
            </a:fld>
            <a:endParaRPr lang="ru-RU"/>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0069757-F5A0-409C-8D19-430688950EFF}" type="datetimeFigureOut">
              <a:rPr lang="ru-RU" smtClean="0"/>
              <a:pPr/>
              <a:t>07.10.2015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80074C9-52A4-4FDD-8E31-0A3ACEF891BB}" type="slidenum">
              <a:rPr lang="ru-RU" smtClean="0"/>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069757-F5A0-409C-8D19-430688950EFF}" type="datetimeFigureOut">
              <a:rPr lang="ru-RU" smtClean="0"/>
              <a:pPr/>
              <a:t>07.10.2015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80074C9-52A4-4FDD-8E31-0A3ACEF891BB}" type="slidenum">
              <a:rPr lang="ru-RU" smtClean="0"/>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069757-F5A0-409C-8D19-430688950EFF}" type="datetimeFigureOut">
              <a:rPr lang="ru-RU" smtClean="0"/>
              <a:pPr/>
              <a:t>07.10.2015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0074C9-52A4-4FDD-8E31-0A3ACEF891BB}" type="slidenum">
              <a:rPr lang="ru-RU" smtClean="0"/>
              <a:pPr/>
              <a:t>‹#›</a:t>
            </a:fld>
            <a:endParaRPr lang="ru-RU"/>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069757-F5A0-409C-8D19-430688950EFF}" type="datetimeFigureOut">
              <a:rPr lang="ru-RU" smtClean="0"/>
              <a:pPr/>
              <a:t>07.10.2015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0074C9-52A4-4FDD-8E31-0A3ACEF891BB}" type="slidenum">
              <a:rPr lang="ru-RU" smtClean="0"/>
              <a:pPr/>
              <a:t>‹#›</a:t>
            </a:fld>
            <a:endParaRPr lang="ru-RU"/>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69757-F5A0-409C-8D19-430688950EFF}" type="datetimeFigureOut">
              <a:rPr lang="ru-RU" smtClean="0"/>
              <a:pPr/>
              <a:t>07.10.2015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074C9-52A4-4FDD-8E31-0A3ACEF891B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festival.1september.ru/articles/549850/" TargetMode="External"/><Relationship Id="rId3" Type="http://schemas.openxmlformats.org/officeDocument/2006/relationships/hyperlink" Target="http://nsportal.ru/ap/ap/drugoe/drevnie-edinicy-dliny" TargetMode="External"/><Relationship Id="rId7" Type="http://schemas.openxmlformats.org/officeDocument/2006/relationships/hyperlink" Target="http://traditio-ru.org/wiki/&#1056;&#1091;&#1089;&#1089;&#1082;&#1080;&#1077;_&#1084;&#1077;&#1088;&#1099;"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m1kle.ru/russkiye_meri.php" TargetMode="External"/><Relationship Id="rId5" Type="http://schemas.openxmlformats.org/officeDocument/2006/relationships/hyperlink" Target="http://mer.kakras.ru/" TargetMode="External"/><Relationship Id="rId4" Type="http://schemas.openxmlformats.org/officeDocument/2006/relationships/hyperlink" Target="http://ru.wikipedia.org/wiki/%D0%F3%F1%F1%EA%E0%FF_%F1%E8%F1%F2%E5%EC%E0_%EC%E5%F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071546"/>
            <a:ext cx="8072494" cy="2071702"/>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700" b="1" spc="50" dirty="0" smtClean="0">
                <a:ln w="11430"/>
                <a:gradFill>
                  <a:gsLst>
                    <a:gs pos="25000">
                      <a:schemeClr val="accent2">
                        <a:satMod val="155000"/>
                      </a:schemeClr>
                    </a:gs>
                    <a:gs pos="100000">
                      <a:schemeClr val="accent2">
                        <a:shade val="45000"/>
                        <a:satMod val="165000"/>
                      </a:schemeClr>
                    </a:gs>
                  </a:gsLst>
                  <a:lin ang="5400000"/>
                </a:gradFill>
              </a:rPr>
              <a:t>Презентация к </a:t>
            </a:r>
            <a:r>
              <a:rPr lang="ru-RU" sz="2700" b="1" spc="50" dirty="0" smtClean="0">
                <a:ln w="11430"/>
                <a:gradFill>
                  <a:gsLst>
                    <a:gs pos="25000">
                      <a:schemeClr val="accent2">
                        <a:satMod val="155000"/>
                      </a:schemeClr>
                    </a:gs>
                    <a:gs pos="100000">
                      <a:schemeClr val="accent2">
                        <a:shade val="45000"/>
                        <a:satMod val="165000"/>
                      </a:schemeClr>
                    </a:gs>
                  </a:gsLst>
                  <a:lin ang="5400000"/>
                </a:gradFill>
              </a:rPr>
              <a:t>и</a:t>
            </a:r>
            <a:r>
              <a:rPr lang="ru-RU" sz="2700" b="1" spc="50" dirty="0" smtClean="0">
                <a:ln w="11430"/>
                <a:gradFill>
                  <a:gsLst>
                    <a:gs pos="25000">
                      <a:schemeClr val="accent2">
                        <a:satMod val="155000"/>
                      </a:schemeClr>
                    </a:gs>
                    <a:gs pos="100000">
                      <a:schemeClr val="accent2">
                        <a:shade val="45000"/>
                        <a:satMod val="165000"/>
                      </a:schemeClr>
                    </a:gs>
                  </a:gsLst>
                  <a:lin ang="5400000"/>
                </a:gradFill>
              </a:rPr>
              <a:t>сследовательской работе</a:t>
            </a:r>
            <a:r>
              <a:rPr lang="ru-RU" sz="2700" b="1" i="1" spc="50" dirty="0">
                <a:ln w="11430"/>
                <a:gradFill>
                  <a:gsLst>
                    <a:gs pos="25000">
                      <a:schemeClr val="accent2">
                        <a:satMod val="155000"/>
                      </a:schemeClr>
                    </a:gs>
                    <a:gs pos="100000">
                      <a:schemeClr val="accent2">
                        <a:shade val="45000"/>
                        <a:satMod val="165000"/>
                      </a:schemeClr>
                    </a:gs>
                  </a:gsLst>
                  <a:lin ang="5400000"/>
                </a:gradFill>
              </a:rPr>
              <a:t/>
            </a:r>
            <a:br>
              <a:rPr lang="ru-RU" sz="2700" b="1" i="1" spc="50" dirty="0">
                <a:ln w="11430"/>
                <a:gradFill>
                  <a:gsLst>
                    <a:gs pos="25000">
                      <a:schemeClr val="accent2">
                        <a:satMod val="155000"/>
                      </a:schemeClr>
                    </a:gs>
                    <a:gs pos="100000">
                      <a:schemeClr val="accent2">
                        <a:shade val="45000"/>
                        <a:satMod val="165000"/>
                      </a:schemeClr>
                    </a:gs>
                  </a:gsLst>
                  <a:lin ang="5400000"/>
                </a:gradFill>
              </a:rPr>
            </a:br>
            <a:r>
              <a:rPr lang="ru-RU" sz="2700" b="1" spc="50" dirty="0">
                <a:ln w="11430"/>
                <a:gradFill>
                  <a:gsLst>
                    <a:gs pos="25000">
                      <a:schemeClr val="accent2">
                        <a:satMod val="155000"/>
                      </a:schemeClr>
                    </a:gs>
                    <a:gs pos="100000">
                      <a:schemeClr val="accent2">
                        <a:shade val="45000"/>
                        <a:satMod val="165000"/>
                      </a:schemeClr>
                    </a:gs>
                  </a:gsLst>
                  <a:lin ang="5400000"/>
                </a:gradFill>
              </a:rPr>
              <a:t>по математике</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Древнерусские</a:t>
            </a:r>
            <a:r>
              <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меры длины</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одзаголовок 2"/>
          <p:cNvSpPr>
            <a:spLocks noGrp="1"/>
          </p:cNvSpPr>
          <p:nvPr>
            <p:ph type="subTitle" idx="1"/>
          </p:nvPr>
        </p:nvSpPr>
        <p:spPr>
          <a:xfrm>
            <a:off x="2928926" y="3929066"/>
            <a:ext cx="6215074" cy="2928934"/>
          </a:xfrm>
        </p:spPr>
        <p:style>
          <a:lnRef idx="1">
            <a:schemeClr val="accent3"/>
          </a:lnRef>
          <a:fillRef idx="2">
            <a:schemeClr val="accent3"/>
          </a:fillRef>
          <a:effectRef idx="1">
            <a:schemeClr val="accent3"/>
          </a:effectRef>
          <a:fontRef idx="minor">
            <a:schemeClr val="dk1"/>
          </a:fontRef>
        </p:style>
        <p:txBody>
          <a:bodyPr>
            <a:normAutofit fontScale="7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ru-RU" sz="1900" spc="50" dirty="0" smtClean="0">
                <a:ln w="11430"/>
                <a:gradFill>
                  <a:gsLst>
                    <a:gs pos="25000">
                      <a:schemeClr val="accent2">
                        <a:satMod val="155000"/>
                      </a:schemeClr>
                    </a:gs>
                    <a:gs pos="100000">
                      <a:schemeClr val="accent2">
                        <a:shade val="45000"/>
                        <a:satMod val="165000"/>
                      </a:schemeClr>
                    </a:gs>
                  </a:gsLst>
                  <a:lin ang="5400000"/>
                </a:gradFill>
              </a:rPr>
              <a:t>:</a:t>
            </a:r>
          </a:p>
          <a:p>
            <a:pPr algn="r"/>
            <a:r>
              <a:rPr lang="ru-RU" sz="1900" b="1" spc="50" dirty="0" smtClean="0">
                <a:ln w="11430"/>
                <a:gradFill>
                  <a:gsLst>
                    <a:gs pos="25000">
                      <a:schemeClr val="accent2">
                        <a:satMod val="155000"/>
                      </a:schemeClr>
                    </a:gs>
                    <a:gs pos="100000">
                      <a:schemeClr val="accent2">
                        <a:shade val="45000"/>
                        <a:satMod val="165000"/>
                      </a:schemeClr>
                    </a:gs>
                  </a:gsLst>
                  <a:lin ang="5400000"/>
                </a:gradFill>
              </a:rPr>
              <a:t>Автор </a:t>
            </a:r>
            <a:r>
              <a:rPr lang="ru-RU" sz="1900" b="1" spc="50" dirty="0" err="1" smtClean="0">
                <a:ln w="11430"/>
                <a:gradFill>
                  <a:gsLst>
                    <a:gs pos="25000">
                      <a:schemeClr val="accent2">
                        <a:satMod val="155000"/>
                      </a:schemeClr>
                    </a:gs>
                    <a:gs pos="100000">
                      <a:schemeClr val="accent2">
                        <a:shade val="45000"/>
                        <a:satMod val="165000"/>
                      </a:schemeClr>
                    </a:gs>
                  </a:gsLst>
                  <a:lin ang="5400000"/>
                </a:gradFill>
              </a:rPr>
              <a:t>работы:Шубина</a:t>
            </a:r>
            <a:r>
              <a:rPr lang="ru-RU" sz="1900" b="1" spc="50" dirty="0" smtClean="0">
                <a:ln w="11430"/>
                <a:gradFill>
                  <a:gsLst>
                    <a:gs pos="25000">
                      <a:schemeClr val="accent2">
                        <a:satMod val="155000"/>
                      </a:schemeClr>
                    </a:gs>
                    <a:gs pos="100000">
                      <a:schemeClr val="accent2">
                        <a:shade val="45000"/>
                        <a:satMod val="165000"/>
                      </a:schemeClr>
                    </a:gs>
                  </a:gsLst>
                  <a:lin ang="5400000"/>
                </a:gradFill>
              </a:rPr>
              <a:t> </a:t>
            </a:r>
            <a:r>
              <a:rPr lang="ru-RU" sz="1900" b="1" spc="50" dirty="0" smtClean="0">
                <a:ln w="11430"/>
                <a:gradFill>
                  <a:gsLst>
                    <a:gs pos="25000">
                      <a:schemeClr val="accent2">
                        <a:satMod val="155000"/>
                      </a:schemeClr>
                    </a:gs>
                    <a:gs pos="100000">
                      <a:schemeClr val="accent2">
                        <a:shade val="45000"/>
                        <a:satMod val="165000"/>
                      </a:schemeClr>
                    </a:gs>
                  </a:gsLst>
                  <a:lin ang="5400000"/>
                </a:gradFill>
              </a:rPr>
              <a:t>Мария </a:t>
            </a:r>
            <a:r>
              <a:rPr lang="ru-RU" sz="1900" b="1" spc="50" dirty="0" smtClean="0">
                <a:ln w="11430"/>
                <a:gradFill>
                  <a:gsLst>
                    <a:gs pos="25000">
                      <a:schemeClr val="accent2">
                        <a:satMod val="155000"/>
                      </a:schemeClr>
                    </a:gs>
                    <a:gs pos="100000">
                      <a:schemeClr val="accent2">
                        <a:shade val="45000"/>
                        <a:satMod val="165000"/>
                      </a:schemeClr>
                    </a:gs>
                  </a:gsLst>
                  <a:lin ang="5400000"/>
                </a:gradFill>
              </a:rPr>
              <a:t>Алексеевна,</a:t>
            </a:r>
            <a:endParaRPr lang="ru-RU" sz="1900" b="1" i="1" spc="50" dirty="0" smtClean="0">
              <a:ln w="11430"/>
              <a:gradFill>
                <a:gsLst>
                  <a:gs pos="25000">
                    <a:schemeClr val="accent2">
                      <a:satMod val="155000"/>
                    </a:schemeClr>
                  </a:gs>
                  <a:gs pos="100000">
                    <a:schemeClr val="accent2">
                      <a:shade val="45000"/>
                      <a:satMod val="165000"/>
                    </a:schemeClr>
                  </a:gs>
                </a:gsLst>
                <a:lin ang="5400000"/>
              </a:gradFill>
            </a:endParaRPr>
          </a:p>
          <a:p>
            <a:pPr algn="r"/>
            <a:r>
              <a:rPr lang="ru-RU" sz="1900" b="1" spc="50" dirty="0" smtClean="0">
                <a:ln w="11430"/>
                <a:gradFill>
                  <a:gsLst>
                    <a:gs pos="25000">
                      <a:schemeClr val="accent2">
                        <a:satMod val="155000"/>
                      </a:schemeClr>
                    </a:gs>
                    <a:gs pos="100000">
                      <a:schemeClr val="accent2">
                        <a:shade val="45000"/>
                        <a:satMod val="165000"/>
                      </a:schemeClr>
                    </a:gs>
                  </a:gsLst>
                  <a:lin ang="5400000"/>
                </a:gradFill>
              </a:rPr>
              <a:t>ученица </a:t>
            </a:r>
            <a:r>
              <a:rPr lang="ru-RU" sz="1900" b="1" spc="50" dirty="0" smtClean="0">
                <a:ln w="11430"/>
                <a:gradFill>
                  <a:gsLst>
                    <a:gs pos="25000">
                      <a:schemeClr val="accent2">
                        <a:satMod val="155000"/>
                      </a:schemeClr>
                    </a:gs>
                    <a:gs pos="100000">
                      <a:schemeClr val="accent2">
                        <a:shade val="45000"/>
                        <a:satMod val="165000"/>
                      </a:schemeClr>
                    </a:gs>
                  </a:gsLst>
                  <a:lin ang="5400000"/>
                </a:gradFill>
              </a:rPr>
              <a:t>6а </a:t>
            </a:r>
            <a:r>
              <a:rPr lang="ru-RU" sz="1900" b="1" spc="50" dirty="0" smtClean="0">
                <a:ln w="11430"/>
                <a:gradFill>
                  <a:gsLst>
                    <a:gs pos="25000">
                      <a:schemeClr val="accent2">
                        <a:satMod val="155000"/>
                      </a:schemeClr>
                    </a:gs>
                    <a:gs pos="100000">
                      <a:schemeClr val="accent2">
                        <a:shade val="45000"/>
                        <a:satMod val="165000"/>
                      </a:schemeClr>
                    </a:gs>
                  </a:gsLst>
                  <a:lin ang="5400000"/>
                </a:gradFill>
              </a:rPr>
              <a:t>класса,</a:t>
            </a:r>
          </a:p>
          <a:p>
            <a:pPr algn="r"/>
            <a:r>
              <a:rPr lang="ru-RU" sz="1900" b="1" spc="50" dirty="0" smtClean="0">
                <a:ln w="11430"/>
                <a:gradFill>
                  <a:gsLst>
                    <a:gs pos="25000">
                      <a:schemeClr val="accent2">
                        <a:satMod val="155000"/>
                      </a:schemeClr>
                    </a:gs>
                    <a:gs pos="100000">
                      <a:schemeClr val="accent2">
                        <a:shade val="45000"/>
                        <a:satMod val="165000"/>
                      </a:schemeClr>
                    </a:gs>
                  </a:gsLst>
                  <a:lin ang="5400000"/>
                </a:gradFill>
              </a:rPr>
              <a:t>МБОУ СШ № 1,</a:t>
            </a:r>
          </a:p>
          <a:p>
            <a:pPr algn="r"/>
            <a:r>
              <a:rPr lang="ru-RU" sz="1900" b="1" i="1" spc="50" dirty="0" smtClean="0">
                <a:ln w="11430"/>
                <a:gradFill>
                  <a:gsLst>
                    <a:gs pos="25000">
                      <a:schemeClr val="accent2">
                        <a:satMod val="155000"/>
                      </a:schemeClr>
                    </a:gs>
                    <a:gs pos="100000">
                      <a:schemeClr val="accent2">
                        <a:shade val="45000"/>
                        <a:satMod val="165000"/>
                      </a:schemeClr>
                    </a:gs>
                  </a:gsLst>
                  <a:lin ang="5400000"/>
                </a:gradFill>
              </a:rPr>
              <a:t>г</a:t>
            </a:r>
            <a:r>
              <a:rPr lang="ru-RU" sz="1900" b="1" i="1" spc="50" dirty="0" smtClean="0">
                <a:ln w="11430"/>
                <a:gradFill>
                  <a:gsLst>
                    <a:gs pos="25000">
                      <a:schemeClr val="accent2">
                        <a:satMod val="155000"/>
                      </a:schemeClr>
                    </a:gs>
                    <a:gs pos="100000">
                      <a:schemeClr val="accent2">
                        <a:shade val="45000"/>
                        <a:satMod val="165000"/>
                      </a:schemeClr>
                    </a:gs>
                  </a:gsLst>
                  <a:lin ang="5400000"/>
                </a:gradFill>
              </a:rPr>
              <a:t>. Архангельска</a:t>
            </a:r>
            <a:endParaRPr lang="ru-RU" sz="1900" b="1" i="1" spc="50" dirty="0" smtClean="0">
              <a:ln w="11430"/>
              <a:gradFill>
                <a:gsLst>
                  <a:gs pos="25000">
                    <a:schemeClr val="accent2">
                      <a:satMod val="155000"/>
                    </a:schemeClr>
                  </a:gs>
                  <a:gs pos="100000">
                    <a:schemeClr val="accent2">
                      <a:shade val="45000"/>
                      <a:satMod val="165000"/>
                    </a:schemeClr>
                  </a:gs>
                </a:gsLst>
                <a:lin ang="5400000"/>
              </a:gradFill>
            </a:endParaRPr>
          </a:p>
          <a:p>
            <a:pPr algn="l"/>
            <a:r>
              <a:rPr lang="ru-RU"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r"/>
            <a:r>
              <a:rPr lang="ru-RU" sz="2300" b="1" spc="50" dirty="0" smtClean="0">
                <a:ln w="11430"/>
                <a:gradFill>
                  <a:gsLst>
                    <a:gs pos="25000">
                      <a:schemeClr val="accent2">
                        <a:satMod val="155000"/>
                      </a:schemeClr>
                    </a:gs>
                    <a:gs pos="100000">
                      <a:schemeClr val="accent2">
                        <a:shade val="45000"/>
                        <a:satMod val="165000"/>
                      </a:schemeClr>
                    </a:gs>
                  </a:gsLst>
                  <a:lin ang="5400000"/>
                </a:gradFill>
              </a:rPr>
              <a:t>Руководитель: </a:t>
            </a:r>
            <a:r>
              <a:rPr lang="ru-RU" sz="2300" b="1" spc="50" dirty="0" err="1" smtClean="0">
                <a:ln w="11430"/>
                <a:gradFill>
                  <a:gsLst>
                    <a:gs pos="25000">
                      <a:schemeClr val="accent2">
                        <a:satMod val="155000"/>
                      </a:schemeClr>
                    </a:gs>
                    <a:gs pos="100000">
                      <a:schemeClr val="accent2">
                        <a:shade val="45000"/>
                        <a:satMod val="165000"/>
                      </a:schemeClr>
                    </a:gs>
                  </a:gsLst>
                  <a:lin ang="5400000"/>
                </a:gradFill>
              </a:rPr>
              <a:t>Куприянович</a:t>
            </a:r>
            <a:r>
              <a:rPr lang="ru-RU" sz="2300" b="1" spc="50" dirty="0" smtClean="0">
                <a:ln w="11430"/>
                <a:gradFill>
                  <a:gsLst>
                    <a:gs pos="25000">
                      <a:schemeClr val="accent2">
                        <a:satMod val="155000"/>
                      </a:schemeClr>
                    </a:gs>
                    <a:gs pos="100000">
                      <a:schemeClr val="accent2">
                        <a:shade val="45000"/>
                        <a:satMod val="165000"/>
                      </a:schemeClr>
                    </a:gs>
                  </a:gsLst>
                  <a:lin ang="5400000"/>
                </a:gradFill>
              </a:rPr>
              <a:t> Марина </a:t>
            </a:r>
            <a:r>
              <a:rPr lang="ru-RU" sz="2300" b="1" spc="50" dirty="0" smtClean="0">
                <a:ln w="11430"/>
                <a:gradFill>
                  <a:gsLst>
                    <a:gs pos="25000">
                      <a:schemeClr val="accent2">
                        <a:satMod val="155000"/>
                      </a:schemeClr>
                    </a:gs>
                    <a:gs pos="100000">
                      <a:schemeClr val="accent2">
                        <a:shade val="45000"/>
                        <a:satMod val="165000"/>
                      </a:schemeClr>
                    </a:gs>
                  </a:gsLst>
                  <a:lin ang="5400000"/>
                </a:gradFill>
              </a:rPr>
              <a:t>Олеговна,</a:t>
            </a:r>
            <a:endParaRPr lang="ru-RU" sz="2300" b="1" spc="50" dirty="0" smtClean="0">
              <a:ln w="11430"/>
              <a:gradFill>
                <a:gsLst>
                  <a:gs pos="25000">
                    <a:schemeClr val="accent2">
                      <a:satMod val="155000"/>
                    </a:schemeClr>
                  </a:gs>
                  <a:gs pos="100000">
                    <a:schemeClr val="accent2">
                      <a:shade val="45000"/>
                      <a:satMod val="165000"/>
                    </a:schemeClr>
                  </a:gs>
                </a:gsLst>
                <a:lin ang="5400000"/>
              </a:gradFill>
            </a:endParaRPr>
          </a:p>
          <a:p>
            <a:pPr algn="r"/>
            <a:r>
              <a:rPr lang="ru-RU" sz="2300" b="1" spc="50" dirty="0" smtClean="0">
                <a:ln w="11430"/>
                <a:gradFill>
                  <a:gsLst>
                    <a:gs pos="25000">
                      <a:schemeClr val="accent2">
                        <a:satMod val="155000"/>
                      </a:schemeClr>
                    </a:gs>
                    <a:gs pos="100000">
                      <a:schemeClr val="accent2">
                        <a:shade val="45000"/>
                        <a:satMod val="165000"/>
                      </a:schemeClr>
                    </a:gs>
                  </a:gsLst>
                  <a:lin ang="5400000"/>
                </a:gradFill>
              </a:rPr>
              <a:t>учитель математики</a:t>
            </a:r>
          </a:p>
          <a:p>
            <a:pPr algn="r"/>
            <a:r>
              <a:rPr lang="ru-RU" sz="2300" b="1" i="1" spc="50" dirty="0" smtClean="0">
                <a:ln w="11430"/>
                <a:gradFill>
                  <a:gsLst>
                    <a:gs pos="25000">
                      <a:schemeClr val="accent2">
                        <a:satMod val="155000"/>
                      </a:schemeClr>
                    </a:gs>
                    <a:gs pos="100000">
                      <a:schemeClr val="accent2">
                        <a:shade val="45000"/>
                        <a:satMod val="165000"/>
                      </a:schemeClr>
                    </a:gs>
                  </a:gsLst>
                  <a:lin ang="5400000"/>
                </a:gradFill>
              </a:rPr>
              <a:t>в</a:t>
            </a:r>
            <a:r>
              <a:rPr lang="ru-RU" sz="2300" b="1" i="1" spc="50" dirty="0" smtClean="0">
                <a:ln w="11430"/>
                <a:gradFill>
                  <a:gsLst>
                    <a:gs pos="25000">
                      <a:schemeClr val="accent2">
                        <a:satMod val="155000"/>
                      </a:schemeClr>
                    </a:gs>
                    <a:gs pos="100000">
                      <a:schemeClr val="accent2">
                        <a:shade val="45000"/>
                        <a:satMod val="165000"/>
                      </a:schemeClr>
                    </a:gs>
                  </a:gsLst>
                  <a:lin ang="5400000"/>
                </a:gradFill>
              </a:rPr>
              <a:t>ысшей квалификационной категории,</a:t>
            </a:r>
          </a:p>
          <a:p>
            <a:pPr algn="r"/>
            <a:r>
              <a:rPr lang="ru-RU" sz="2300" b="1" i="1" spc="50" dirty="0" smtClean="0">
                <a:ln w="11430"/>
                <a:gradFill>
                  <a:gsLst>
                    <a:gs pos="25000">
                      <a:schemeClr val="accent2">
                        <a:satMod val="155000"/>
                      </a:schemeClr>
                    </a:gs>
                    <a:gs pos="100000">
                      <a:schemeClr val="accent2">
                        <a:shade val="45000"/>
                        <a:satMod val="165000"/>
                      </a:schemeClr>
                    </a:gs>
                  </a:gsLst>
                  <a:lin ang="5400000"/>
                </a:gradFill>
              </a:rPr>
              <a:t>МБОУ СШ № 1,</a:t>
            </a:r>
          </a:p>
          <a:p>
            <a:pPr algn="r"/>
            <a:r>
              <a:rPr lang="ru-RU" sz="2300" b="1" i="1" spc="50" dirty="0" smtClean="0">
                <a:ln w="11430"/>
                <a:gradFill>
                  <a:gsLst>
                    <a:gs pos="25000">
                      <a:schemeClr val="accent2">
                        <a:satMod val="155000"/>
                      </a:schemeClr>
                    </a:gs>
                    <a:gs pos="100000">
                      <a:schemeClr val="accent2">
                        <a:shade val="45000"/>
                        <a:satMod val="165000"/>
                      </a:schemeClr>
                    </a:gs>
                  </a:gsLst>
                  <a:lin ang="5400000"/>
                </a:gradFill>
              </a:rPr>
              <a:t>г</a:t>
            </a:r>
            <a:r>
              <a:rPr lang="ru-RU" sz="2300" b="1" i="1" spc="50" dirty="0" smtClean="0">
                <a:ln w="11430"/>
                <a:gradFill>
                  <a:gsLst>
                    <a:gs pos="25000">
                      <a:schemeClr val="accent2">
                        <a:satMod val="155000"/>
                      </a:schemeClr>
                    </a:gs>
                    <a:gs pos="100000">
                      <a:schemeClr val="accent2">
                        <a:shade val="45000"/>
                        <a:satMod val="165000"/>
                      </a:schemeClr>
                    </a:gs>
                  </a:gsLst>
                  <a:lin ang="5400000"/>
                </a:gradFill>
              </a:rPr>
              <a:t>. Архангельска</a:t>
            </a:r>
            <a:endParaRPr lang="ru-RU" sz="2300" b="1" i="1" spc="50" dirty="0" smtClean="0">
              <a:ln w="11430"/>
              <a:gradFill>
                <a:gsLst>
                  <a:gs pos="25000">
                    <a:schemeClr val="accent2">
                      <a:satMod val="155000"/>
                    </a:schemeClr>
                  </a:gs>
                  <a:gs pos="100000">
                    <a:schemeClr val="accent2">
                      <a:shade val="45000"/>
                      <a:satMod val="165000"/>
                    </a:schemeClr>
                  </a:gs>
                </a:gsLst>
                <a:lin ang="5400000"/>
              </a:gradFill>
            </a:endParaRPr>
          </a:p>
          <a:p>
            <a:pPr algn="l"/>
            <a:r>
              <a:rPr lang="ru-RU"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23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0" y="0"/>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endParaRPr kumimoji="0" lang="ru-RU"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ndParaRPr>
          </a:p>
        </p:txBody>
      </p:sp>
      <p:sp>
        <p:nvSpPr>
          <p:cNvPr id="5" name="TextBox 4"/>
          <p:cNvSpPr txBox="1"/>
          <p:nvPr/>
        </p:nvSpPr>
        <p:spPr>
          <a:xfrm>
            <a:off x="142844" y="6382242"/>
            <a:ext cx="4214841" cy="369332"/>
          </a:xfrm>
          <a:prstGeom prst="rect">
            <a:avLst/>
          </a:prstGeom>
          <a:noFill/>
        </p:spPr>
        <p:txBody>
          <a:bodyPr wrap="square" rtlCol="0">
            <a:spAutoFit/>
          </a:bodyPr>
          <a:lstStyle/>
          <a:p>
            <a:pPr algn="ctr"/>
            <a:r>
              <a:rPr lang="ru-RU" b="1" dirty="0" smtClean="0"/>
              <a:t>г</a:t>
            </a:r>
            <a:r>
              <a:rPr lang="ru-RU" b="1" dirty="0" smtClean="0"/>
              <a:t>. Архангельск, 2015г.</a:t>
            </a:r>
            <a:endParaRPr lang="ru-RU" b="1"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443914" cy="1500174"/>
          </a:xfrm>
        </p:spPr>
        <p:txBody>
          <a:bodyPr>
            <a:normAutofit/>
          </a:bodyPr>
          <a:lstStyle/>
          <a:p>
            <a:r>
              <a:rPr lang="ru-RU" b="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Предмет исследования</a:t>
            </a:r>
            <a:endParaRPr lang="ru-RU"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sp>
        <p:nvSpPr>
          <p:cNvPr id="3" name="Содержимое 2"/>
          <p:cNvSpPr>
            <a:spLocks noGrp="1"/>
          </p:cNvSpPr>
          <p:nvPr>
            <p:ph idx="1"/>
          </p:nvPr>
        </p:nvSpPr>
        <p:spPr>
          <a:xfrm>
            <a:off x="285720" y="1571612"/>
            <a:ext cx="8858280" cy="5143536"/>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buNone/>
            </a:pPr>
            <a:r>
              <a:rPr lang="ru-RU" sz="10000" b="1" dirty="0" smtClean="0">
                <a:ln w="19050">
                  <a:solidFill>
                    <a:schemeClr val="tx2">
                      <a:tint val="1000"/>
                    </a:schemeClr>
                  </a:solidFill>
                  <a:prstDash val="solid"/>
                </a:ln>
                <a:solidFill>
                  <a:srgbClr val="2300F6"/>
                </a:solidFill>
                <a:effectLst>
                  <a:outerShdw blurRad="50000" dist="50800" dir="7500000" algn="tl">
                    <a:srgbClr val="000000">
                      <a:shade val="5000"/>
                      <a:alpha val="35000"/>
                    </a:srgbClr>
                  </a:outerShdw>
                </a:effectLst>
              </a:rPr>
              <a:t>Старорусские меры длины</a:t>
            </a:r>
          </a:p>
          <a:p>
            <a:endParaRPr lang="ru-RU"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229600" cy="100013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800" b="1" dirty="0" smtClean="0">
                <a:ln w="0"/>
                <a:solidFill>
                  <a:srgbClr val="7030A0"/>
                </a:solidFill>
                <a:effectLst>
                  <a:reflection blurRad="12700" stA="50000" endPos="50000" dist="5000" dir="5400000" sy="-100000" rotWithShape="0"/>
                </a:effectLst>
              </a:rPr>
              <a:t>В начале исследования  был проведён опрос одноклассников. </a:t>
            </a:r>
            <a:r>
              <a:rPr lang="ru-RU" sz="2800" b="1" i="1" dirty="0" smtClean="0">
                <a:ln w="0"/>
                <a:solidFill>
                  <a:srgbClr val="7030A0"/>
                </a:solidFill>
                <a:effectLst>
                  <a:reflection blurRad="12700" stA="50000" endPos="50000" dist="5000" dir="5400000" sy="-100000" rotWithShape="0"/>
                </a:effectLst>
              </a:rPr>
              <a:t/>
            </a:r>
            <a:br>
              <a:rPr lang="ru-RU" sz="2800" b="1" i="1" dirty="0" smtClean="0">
                <a:ln w="0"/>
                <a:solidFill>
                  <a:srgbClr val="7030A0"/>
                </a:solidFill>
                <a:effectLst>
                  <a:reflection blurRad="12700" stA="50000" endPos="50000" dist="5000" dir="5400000" sy="-100000" rotWithShape="0"/>
                </a:effectLst>
              </a:rPr>
            </a:br>
            <a:r>
              <a:rPr lang="ru-RU" sz="2800" b="1" dirty="0" smtClean="0">
                <a:ln w="0"/>
                <a:solidFill>
                  <a:srgbClr val="7030A0"/>
                </a:solidFill>
                <a:effectLst>
                  <a:reflection blurRad="12700" stA="50000" endPos="50000" dist="5000" dir="5400000" sy="-100000" rotWithShape="0"/>
                </a:effectLst>
              </a:rPr>
              <a:t>Были заданы вопросы и получены ответы:</a:t>
            </a:r>
            <a:r>
              <a:rPr lang="ru-RU"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ru-RU"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Содержимое 2"/>
          <p:cNvSpPr>
            <a:spLocks noGrp="1"/>
          </p:cNvSpPr>
          <p:nvPr>
            <p:ph idx="1"/>
          </p:nvPr>
        </p:nvSpPr>
        <p:spPr>
          <a:xfrm>
            <a:off x="0" y="1600200"/>
            <a:ext cx="9144000" cy="5257800"/>
          </a:xfrm>
        </p:spPr>
        <p:txBody>
          <a:bodyPr>
            <a:normAutofit lnSpcReduction="10000"/>
          </a:bodyPr>
          <a:lstStyle/>
          <a:p>
            <a:pPr>
              <a:buNone/>
            </a:pPr>
            <a:r>
              <a:rPr lang="ru-RU" sz="3500" dirty="0" smtClean="0"/>
              <a:t>      </a:t>
            </a:r>
            <a:r>
              <a:rPr lang="ru-RU"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1)Какой из представленных единиц измерения в древней Руси измеряли длину?</a:t>
            </a:r>
            <a:endParaRPr lang="ru-RU" sz="3600" b="1" i="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a:p>
            <a:pPr>
              <a:buNone/>
            </a:pPr>
            <a:r>
              <a:rPr lang="ru-RU"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      а) Фунт                                б) Сантиметр              </a:t>
            </a:r>
          </a:p>
          <a:p>
            <a:pPr>
              <a:buNone/>
            </a:pPr>
            <a:r>
              <a:rPr lang="ru-RU"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      в) Килограмм                    </a:t>
            </a:r>
            <a:r>
              <a:rPr lang="ru-RU" sz="3600" b="1" u="sng"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г) Локоть</a:t>
            </a:r>
            <a:endParaRPr lang="ru-RU" sz="3600" b="1" i="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a:p>
            <a:pPr>
              <a:buNone/>
            </a:pPr>
            <a:r>
              <a:rPr lang="ru-RU"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      2) От чего придумывали все единицы длины в древней Руси?</a:t>
            </a:r>
            <a:endParaRPr lang="ru-RU" sz="3600" b="1" i="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a:p>
            <a:pPr>
              <a:buNone/>
            </a:pPr>
            <a:r>
              <a:rPr lang="ru-RU"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      </a:t>
            </a:r>
            <a:r>
              <a:rPr lang="ru-RU" sz="3600" b="1" u="sng"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а) От частей тела</a:t>
            </a:r>
            <a:r>
              <a:rPr lang="ru-RU"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              б) Просто так   придумывали          в) От предметов быта</a:t>
            </a:r>
            <a:endParaRPr lang="ru-RU" sz="3600" b="1" i="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ru-RU" b="1" spc="50" dirty="0" smtClean="0">
                <a:ln w="11430"/>
                <a:solidFill>
                  <a:schemeClr val="accent5">
                    <a:lumMod val="50000"/>
                  </a:schemeClr>
                </a:solidFill>
                <a:effectLst>
                  <a:outerShdw blurRad="76200" dist="50800" dir="5400000" algn="tl" rotWithShape="0">
                    <a:srgbClr val="000000">
                      <a:alpha val="65000"/>
                    </a:srgbClr>
                  </a:outerShdw>
                </a:effectLst>
              </a:rPr>
              <a:t>      3) От какой части тела была придумана мера длины пядь?</a:t>
            </a:r>
            <a:endParaRPr lang="ru-RU" b="1" i="1" spc="50" dirty="0" smtClean="0">
              <a:ln w="11430"/>
              <a:solidFill>
                <a:schemeClr val="accent5">
                  <a:lumMod val="50000"/>
                </a:schemeClr>
              </a:solidFill>
              <a:effectLst>
                <a:outerShdw blurRad="76200" dist="50800" dir="5400000" algn="tl" rotWithShape="0">
                  <a:srgbClr val="000000">
                    <a:alpha val="65000"/>
                  </a:srgbClr>
                </a:outerShdw>
              </a:effectLst>
            </a:endParaRPr>
          </a:p>
          <a:p>
            <a:pPr>
              <a:buNone/>
            </a:pPr>
            <a:r>
              <a:rPr lang="ru-RU" b="1" spc="50" dirty="0" smtClean="0">
                <a:ln w="11430"/>
                <a:solidFill>
                  <a:schemeClr val="accent5">
                    <a:lumMod val="50000"/>
                  </a:schemeClr>
                </a:solidFill>
                <a:effectLst>
                  <a:outerShdw blurRad="76200" dist="50800" dir="5400000" algn="tl" rotWithShape="0">
                    <a:srgbClr val="000000">
                      <a:alpha val="65000"/>
                    </a:srgbClr>
                  </a:outerShdw>
                </a:effectLst>
              </a:rPr>
              <a:t>     а) Голова    б) Нога     </a:t>
            </a:r>
            <a:r>
              <a:rPr lang="ru-RU" b="1" u="sng" spc="50" dirty="0" smtClean="0">
                <a:ln w="11430"/>
                <a:solidFill>
                  <a:schemeClr val="accent5">
                    <a:lumMod val="50000"/>
                  </a:schemeClr>
                </a:solidFill>
                <a:effectLst>
                  <a:outerShdw blurRad="76200" dist="50800" dir="5400000" algn="tl" rotWithShape="0">
                    <a:srgbClr val="000000">
                      <a:alpha val="65000"/>
                    </a:srgbClr>
                  </a:outerShdw>
                </a:effectLst>
              </a:rPr>
              <a:t>в) Пальцы</a:t>
            </a:r>
            <a:r>
              <a:rPr lang="ru-RU" b="1" spc="50" dirty="0" smtClean="0">
                <a:ln w="11430"/>
                <a:solidFill>
                  <a:schemeClr val="accent5">
                    <a:lumMod val="50000"/>
                  </a:schemeClr>
                </a:solidFill>
                <a:effectLst>
                  <a:outerShdw blurRad="76200" dist="50800" dir="5400000" algn="tl" rotWithShape="0">
                    <a:srgbClr val="000000">
                      <a:alpha val="65000"/>
                    </a:srgbClr>
                  </a:outerShdw>
                </a:effectLst>
              </a:rPr>
              <a:t>    г) Спина</a:t>
            </a:r>
            <a:endParaRPr lang="ru-RU" b="1" i="1" spc="50" dirty="0" smtClean="0">
              <a:ln w="11430"/>
              <a:solidFill>
                <a:schemeClr val="accent5">
                  <a:lumMod val="50000"/>
                </a:schemeClr>
              </a:solidFill>
              <a:effectLst>
                <a:outerShdw blurRad="76200" dist="50800" dir="5400000" algn="tl" rotWithShape="0">
                  <a:srgbClr val="000000">
                    <a:alpha val="65000"/>
                  </a:srgbClr>
                </a:outerShdw>
              </a:effectLst>
            </a:endParaRPr>
          </a:p>
          <a:p>
            <a:pPr>
              <a:buNone/>
            </a:pPr>
            <a:r>
              <a:rPr lang="ru-RU" b="1" spc="50" dirty="0" smtClean="0">
                <a:ln w="11430"/>
                <a:solidFill>
                  <a:schemeClr val="accent5">
                    <a:lumMod val="50000"/>
                  </a:schemeClr>
                </a:solidFill>
                <a:effectLst>
                  <a:outerShdw blurRad="76200" dist="50800" dir="5400000" algn="tl" rotWithShape="0">
                    <a:srgbClr val="000000">
                      <a:alpha val="65000"/>
                    </a:srgbClr>
                  </a:outerShdw>
                </a:effectLst>
              </a:rPr>
              <a:t>      4) Часто ли Вы используете старинные меры длины, такие как: аршин, верста, шаг, локоть и пядь?    </a:t>
            </a:r>
            <a:endParaRPr lang="ru-RU" b="1" i="1" spc="50" dirty="0" smtClean="0">
              <a:ln w="11430"/>
              <a:solidFill>
                <a:schemeClr val="accent5">
                  <a:lumMod val="50000"/>
                </a:schemeClr>
              </a:solidFill>
              <a:effectLst>
                <a:outerShdw blurRad="76200" dist="50800" dir="5400000" algn="tl" rotWithShape="0">
                  <a:srgbClr val="000000">
                    <a:alpha val="65000"/>
                  </a:srgbClr>
                </a:outerShdw>
              </a:effectLst>
            </a:endParaRPr>
          </a:p>
          <a:p>
            <a:pPr>
              <a:buNone/>
            </a:pPr>
            <a:r>
              <a:rPr lang="ru-RU" b="1" spc="50" dirty="0" smtClean="0">
                <a:ln w="11430"/>
                <a:solidFill>
                  <a:schemeClr val="accent5">
                    <a:lumMod val="50000"/>
                  </a:schemeClr>
                </a:solidFill>
                <a:effectLst>
                  <a:outerShdw blurRad="76200" dist="50800" dir="5400000" algn="tl" rotWithShape="0">
                    <a:srgbClr val="000000">
                      <a:alpha val="65000"/>
                    </a:srgbClr>
                  </a:outerShdw>
                </a:effectLst>
              </a:rPr>
              <a:t>                        а) Да                   б) Нет</a:t>
            </a:r>
            <a:endParaRPr lang="ru-RU" b="1" i="1" spc="50" dirty="0" smtClean="0">
              <a:ln w="11430"/>
              <a:solidFill>
                <a:schemeClr val="accent5">
                  <a:lumMod val="50000"/>
                </a:schemeClr>
              </a:solidFill>
              <a:effectLst>
                <a:outerShdw blurRad="76200" dist="50800" dir="5400000" algn="tl" rotWithShape="0">
                  <a:srgbClr val="000000">
                    <a:alpha val="65000"/>
                  </a:srgbClr>
                </a:outerShdw>
              </a:effectLst>
            </a:endParaRPr>
          </a:p>
          <a:p>
            <a:pPr>
              <a:buNone/>
            </a:pPr>
            <a:r>
              <a:rPr lang="ru-RU" b="1" spc="50" dirty="0" smtClean="0">
                <a:ln w="11430"/>
                <a:solidFill>
                  <a:schemeClr val="accent5">
                    <a:lumMod val="50000"/>
                  </a:schemeClr>
                </a:solidFill>
                <a:effectLst>
                  <a:outerShdw blurRad="76200" dist="50800" dir="5400000" algn="tl" rotWithShape="0">
                    <a:srgbClr val="000000">
                      <a:alpha val="65000"/>
                    </a:srgbClr>
                  </a:outerShdw>
                </a:effectLst>
              </a:rPr>
              <a:t>      5) Какие древнерусские меры длины Вы знаете?</a:t>
            </a:r>
            <a:endParaRPr lang="ru-RU" b="1" i="1" spc="50" dirty="0" smtClean="0">
              <a:ln w="11430"/>
              <a:solidFill>
                <a:schemeClr val="accent5">
                  <a:lumMod val="50000"/>
                </a:schemeClr>
              </a:solidFill>
              <a:effectLst>
                <a:outerShdw blurRad="76200" dist="50800" dir="5400000" algn="tl" rotWithShape="0">
                  <a:srgbClr val="000000">
                    <a:alpha val="65000"/>
                  </a:srgbClr>
                </a:outerShdw>
              </a:effectLst>
            </a:endParaRPr>
          </a:p>
          <a:p>
            <a:pPr>
              <a:buNone/>
            </a:pPr>
            <a:r>
              <a:rPr lang="ru-RU" b="1" spc="50" dirty="0" smtClean="0">
                <a:ln w="11430"/>
                <a:solidFill>
                  <a:schemeClr val="accent5">
                    <a:lumMod val="50000"/>
                  </a:schemeClr>
                </a:solidFill>
                <a:effectLst>
                  <a:outerShdw blurRad="76200" dist="50800" dir="5400000" algn="tl" rotWithShape="0">
                    <a:srgbClr val="000000">
                      <a:alpha val="65000"/>
                    </a:srgbClr>
                  </a:outerShdw>
                </a:effectLst>
              </a:rPr>
              <a:t>      Пядь – 5, аршин – 6,  сажень – 2, шаг - 1, </a:t>
            </a:r>
          </a:p>
          <a:p>
            <a:pPr>
              <a:buNone/>
            </a:pPr>
            <a:r>
              <a:rPr lang="ru-RU" b="1" spc="50" dirty="0" smtClean="0">
                <a:ln w="11430"/>
                <a:solidFill>
                  <a:schemeClr val="accent5">
                    <a:lumMod val="50000"/>
                  </a:schemeClr>
                </a:solidFill>
                <a:effectLst>
                  <a:outerShdw blurRad="76200" dist="50800" dir="5400000" algn="tl" rotWithShape="0">
                    <a:srgbClr val="000000">
                      <a:alpha val="65000"/>
                    </a:srgbClr>
                  </a:outerShdw>
                </a:effectLst>
              </a:rPr>
              <a:t>                       локоть – 5, верста – 1.</a:t>
            </a:r>
            <a:endParaRPr lang="ru-RU" b="1" i="1" spc="50" dirty="0" smtClean="0">
              <a:ln w="11430"/>
              <a:solidFill>
                <a:schemeClr val="accent5">
                  <a:lumMod val="50000"/>
                </a:schemeClr>
              </a:solidFill>
              <a:effectLst>
                <a:outerShdw blurRad="76200" dist="50800" dir="5400000" algn="tl" rotWithShape="0">
                  <a:srgbClr val="000000">
                    <a:alpha val="65000"/>
                  </a:srgbClr>
                </a:outerShdw>
              </a:effectLst>
            </a:endParaRP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Диаграмма результатов опроса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8215338" y="1071547"/>
            <a:ext cx="285752" cy="142875"/>
          </a:xfrm>
        </p:spPr>
        <p:txBody>
          <a:bodyPr>
            <a:normAutofit fontScale="25000" lnSpcReduction="20000"/>
          </a:bodyPr>
          <a:lstStyle/>
          <a:p>
            <a:endParaRPr lang="ru-RU" dirty="0"/>
          </a:p>
        </p:txBody>
      </p:sp>
      <p:graphicFrame>
        <p:nvGraphicFramePr>
          <p:cNvPr id="5" name="Диаграмма 4"/>
          <p:cNvGraphicFramePr/>
          <p:nvPr/>
        </p:nvGraphicFramePr>
        <p:xfrm>
          <a:off x="571472" y="1214422"/>
          <a:ext cx="8286808" cy="56435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428868"/>
            <a:ext cx="7786742" cy="3786214"/>
          </a:xfrm>
        </p:spPr>
        <p:txBody>
          <a:bodyPr>
            <a:noAutofit/>
          </a:bodyPr>
          <a:lstStyle/>
          <a:p>
            <a:pPr algn="l"/>
            <a:r>
              <a:rPr lang="ru-RU" sz="28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
            </a:r>
            <a:br>
              <a:rPr lang="ru-RU" sz="28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br>
            <a:r>
              <a:rPr lang="ru-RU" sz="3000" b="1"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sz="3000" b="1"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sz="30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В Сибири в стародавние времена употреблялась мера расстояний – бука. Это расстояние, на котором человек не видит рога быка. Древние римляне измеряли шагами. Длину ткани неудобно измерять шагами или буками. Для этого оказались пригодными встречающиеся единицы, имеющие названия частей человеческого тела</a:t>
            </a:r>
            <a:r>
              <a:rPr lang="en-US" sz="16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[10]</a:t>
            </a:r>
            <a:endParaRPr lang="ru-RU" sz="1600" dirty="0">
              <a:solidFill>
                <a:srgbClr val="7030A0"/>
              </a:solidFill>
            </a:endParaRPr>
          </a:p>
        </p:txBody>
      </p:sp>
      <p:sp>
        <p:nvSpPr>
          <p:cNvPr id="3" name="Содержимое 2"/>
          <p:cNvSpPr>
            <a:spLocks noGrp="1"/>
          </p:cNvSpPr>
          <p:nvPr>
            <p:ph idx="1"/>
          </p:nvPr>
        </p:nvSpPr>
        <p:spPr>
          <a:xfrm>
            <a:off x="1142976" y="0"/>
            <a:ext cx="7072362" cy="128586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None/>
            </a:pPr>
            <a:endParaRPr lang="ru-RU" i="1" dirty="0" smtClean="0"/>
          </a:p>
          <a:p>
            <a:pPr algn="ctr">
              <a:buNone/>
            </a:pPr>
            <a:r>
              <a:rPr lang="ru-RU" sz="3600" dirty="0" smtClean="0">
                <a:solidFill>
                  <a:srgbClr val="7030A0"/>
                </a:solidFill>
              </a:rPr>
              <a:t>2. Историческая справка</a:t>
            </a:r>
            <a:endParaRPr lang="ru-RU" sz="3600" dirty="0">
              <a:solidFill>
                <a:srgbClr val="7030A0"/>
              </a:solidFill>
            </a:endParaRPr>
          </a:p>
        </p:txBody>
      </p:sp>
      <p:sp>
        <p:nvSpPr>
          <p:cNvPr id="4" name="Прямоугольник 3"/>
          <p:cNvSpPr/>
          <p:nvPr/>
        </p:nvSpPr>
        <p:spPr>
          <a:xfrm>
            <a:off x="2857488" y="1285860"/>
            <a:ext cx="5286396" cy="1200329"/>
          </a:xfrm>
          <a:prstGeom prst="rect">
            <a:avLst/>
          </a:prstGeom>
        </p:spPr>
        <p:txBody>
          <a:bodyPr wrap="square">
            <a:spAutoFit/>
          </a:bodyPr>
          <a:lstStyle/>
          <a:p>
            <a:pPr algn="r"/>
            <a:r>
              <a:rPr lang="ru-RU" sz="2400" b="1" i="1"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Наука начинается с тех пор </a:t>
            </a:r>
            <a:br>
              <a:rPr lang="ru-RU" sz="2400" b="1" i="1"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sz="2400" b="1" i="1"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Как начинают измерять</a:t>
            </a:r>
            <a:br>
              <a:rPr lang="ru-RU" sz="2400" b="1" i="1"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sz="2400" b="1"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 И. Менделеев</a:t>
            </a:r>
            <a:endParaRPr lang="ru-RU" sz="2400"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5">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71480"/>
            <a:ext cx="8229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Примеры древнерусских мер длины</a:t>
            </a:r>
            <a:r>
              <a:rPr lang="ru-RU" sz="4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4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2.1. Аршин</a:t>
            </a:r>
            <a:r>
              <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500034" y="1785926"/>
            <a:ext cx="8258204" cy="4500594"/>
          </a:xfrm>
        </p:spPr>
        <p:txBody>
          <a:bodyPr>
            <a:normAutofit/>
          </a:bodyPr>
          <a:lstStyle/>
          <a:p>
            <a:pPr algn="ctr">
              <a:buNone/>
            </a:pP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Мера аршин, возникла при торговле с восточными народами</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256"/>
            <a:ext cx="4214810" cy="2571744"/>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5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Аршин ≈</a:t>
            </a:r>
            <a:br>
              <a:rPr lang="ru-RU" sz="5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5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71 см 12 мм</a:t>
            </a: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[8]</a:t>
            </a:r>
            <a:endPar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Содержимое 2"/>
          <p:cNvSpPr>
            <a:spLocks noGrp="1"/>
          </p:cNvSpPr>
          <p:nvPr>
            <p:ph idx="1"/>
          </p:nvPr>
        </p:nvSpPr>
        <p:spPr>
          <a:xfrm>
            <a:off x="0" y="0"/>
            <a:ext cx="9144000" cy="5143512"/>
          </a:xfrm>
        </p:spPr>
        <p:txBody>
          <a:bodyPr>
            <a:normAutofit/>
          </a:bodyPr>
          <a:lstStyle/>
          <a:p>
            <a:pPr algn="ctr">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b="1" dirty="0" smtClean="0">
                <a:ln w="17780" cmpd="sng">
                  <a:solidFill>
                    <a:schemeClr val="accent1">
                      <a:tint val="3000"/>
                    </a:schemeClr>
                  </a:solidFill>
                  <a:prstDash val="solid"/>
                  <a:miter lim="800000"/>
                </a:ln>
                <a:solidFill>
                  <a:srgbClr val="2300F6"/>
                </a:solidFill>
                <a:effectLst>
                  <a:outerShdw blurRad="55000" dist="50800" dir="5400000" algn="tl">
                    <a:srgbClr val="000000">
                      <a:alpha val="33000"/>
                    </a:srgbClr>
                  </a:outerShdw>
                </a:effectLst>
              </a:rPr>
              <a:t>Купцы, продавая товар, как правило, мерили его своим аршином (линейкой) или по-быстрому – отмеряя «от плеча». Чтобы исключить обмер, властями был введён, в качестве эталона – "казенный аршин", представляющий собой деревянную линейку, на концах которой клепались металлические наконечники с государственным клеймом</a:t>
            </a:r>
            <a:r>
              <a:rPr lang="en-US" b="1" dirty="0" smtClean="0">
                <a:ln w="17780" cmpd="sng">
                  <a:solidFill>
                    <a:schemeClr val="accent1">
                      <a:tint val="3000"/>
                    </a:schemeClr>
                  </a:solidFill>
                  <a:prstDash val="solid"/>
                  <a:miter lim="800000"/>
                </a:ln>
                <a:solidFill>
                  <a:srgbClr val="2300F6"/>
                </a:solidFill>
                <a:effectLst>
                  <a:outerShdw blurRad="55000" dist="50800" dir="5400000" algn="tl">
                    <a:srgbClr val="000000">
                      <a:alpha val="33000"/>
                    </a:srgbClr>
                  </a:outerShdw>
                </a:effectLst>
              </a:rPr>
              <a:t>[4]</a:t>
            </a:r>
            <a:endParaRPr lang="ru-RU" dirty="0">
              <a:ln w="18415" cmpd="sng">
                <a:solidFill>
                  <a:srgbClr val="FFFFFF"/>
                </a:solidFill>
                <a:prstDash val="solid"/>
              </a:ln>
              <a:solidFill>
                <a:srgbClr val="2300F6"/>
              </a:solidFill>
              <a:effectLst>
                <a:outerShdw blurRad="63500" dir="3600000" algn="tl" rotWithShape="0">
                  <a:srgbClr val="000000">
                    <a:alpha val="70000"/>
                  </a:srgbClr>
                </a:outerShdw>
              </a:effectLst>
            </a:endParaRPr>
          </a:p>
        </p:txBody>
      </p:sp>
      <p:pic>
        <p:nvPicPr>
          <p:cNvPr id="4" name="Рисунок 3"/>
          <p:cNvPicPr/>
          <p:nvPr/>
        </p:nvPicPr>
        <p:blipFill>
          <a:blip r:embed="rId3"/>
          <a:srcRect t="34375"/>
          <a:stretch>
            <a:fillRect/>
          </a:stretch>
        </p:blipFill>
        <p:spPr bwMode="auto">
          <a:xfrm>
            <a:off x="4286248" y="4357694"/>
            <a:ext cx="4857752" cy="25003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19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457200"/>
            <a:ext cx="114300" cy="219075"/>
          </a:xfrm>
          <a:prstGeom prst="rect">
            <a:avLst/>
          </a:prstGeom>
          <a:noFill/>
        </p:spPr>
      </p:pic>
      <p:sp>
        <p:nvSpPr>
          <p:cNvPr id="81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195"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457200"/>
            <a:ext cx="114300" cy="219075"/>
          </a:xfrm>
          <a:prstGeom prst="rect">
            <a:avLst/>
          </a:prstGeom>
          <a:noFill/>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ru-RU"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2.2. Локоть</a:t>
            </a:r>
            <a:endParaRPr lang="ru-RU"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2100242" y="1214422"/>
            <a:ext cx="7043758" cy="5643578"/>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buNone/>
            </a:pPr>
            <a:r>
              <a:rPr lang="ru-RU"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Локоть - исконно древнерусская мера длины, известная уже в 11 веке.</a:t>
            </a: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[6]</a:t>
            </a:r>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ru-RU"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Локоть равнялся длине руки от пальцев до локтя</a:t>
            </a: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[4]</a:t>
            </a:r>
            <a:endPar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buNone/>
            </a:pPr>
            <a:r>
              <a:rPr lang="ru-RU"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   Локоть ≈ 44 см</a:t>
            </a: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[8]</a:t>
            </a:r>
            <a:endParaRPr lang="ru-RU"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endParaRPr>
          </a:p>
          <a:p>
            <a:endParaRPr lang="ru-RU" sz="3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Рисунок 3" descr="1306758669_15.jpg"/>
          <p:cNvPicPr/>
          <p:nvPr/>
        </p:nvPicPr>
        <p:blipFill>
          <a:blip r:embed="rId3"/>
          <a:stretch>
            <a:fillRect/>
          </a:stretch>
        </p:blipFill>
        <p:spPr>
          <a:xfrm>
            <a:off x="0" y="1928802"/>
            <a:ext cx="2368655" cy="4109012"/>
          </a:xfrm>
          <a:prstGeom prst="rect">
            <a:avLst/>
          </a:prstGeom>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2.3. Сажень</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0" y="1071546"/>
            <a:ext cx="9144000" cy="5786454"/>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buNone/>
            </a:pPr>
            <a:r>
              <a:rPr lang="ru-RU"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4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САЖЕНЬ – русская мера длины. Различных по назначению (и, соответственно, величине) саженей было больше десяти</a:t>
            </a:r>
            <a:r>
              <a:rPr lang="en-US"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r>
              <a:rPr lang="ru-RU"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buNone/>
            </a:pP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Сажень -151,4 см</a:t>
            </a:r>
            <a:r>
              <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[6]</a:t>
            </a:r>
            <a:r>
              <a:rPr lang="ru-RU"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 </a:t>
            </a:r>
            <a:endParaRPr lang="ru-RU" sz="2800" b="1" i="1" dirty="0" smtClean="0">
              <a:ln w="11430"/>
              <a:solidFill>
                <a:srgbClr val="C00000"/>
              </a:solidFill>
              <a:effectLst>
                <a:outerShdw blurRad="80000" dist="40000" dir="5040000" algn="tl">
                  <a:srgbClr val="000000">
                    <a:alpha val="30000"/>
                  </a:srgbClr>
                </a:outerShdw>
              </a:effectLst>
            </a:endParaRPr>
          </a:p>
          <a:p>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Рисунок 3"/>
          <p:cNvPicPr/>
          <p:nvPr/>
        </p:nvPicPr>
        <p:blipFill>
          <a:blip r:embed="rId3" cstate="print"/>
          <a:srcRect/>
          <a:stretch>
            <a:fillRect/>
          </a:stretch>
        </p:blipFill>
        <p:spPr bwMode="auto">
          <a:xfrm>
            <a:off x="5857884" y="4214818"/>
            <a:ext cx="3286116" cy="26431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2.4. Верста</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0" y="1214422"/>
            <a:ext cx="8929718" cy="5643578"/>
          </a:xfrm>
        </p:spPr>
        <p:txBody>
          <a:bodyPr>
            <a:normAutofit/>
          </a:bodyPr>
          <a:lstStyle/>
          <a:p>
            <a:pPr algn="ctr">
              <a:buNone/>
            </a:pPr>
            <a:r>
              <a:rPr lang="ru-RU" sz="5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ru-RU" sz="5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ВЕРСТА - старорусская путевая мера. Известны упоминания в письменных источниках Х</a:t>
            </a:r>
            <a:r>
              <a:rPr lang="en-US" sz="5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a:t>
            </a:r>
            <a:r>
              <a:rPr lang="ru-RU" sz="5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века. Верста -1066,8  м. "Верстой" также назывался верстовой столб на дороге</a:t>
            </a:r>
            <a:r>
              <a:rPr lang="en-US" sz="2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[6]</a:t>
            </a:r>
            <a:endParaRPr lang="ru-RU" sz="2400" b="1" i="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endParaRPr lang="ru-RU" i="1" dirty="0" smtClean="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857628"/>
            <a:ext cx="9144000" cy="300037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6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67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«От </a:t>
            </a:r>
            <a:r>
              <a:rPr lang="ru-RU" sz="67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мысли до мысли</a:t>
            </a:r>
            <a:br>
              <a:rPr lang="ru-RU" sz="67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67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пять тысяч </a:t>
            </a:r>
            <a:r>
              <a:rPr lang="ru-RU" sz="67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верст»</a:t>
            </a:r>
            <a:r>
              <a:rPr lang="ru-RU" sz="53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53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Князь Пётр Андреевич </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Вяземский</a:t>
            </a:r>
            <a:r>
              <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[12]</a:t>
            </a:r>
            <a:r>
              <a:rPr lang="ru-RU"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5214942" y="5715016"/>
            <a:ext cx="3471858" cy="411147"/>
          </a:xfrm>
        </p:spPr>
        <p:txBody>
          <a:bodyPr>
            <a:normAutofit fontScale="77500" lnSpcReduction="20000"/>
          </a:bodyPr>
          <a:lstStyle/>
          <a:p>
            <a:endParaRPr lang="ru-RU" dirty="0"/>
          </a:p>
        </p:txBody>
      </p:sp>
      <p:pic>
        <p:nvPicPr>
          <p:cNvPr id="22530" name="Picture 2" descr="INTERBIATHLON * Просмотр темы - СТРАНА ТРАДИЦИЙ И &quot; five o'clock&quot;."/>
          <p:cNvPicPr>
            <a:picLocks noChangeAspect="1" noChangeArrowheads="1"/>
          </p:cNvPicPr>
          <p:nvPr/>
        </p:nvPicPr>
        <p:blipFill>
          <a:blip r:embed="rId4"/>
          <a:srcRect/>
          <a:stretch>
            <a:fillRect/>
          </a:stretch>
        </p:blipFill>
        <p:spPr bwMode="auto">
          <a:xfrm>
            <a:off x="3000364" y="142852"/>
            <a:ext cx="3214710" cy="43559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2547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Единицы измерения поморов</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0" y="1000108"/>
            <a:ext cx="6500826" cy="5857892"/>
          </a:xfrm>
        </p:spPr>
        <p:txBody>
          <a:bodyPr>
            <a:normAutofit fontScale="92500" lnSpcReduction="10000"/>
            <a:scene3d>
              <a:camera prst="orthographicFront"/>
              <a:lightRig rig="glow" dir="tl">
                <a:rot lat="0" lon="0" rev="5400000"/>
              </a:lightRig>
            </a:scene3d>
            <a:sp3d contourW="12700">
              <a:bevelT w="25400" h="25400"/>
              <a:contourClr>
                <a:schemeClr val="accent6">
                  <a:shade val="73000"/>
                </a:schemeClr>
              </a:contourClr>
            </a:sp3d>
          </a:bodyPr>
          <a:lstStyle/>
          <a:p>
            <a:pPr>
              <a:buFont typeface="Wingdings" pitchFamily="2" charset="2"/>
              <a:buChar char="v"/>
            </a:pPr>
            <a:r>
              <a:rPr lang="ru-RU"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Петля</a:t>
            </a:r>
            <a:endParaRPr lang="ru-RU"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Мера длины у поморов, используемая для измерения длины снасти и веревок. Размер ее около 2,5 аршина ≈ 177.8</a:t>
            </a:r>
            <a:endParaRPr lang="ru-RU"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Font typeface="Wingdings" pitchFamily="2" charset="2"/>
              <a:buChar char="v"/>
            </a:pPr>
            <a:r>
              <a:rPr lang="ru-RU"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Волок</a:t>
            </a:r>
            <a:endParaRPr lang="ru-RU"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Мера использовалась в северных областях :«пространство между двумя реками, где нужно перетаскивать лодки и груз волоком»</a:t>
            </a:r>
          </a:p>
          <a:p>
            <a:pPr>
              <a:buNone/>
            </a:pP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Волок ≈ 30-40 км</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1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[11]</a:t>
            </a:r>
            <a:endParaRPr lang="ru-RU" sz="17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Рисунок 3" descr="исслед.jpg"/>
          <p:cNvPicPr/>
          <p:nvPr/>
        </p:nvPicPr>
        <p:blipFill>
          <a:blip r:embed="rId3"/>
          <a:stretch>
            <a:fillRect/>
          </a:stretch>
        </p:blipFill>
        <p:spPr>
          <a:xfrm>
            <a:off x="6667462" y="1000108"/>
            <a:ext cx="2476538" cy="2571768"/>
          </a:xfrm>
          <a:prstGeom prst="rect">
            <a:avLst/>
          </a:prstGeom>
          <a:noFill/>
          <a:ln>
            <a:noFill/>
          </a:ln>
        </p:spPr>
      </p:pic>
      <p:pic>
        <p:nvPicPr>
          <p:cNvPr id="1026" name="Picture 2" descr="http://mir-i-master.ru/photos/lodka/kayuk/kayuk2.jpg"/>
          <p:cNvPicPr>
            <a:picLocks noChangeAspect="1" noChangeArrowheads="1"/>
          </p:cNvPicPr>
          <p:nvPr/>
        </p:nvPicPr>
        <p:blipFill>
          <a:blip r:embed="rId4"/>
          <a:srcRect l="13314" t="-9375" r="17899" b="837"/>
          <a:stretch>
            <a:fillRect/>
          </a:stretch>
        </p:blipFill>
        <p:spPr bwMode="auto">
          <a:xfrm>
            <a:off x="6215042" y="3576437"/>
            <a:ext cx="2928958" cy="3281563"/>
          </a:xfrm>
          <a:prstGeom prst="rect">
            <a:avLst/>
          </a:prstGeom>
          <a:noFill/>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Выводы</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500034" y="1071546"/>
            <a:ext cx="8229600" cy="5786454"/>
          </a:xfrm>
        </p:spPr>
        <p:txBody>
          <a:bodyPr>
            <a:normAutofit lnSpcReduction="10000"/>
          </a:bodyPr>
          <a:lstStyle/>
          <a:p>
            <a:pPr>
              <a:buFont typeface="Wingdings" pitchFamily="2" charset="2"/>
              <a:buChar char="v"/>
            </a:pP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исследовательской работе представлены только некоторые древнерусские меры длины, а на самом деле их на много больше, и они очень разнообразны. Это неудобно. </a:t>
            </a:r>
          </a:p>
          <a:p>
            <a:pPr>
              <a:buFont typeface="Wingdings" pitchFamily="2" charset="2"/>
              <a:buChar char="v"/>
            </a:pP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 каждого человека свои размеры частей тела, а от этого зависит, какой длины будет та или иная единица длины. Это тоже неудобно. </a:t>
            </a:r>
            <a:endParaRPr lang="ru-RU"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r>
              <a:rPr lang="ru-RU" sz="3600" dirty="0" smtClean="0"/>
              <a:t>  </a:t>
            </a:r>
            <a:endParaRPr lang="ru-RU" sz="3600"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01122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Заключение</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0" y="1214422"/>
            <a:ext cx="9144000" cy="564357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Рабочая гипотеза подтвердилась, потому – что измерять множеством единиц длины очень трудно, и т.к. все меры длины имели своё происхождение от частей тела, а они у каждого человека разного размера, то и длина каждой единицы была разная. Запомнить такое большое количество мер длины было сложно, именно поэтому люди решили применять одну общую единицу длины - </a:t>
            </a:r>
            <a:r>
              <a:rPr lang="ru-RU" sz="33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метр</a:t>
            </a:r>
            <a:endParaRPr lang="ru-RU" sz="33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15000" r="-10000" b="-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8579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Библиография</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0" y="714356"/>
            <a:ext cx="9144000" cy="6143644"/>
          </a:xfrm>
        </p:spPr>
        <p:txBody>
          <a:bodyPr>
            <a:normAutofit fontScale="70000" lnSpcReduction="20000"/>
            <a:scene3d>
              <a:camera prst="orthographicFront"/>
              <a:lightRig rig="glow" dir="tl">
                <a:rot lat="0" lon="0" rev="5400000"/>
              </a:lightRig>
            </a:scene3d>
            <a:sp3d contourW="12700">
              <a:bevelT w="25400" h="25400"/>
              <a:contourClr>
                <a:schemeClr val="accent6">
                  <a:shade val="73000"/>
                </a:schemeClr>
              </a:contourClr>
            </a:sp3d>
          </a:bodyPr>
          <a:lstStyle/>
          <a:p>
            <a:pPr algn="ctr">
              <a:buNone/>
            </a:pPr>
            <a:r>
              <a:rPr lang="ru-RU" b="1" dirty="0" smtClean="0">
                <a:ln w="11430"/>
                <a:solidFill>
                  <a:srgbClr val="FFC000"/>
                </a:solidFill>
                <a:effectLst>
                  <a:outerShdw blurRad="80000" dist="40000" dir="5040000" algn="tl">
                    <a:srgbClr val="000000">
                      <a:alpha val="30000"/>
                    </a:srgbClr>
                  </a:outerShdw>
                </a:effectLst>
              </a:rPr>
              <a:t>1.  Москва «Детская литература» 1972 «Единицы, нужные всем» С. </a:t>
            </a:r>
            <a:r>
              <a:rPr lang="ru-RU" b="1" dirty="0" err="1" smtClean="0">
                <a:ln w="11430"/>
                <a:solidFill>
                  <a:srgbClr val="FFC000"/>
                </a:solidFill>
                <a:effectLst>
                  <a:outerShdw blurRad="80000" dist="40000" dir="5040000" algn="tl">
                    <a:srgbClr val="000000">
                      <a:alpha val="30000"/>
                    </a:srgbClr>
                  </a:outerShdw>
                </a:effectLst>
              </a:rPr>
              <a:t>Кордюкова</a:t>
            </a:r>
            <a:r>
              <a:rPr lang="ru-RU" b="1" dirty="0" smtClean="0">
                <a:ln w="11430"/>
                <a:solidFill>
                  <a:srgbClr val="FFC000"/>
                </a:solidFill>
                <a:effectLst>
                  <a:outerShdw blurRad="80000" dist="40000" dir="5040000" algn="tl">
                    <a:srgbClr val="000000">
                      <a:alpha val="30000"/>
                    </a:srgbClr>
                  </a:outerShdw>
                </a:effectLst>
              </a:rPr>
              <a:t> стр.5, стр. 39, стр. 47</a:t>
            </a:r>
            <a:endParaRPr lang="ru-RU" b="1" i="1" dirty="0" smtClean="0">
              <a:ln w="11430"/>
              <a:solidFill>
                <a:srgbClr val="FFC000"/>
              </a:solidFill>
              <a:effectLst>
                <a:outerShdw blurRad="80000" dist="40000" dir="5040000" algn="tl">
                  <a:srgbClr val="000000">
                    <a:alpha val="30000"/>
                  </a:srgbClr>
                </a:outerShdw>
              </a:effectLst>
            </a:endParaRPr>
          </a:p>
          <a:p>
            <a:pPr algn="ctr">
              <a:buNone/>
            </a:pPr>
            <a:r>
              <a:rPr lang="ru-RU" b="1" dirty="0" smtClean="0">
                <a:ln w="11430"/>
                <a:solidFill>
                  <a:srgbClr val="FFC000"/>
                </a:solidFill>
                <a:effectLst>
                  <a:outerShdw blurRad="80000" dist="40000" dir="5040000" algn="tl">
                    <a:srgbClr val="000000">
                      <a:alpha val="30000"/>
                    </a:srgbClr>
                  </a:outerShdw>
                </a:effectLst>
              </a:rPr>
              <a:t>2.  Электронный ресурс – 2013 г. -</a:t>
            </a:r>
            <a:r>
              <a:rPr lang="ru-RU" b="1" u="sng" dirty="0" smtClean="0">
                <a:ln w="11430"/>
                <a:solidFill>
                  <a:srgbClr val="FFC000"/>
                </a:solidFill>
                <a:effectLst>
                  <a:outerShdw blurRad="80000" dist="40000" dir="5040000" algn="tl">
                    <a:srgbClr val="000000">
                      <a:alpha val="30000"/>
                    </a:srgbClr>
                  </a:outerShdw>
                </a:effectLst>
              </a:rPr>
              <a:t> </a:t>
            </a:r>
            <a:r>
              <a:rPr lang="ru-RU" b="1" u="sng" dirty="0" smtClean="0">
                <a:ln w="11430"/>
                <a:solidFill>
                  <a:srgbClr val="2300F6"/>
                </a:solidFill>
                <a:effectLst>
                  <a:outerShdw blurRad="80000" dist="40000" dir="5040000" algn="tl">
                    <a:srgbClr val="000000">
                      <a:alpha val="30000"/>
                    </a:srgbClr>
                  </a:outerShdw>
                </a:effectLst>
              </a:rPr>
              <a:t>http://slogov.ru/91n</a:t>
            </a:r>
            <a:endParaRPr lang="ru-RU" b="1" i="1" dirty="0" smtClean="0">
              <a:ln w="11430"/>
              <a:solidFill>
                <a:srgbClr val="2300F6"/>
              </a:solidFill>
              <a:effectLst>
                <a:outerShdw blurRad="80000" dist="40000" dir="5040000" algn="tl">
                  <a:srgbClr val="000000">
                    <a:alpha val="30000"/>
                  </a:srgbClr>
                </a:outerShdw>
              </a:effectLst>
            </a:endParaRPr>
          </a:p>
          <a:p>
            <a:pPr algn="ctr">
              <a:buNone/>
            </a:pPr>
            <a:r>
              <a:rPr lang="ru-RU" b="1" dirty="0" smtClean="0">
                <a:ln w="11430"/>
                <a:solidFill>
                  <a:srgbClr val="FFC000"/>
                </a:solidFill>
                <a:effectLst>
                  <a:outerShdw blurRad="80000" dist="40000" dir="5040000" algn="tl">
                    <a:srgbClr val="000000">
                      <a:alpha val="30000"/>
                    </a:srgbClr>
                  </a:outerShdw>
                </a:effectLst>
              </a:rPr>
              <a:t>3.  Электронный ресурс – 2013 г. - </a:t>
            </a:r>
            <a:r>
              <a:rPr lang="ru-RU" b="1" u="sng" dirty="0" smtClean="0">
                <a:ln w="11430"/>
                <a:solidFill>
                  <a:srgbClr val="2300F6"/>
                </a:solidFill>
                <a:effectLst>
                  <a:outerShdw blurRad="80000" dist="40000" dir="5040000" algn="tl">
                    <a:srgbClr val="000000">
                      <a:alpha val="30000"/>
                    </a:srgbClr>
                  </a:outerShdw>
                </a:effectLst>
              </a:rPr>
              <a:t>http://www.kipstory.ru/mera/</a:t>
            </a:r>
            <a:endParaRPr lang="ru-RU" b="1" i="1" dirty="0" smtClean="0">
              <a:ln w="11430"/>
              <a:solidFill>
                <a:srgbClr val="2300F6"/>
              </a:solidFill>
              <a:effectLst>
                <a:outerShdw blurRad="80000" dist="40000" dir="5040000" algn="tl">
                  <a:srgbClr val="000000">
                    <a:alpha val="30000"/>
                  </a:srgbClr>
                </a:outerShdw>
              </a:effectLst>
            </a:endParaRPr>
          </a:p>
          <a:p>
            <a:pPr algn="ctr">
              <a:buNone/>
            </a:pPr>
            <a:r>
              <a:rPr lang="ru-RU" b="1" dirty="0" smtClean="0">
                <a:ln w="11430"/>
                <a:solidFill>
                  <a:srgbClr val="FFC000"/>
                </a:solidFill>
                <a:effectLst>
                  <a:outerShdw blurRad="80000" dist="40000" dir="5040000" algn="tl">
                    <a:srgbClr val="000000">
                      <a:alpha val="30000"/>
                    </a:srgbClr>
                  </a:outerShdw>
                </a:effectLst>
              </a:rPr>
              <a:t>4.  Электронный ресурс – 2013 г. - </a:t>
            </a:r>
            <a:r>
              <a:rPr lang="ru-RU" b="1" u="sng" dirty="0" smtClean="0">
                <a:ln w="11430"/>
                <a:solidFill>
                  <a:srgbClr val="FFC000"/>
                </a:solidFill>
                <a:effectLst>
                  <a:outerShdw blurRad="80000" dist="40000" dir="5040000" algn="tl">
                    <a:srgbClr val="000000">
                      <a:alpha val="30000"/>
                    </a:srgbClr>
                  </a:outerShdw>
                </a:effectLst>
                <a:hlinkClick r:id="rId3"/>
              </a:rPr>
              <a:t>http://nsportal.ru/ap/ap/drugoe/drevnie-edinicy-dliny</a:t>
            </a:r>
            <a:endParaRPr lang="ru-RU" b="1" i="1" dirty="0" smtClean="0">
              <a:ln w="11430"/>
              <a:solidFill>
                <a:srgbClr val="FFC000"/>
              </a:solidFill>
              <a:effectLst>
                <a:outerShdw blurRad="80000" dist="40000" dir="5040000" algn="tl">
                  <a:srgbClr val="000000">
                    <a:alpha val="30000"/>
                  </a:srgbClr>
                </a:outerShdw>
              </a:effectLst>
            </a:endParaRPr>
          </a:p>
          <a:p>
            <a:pPr algn="ctr">
              <a:buNone/>
            </a:pPr>
            <a:r>
              <a:rPr lang="ru-RU" b="1" dirty="0" smtClean="0">
                <a:ln w="11430"/>
                <a:solidFill>
                  <a:srgbClr val="FFC000"/>
                </a:solidFill>
                <a:effectLst>
                  <a:outerShdw blurRad="80000" dist="40000" dir="5040000" algn="tl">
                    <a:srgbClr val="000000">
                      <a:alpha val="30000"/>
                    </a:srgbClr>
                  </a:outerShdw>
                </a:effectLst>
              </a:rPr>
              <a:t>5.  Электронный ресурс – 2013 г. -</a:t>
            </a:r>
            <a:r>
              <a:rPr lang="ru-RU" b="1" u="sng" dirty="0" smtClean="0">
                <a:ln w="11430"/>
                <a:solidFill>
                  <a:srgbClr val="FFC000"/>
                </a:solidFill>
                <a:effectLst>
                  <a:outerShdw blurRad="80000" dist="40000" dir="5040000" algn="tl">
                    <a:srgbClr val="000000">
                      <a:alpha val="30000"/>
                    </a:srgbClr>
                  </a:outerShdw>
                </a:effectLst>
                <a:hlinkClick r:id="rId4"/>
              </a:rPr>
              <a:t>http://ru.wikipedia.org/wiki/%D0%F3%F1%F1%EA%E0%FF_%F1%E8%F1%F2%E5%EC%E0_%EC%E5%F0</a:t>
            </a:r>
            <a:endParaRPr lang="ru-RU" b="1" i="1" dirty="0" smtClean="0">
              <a:ln w="11430"/>
              <a:solidFill>
                <a:srgbClr val="FFC000"/>
              </a:solidFill>
              <a:effectLst>
                <a:outerShdw blurRad="80000" dist="40000" dir="5040000" algn="tl">
                  <a:srgbClr val="000000">
                    <a:alpha val="30000"/>
                  </a:srgbClr>
                </a:outerShdw>
              </a:effectLst>
            </a:endParaRPr>
          </a:p>
          <a:p>
            <a:pPr algn="ctr">
              <a:buNone/>
            </a:pPr>
            <a:r>
              <a:rPr lang="ru-RU" b="1" dirty="0" smtClean="0">
                <a:ln w="11430"/>
                <a:solidFill>
                  <a:srgbClr val="FFC000"/>
                </a:solidFill>
                <a:effectLst>
                  <a:outerShdw blurRad="80000" dist="40000" dir="5040000" algn="tl">
                    <a:srgbClr val="000000">
                      <a:alpha val="30000"/>
                    </a:srgbClr>
                  </a:outerShdw>
                </a:effectLst>
              </a:rPr>
              <a:t>6.  Электронный ресурс – 2013 г. - </a:t>
            </a:r>
            <a:r>
              <a:rPr lang="ru-RU" b="1" u="sng" dirty="0" smtClean="0">
                <a:ln w="11430"/>
                <a:solidFill>
                  <a:srgbClr val="FFC000"/>
                </a:solidFill>
                <a:effectLst>
                  <a:outerShdw blurRad="80000" dist="40000" dir="5040000" algn="tl">
                    <a:srgbClr val="000000">
                      <a:alpha val="30000"/>
                    </a:srgbClr>
                  </a:outerShdw>
                </a:effectLst>
                <a:hlinkClick r:id="rId5"/>
              </a:rPr>
              <a:t>http://mer.kakras.ru/</a:t>
            </a:r>
            <a:endParaRPr lang="ru-RU" b="1" i="1" dirty="0" smtClean="0">
              <a:ln w="11430"/>
              <a:solidFill>
                <a:srgbClr val="FFC000"/>
              </a:solidFill>
              <a:effectLst>
                <a:outerShdw blurRad="80000" dist="40000" dir="5040000" algn="tl">
                  <a:srgbClr val="000000">
                    <a:alpha val="30000"/>
                  </a:srgbClr>
                </a:outerShdw>
              </a:effectLst>
            </a:endParaRPr>
          </a:p>
          <a:p>
            <a:pPr algn="ctr">
              <a:buNone/>
            </a:pPr>
            <a:r>
              <a:rPr lang="ru-RU" b="1" dirty="0" smtClean="0">
                <a:ln w="11430"/>
                <a:solidFill>
                  <a:srgbClr val="FFC000"/>
                </a:solidFill>
                <a:effectLst>
                  <a:outerShdw blurRad="80000" dist="40000" dir="5040000" algn="tl">
                    <a:srgbClr val="000000">
                      <a:alpha val="30000"/>
                    </a:srgbClr>
                  </a:outerShdw>
                </a:effectLst>
              </a:rPr>
              <a:t>7.  Электронный ресурс – 2013 г. - </a:t>
            </a:r>
            <a:r>
              <a:rPr lang="ru-RU" b="1" u="sng" dirty="0" smtClean="0">
                <a:ln w="11430"/>
                <a:solidFill>
                  <a:srgbClr val="FFC000"/>
                </a:solidFill>
                <a:effectLst>
                  <a:outerShdw blurRad="80000" dist="40000" dir="5040000" algn="tl">
                    <a:srgbClr val="000000">
                      <a:alpha val="30000"/>
                    </a:srgbClr>
                  </a:outerShdw>
                </a:effectLst>
                <a:hlinkClick r:id="rId6"/>
              </a:rPr>
              <a:t>http://m1kle.ru/russkiye_meri.php</a:t>
            </a:r>
            <a:endParaRPr lang="ru-RU" b="1" i="1" dirty="0" smtClean="0">
              <a:ln w="11430"/>
              <a:solidFill>
                <a:srgbClr val="FFC000"/>
              </a:solidFill>
              <a:effectLst>
                <a:outerShdw blurRad="80000" dist="40000" dir="5040000" algn="tl">
                  <a:srgbClr val="000000">
                    <a:alpha val="30000"/>
                  </a:srgbClr>
                </a:outerShdw>
              </a:effectLst>
            </a:endParaRPr>
          </a:p>
          <a:p>
            <a:pPr algn="ctr">
              <a:buNone/>
            </a:pPr>
            <a:r>
              <a:rPr lang="ru-RU" b="1" dirty="0" smtClean="0">
                <a:ln w="11430"/>
                <a:solidFill>
                  <a:srgbClr val="FFC000"/>
                </a:solidFill>
                <a:effectLst>
                  <a:outerShdw blurRad="80000" dist="40000" dir="5040000" algn="tl">
                    <a:srgbClr val="000000">
                      <a:alpha val="30000"/>
                    </a:srgbClr>
                  </a:outerShdw>
                </a:effectLst>
              </a:rPr>
              <a:t>8.  Электронный ресурс – 2013 г. - </a:t>
            </a:r>
            <a:r>
              <a:rPr lang="ru-RU" b="1" u="sng" dirty="0" smtClean="0">
                <a:ln w="11430"/>
                <a:solidFill>
                  <a:srgbClr val="FFC000"/>
                </a:solidFill>
                <a:effectLst>
                  <a:outerShdw blurRad="80000" dist="40000" dir="5040000" algn="tl">
                    <a:srgbClr val="000000">
                      <a:alpha val="30000"/>
                    </a:srgbClr>
                  </a:outerShdw>
                </a:effectLst>
                <a:hlinkClick r:id="rId7"/>
              </a:rPr>
              <a:t>http://traditio-ru.org/wiki/Русские_меры#undefined</a:t>
            </a:r>
            <a:endParaRPr lang="ru-RU" b="1" i="1" dirty="0" smtClean="0">
              <a:ln w="11430"/>
              <a:solidFill>
                <a:srgbClr val="FFC000"/>
              </a:solidFill>
              <a:effectLst>
                <a:outerShdw blurRad="80000" dist="40000" dir="5040000" algn="tl">
                  <a:srgbClr val="000000">
                    <a:alpha val="30000"/>
                  </a:srgbClr>
                </a:outerShdw>
              </a:effectLst>
            </a:endParaRPr>
          </a:p>
          <a:p>
            <a:pPr algn="ctr">
              <a:buNone/>
            </a:pPr>
            <a:r>
              <a:rPr lang="ru-RU" b="1" dirty="0" smtClean="0">
                <a:ln w="11430"/>
                <a:solidFill>
                  <a:srgbClr val="FFC000"/>
                </a:solidFill>
                <a:effectLst>
                  <a:outerShdw blurRad="80000" dist="40000" dir="5040000" algn="tl">
                    <a:srgbClr val="000000">
                      <a:alpha val="30000"/>
                    </a:srgbClr>
                  </a:outerShdw>
                </a:effectLst>
              </a:rPr>
              <a:t>9.  Электронный ресурс – 2013 г. -</a:t>
            </a:r>
            <a:r>
              <a:rPr lang="ru-RU" b="1" u="sng" dirty="0" smtClean="0">
                <a:ln w="11430"/>
                <a:solidFill>
                  <a:srgbClr val="FFC000"/>
                </a:solidFill>
                <a:effectLst>
                  <a:outerShdw blurRad="80000" dist="40000" dir="5040000" algn="tl">
                    <a:srgbClr val="000000">
                      <a:alpha val="30000"/>
                    </a:srgbClr>
                  </a:outerShdw>
                </a:effectLst>
              </a:rPr>
              <a:t> </a:t>
            </a:r>
            <a:r>
              <a:rPr lang="ru-RU" b="1" u="sng" dirty="0" smtClean="0">
                <a:ln w="11430"/>
                <a:solidFill>
                  <a:srgbClr val="2300F6"/>
                </a:solidFill>
                <a:effectLst>
                  <a:outerShdw blurRad="80000" dist="40000" dir="5040000" algn="tl">
                    <a:srgbClr val="000000">
                      <a:alpha val="30000"/>
                    </a:srgbClr>
                  </a:outerShdw>
                </a:effectLst>
              </a:rPr>
              <a:t>http://runposoh.clan.su/forum/15-9-1</a:t>
            </a:r>
            <a:endParaRPr lang="ru-RU" b="1" i="1" dirty="0" smtClean="0">
              <a:ln w="11430"/>
              <a:solidFill>
                <a:srgbClr val="2300F6"/>
              </a:solidFill>
              <a:effectLst>
                <a:outerShdw blurRad="80000" dist="40000" dir="5040000" algn="tl">
                  <a:srgbClr val="000000">
                    <a:alpha val="30000"/>
                  </a:srgbClr>
                </a:outerShdw>
              </a:effectLst>
            </a:endParaRPr>
          </a:p>
          <a:p>
            <a:pPr algn="ctr">
              <a:buNone/>
            </a:pPr>
            <a:r>
              <a:rPr lang="ru-RU" b="1" dirty="0" smtClean="0">
                <a:ln w="11430"/>
                <a:solidFill>
                  <a:srgbClr val="FFC000"/>
                </a:solidFill>
                <a:effectLst>
                  <a:outerShdw blurRad="80000" dist="40000" dir="5040000" algn="tl">
                    <a:srgbClr val="000000">
                      <a:alpha val="30000"/>
                    </a:srgbClr>
                  </a:outerShdw>
                </a:effectLst>
              </a:rPr>
              <a:t>10.  Электронный ресурс – 2014 г. - </a:t>
            </a:r>
            <a:r>
              <a:rPr lang="ru-RU" b="1" u="sng" dirty="0" smtClean="0">
                <a:ln w="11430"/>
                <a:solidFill>
                  <a:srgbClr val="FFC000"/>
                </a:solidFill>
                <a:effectLst>
                  <a:outerShdw blurRad="80000" dist="40000" dir="5040000" algn="tl">
                    <a:srgbClr val="000000">
                      <a:alpha val="30000"/>
                    </a:srgbClr>
                  </a:outerShdw>
                </a:effectLst>
                <a:hlinkClick r:id="rId8"/>
              </a:rPr>
              <a:t>http://festival.1september.ru/articles/549850/</a:t>
            </a:r>
            <a:endParaRPr lang="ru-RU" b="1" i="1" dirty="0" smtClean="0">
              <a:ln w="11430"/>
              <a:solidFill>
                <a:srgbClr val="FFC000"/>
              </a:solidFill>
              <a:effectLst>
                <a:outerShdw blurRad="80000" dist="40000" dir="5040000" algn="tl">
                  <a:srgbClr val="000000">
                    <a:alpha val="30000"/>
                  </a:srgbClr>
                </a:outerShdw>
              </a:effectLst>
            </a:endParaRPr>
          </a:p>
          <a:p>
            <a:pPr algn="ctr">
              <a:buNone/>
            </a:pPr>
            <a:r>
              <a:rPr lang="ru-RU" b="1" dirty="0" smtClean="0">
                <a:ln w="11430"/>
                <a:solidFill>
                  <a:srgbClr val="FFC000"/>
                </a:solidFill>
                <a:effectLst>
                  <a:outerShdw blurRad="80000" dist="40000" dir="5040000" algn="tl">
                    <a:srgbClr val="000000">
                      <a:alpha val="30000"/>
                    </a:srgbClr>
                  </a:outerShdw>
                </a:effectLst>
              </a:rPr>
              <a:t>11.  Электронный ресурс – 2014 г. - </a:t>
            </a:r>
            <a:r>
              <a:rPr lang="ru-RU" b="1" u="sng" dirty="0" smtClean="0">
                <a:ln w="11430"/>
                <a:solidFill>
                  <a:srgbClr val="2300F6"/>
                </a:solidFill>
                <a:effectLst>
                  <a:outerShdw blurRad="80000" dist="40000" dir="5040000" algn="tl">
                    <a:srgbClr val="000000">
                      <a:alpha val="30000"/>
                    </a:srgbClr>
                  </a:outerShdw>
                </a:effectLst>
              </a:rPr>
              <a:t>http://www.podol.ru/slovesin:arrangements</a:t>
            </a:r>
            <a:endParaRPr lang="ru-RU" b="1" i="1" dirty="0" smtClean="0">
              <a:ln w="11430"/>
              <a:solidFill>
                <a:srgbClr val="2300F6"/>
              </a:solidFill>
              <a:effectLst>
                <a:outerShdw blurRad="80000" dist="40000" dir="5040000" algn="tl">
                  <a:srgbClr val="000000">
                    <a:alpha val="30000"/>
                  </a:srgbClr>
                </a:outerShdw>
              </a:effectLst>
            </a:endParaRPr>
          </a:p>
          <a:p>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275010"/>
            <a:ext cx="8186766" cy="358299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Спасибо за внимание!</a:t>
            </a:r>
            <a:endParaRPr lang="ru-RU"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928662" y="5786454"/>
            <a:ext cx="7115196" cy="785819"/>
          </a:xfrm>
        </p:spPr>
        <p:txBody>
          <a:bodyPr/>
          <a:lstStyle/>
          <a:p>
            <a:endParaRPr lang="ru-RU"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229600" cy="85725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smtClean="0">
                <a:ln w="11430"/>
                <a:solidFill>
                  <a:schemeClr val="accent6">
                    <a:lumMod val="75000"/>
                  </a:schemeClr>
                </a:solidFill>
                <a:effectLst>
                  <a:outerShdw blurRad="76200" dist="50800" dir="5400000" algn="tl" rotWithShape="0">
                    <a:srgbClr val="000000">
                      <a:alpha val="65000"/>
                    </a:srgbClr>
                  </a:outerShdw>
                </a:effectLst>
              </a:rPr>
              <a:t>1. Введение</a:t>
            </a:r>
            <a:endParaRPr lang="ru-RU" sz="4000" b="1" spc="50" dirty="0">
              <a:ln w="11430"/>
              <a:solidFill>
                <a:schemeClr val="accent6">
                  <a:lumMod val="75000"/>
                </a:schemeClr>
              </a:soli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0" y="1000108"/>
            <a:ext cx="9144000" cy="585789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 1889 году была окончательно установлена и принята всемирная единица длины – метр. Все пользуются этой единицей длины, и стало интересно, какие меры были до введения метра на Руси</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a:t>
            </a:r>
            <a:endParaRPr lang="ru-RU" sz="4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71480"/>
            <a:ext cx="9144000" cy="6072230"/>
          </a:xfrm>
        </p:spPr>
        <p:txBody>
          <a:bodyPr>
            <a:normAutofit/>
          </a:bodyPr>
          <a:lstStyle/>
          <a:p>
            <a:pPr algn="ctr">
              <a:buNone/>
            </a:pPr>
            <a:r>
              <a:rPr lang="ru-RU" sz="4400" dirty="0" smtClean="0"/>
              <a:t>   </a:t>
            </a:r>
            <a:r>
              <a:rPr lang="ru-RU" sz="6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Данная исследовательская работа посвящена  древнерусским мерам длины</a:t>
            </a:r>
            <a:endParaRPr lang="ru-RU" sz="6500" i="1" dirty="0" smtClean="0"/>
          </a:p>
          <a:p>
            <a:endParaRPr lang="ru-RU" dirty="0"/>
          </a:p>
        </p:txBody>
      </p:sp>
      <p:sp>
        <p:nvSpPr>
          <p:cNvPr id="4" name="Заголовок 3"/>
          <p:cNvSpPr>
            <a:spLocks noGrp="1"/>
          </p:cNvSpPr>
          <p:nvPr>
            <p:ph type="title"/>
          </p:nvPr>
        </p:nvSpPr>
        <p:spPr/>
        <p:txBody>
          <a:bodyPr/>
          <a:lstStyle/>
          <a:p>
            <a:endParaRPr lang="ru-RU"/>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b="-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Актуальность</a:t>
            </a:r>
            <a:endParaRPr lang="ru-RU"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Содержимое 2"/>
          <p:cNvSpPr>
            <a:spLocks noGrp="1"/>
          </p:cNvSpPr>
          <p:nvPr>
            <p:ph idx="1"/>
          </p:nvPr>
        </p:nvSpPr>
        <p:spPr>
          <a:xfrm>
            <a:off x="0" y="1071546"/>
            <a:ext cx="9144000" cy="5786454"/>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buNone/>
            </a:pPr>
            <a:r>
              <a:rPr lang="ru-RU" sz="36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    </a:t>
            </a: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Актуальность данной темы состоит в том, что древнейшие единицы измерения длины связаны с частями человеческого тела, а сейчас таких мер не используют. И возникает вопрос, можно ли использовать эти меры длины в настоящее время</a:t>
            </a:r>
            <a:r>
              <a:rPr lang="ru-RU" sz="44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 </a:t>
            </a:r>
            <a:endParaRPr lang="ru-RU" sz="4400" b="1" i="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endParaRPr>
          </a:p>
          <a:p>
            <a:endParaRPr lang="ru-RU" b="1" dirty="0">
              <a:ln/>
              <a:solidFill>
                <a:schemeClr val="accent3"/>
              </a:solidFill>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Autofit/>
          </a:bodyPr>
          <a:lstStyle/>
          <a:p>
            <a:r>
              <a:rPr lang="ru-RU"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Цель</a:t>
            </a:r>
            <a:endPar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Содержимое 2"/>
          <p:cNvSpPr>
            <a:spLocks noGrp="1"/>
          </p:cNvSpPr>
          <p:nvPr>
            <p:ph idx="1"/>
          </p:nvPr>
        </p:nvSpPr>
        <p:spPr>
          <a:xfrm>
            <a:off x="0" y="1285860"/>
            <a:ext cx="9144000" cy="5572140"/>
          </a:xfrm>
        </p:spPr>
        <p:txBody>
          <a:bodyPr>
            <a:normAutofit lnSpcReduction="10000"/>
            <a:scene3d>
              <a:camera prst="orthographicFront"/>
              <a:lightRig rig="glow" dir="tl">
                <a:rot lat="0" lon="0" rev="5400000"/>
              </a:lightRig>
            </a:scene3d>
            <a:sp3d extrusionH="57150" contourW="12700">
              <a:bevelT w="25400" h="25400" prst="slope"/>
              <a:contourClr>
                <a:schemeClr val="accent6">
                  <a:shade val="73000"/>
                </a:schemeClr>
              </a:contourClr>
            </a:sp3d>
          </a:bodyPr>
          <a:lstStyle/>
          <a:p>
            <a:pPr algn="ctr">
              <a:buNone/>
            </a:pPr>
            <a:r>
              <a:rPr lang="ru-RU"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6000" b="1" dirty="0" smtClean="0">
                <a:ln w="11430"/>
                <a:solidFill>
                  <a:srgbClr val="2300F6"/>
                </a:solidFill>
                <a:effectLst>
                  <a:outerShdw blurRad="50800" dist="38100" dir="2700000" algn="tl" rotWithShape="0">
                    <a:prstClr val="black">
                      <a:alpha val="40000"/>
                    </a:prstClr>
                  </a:outerShdw>
                </a:effectLst>
              </a:rPr>
              <a:t>Целью данного  исследования является изучение древнерусских мер длины и применение их в современной жизни</a:t>
            </a:r>
            <a:endParaRPr lang="ru-RU" sz="6000" b="1" i="1" dirty="0" smtClean="0">
              <a:ln w="11430"/>
              <a:solidFill>
                <a:srgbClr val="2300F6"/>
              </a:solidFill>
              <a:effectLst>
                <a:outerShdw blurRad="50800" dist="38100" dir="2700000" algn="tl" rotWithShape="0">
                  <a:prstClr val="black">
                    <a:alpha val="40000"/>
                  </a:prstClr>
                </a:outerShdw>
              </a:effectLst>
            </a:endParaRPr>
          </a:p>
          <a:p>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Для достижения данной цели были составлены задачи: </a:t>
            </a:r>
            <a:r>
              <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0" y="1142984"/>
            <a:ext cx="9144000" cy="571501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buFont typeface="Wingdings" pitchFamily="2" charset="2"/>
              <a:buChar char="v"/>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Изучение литературы и других источников по теме «Древнерусские меры длины»</a:t>
            </a:r>
            <a:endParaRPr lang="ru-RU"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a:buFont typeface="Wingdings" pitchFamily="2" charset="2"/>
              <a:buChar char="v"/>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Рассмотреть различные древнерусские меры длины</a:t>
            </a:r>
            <a:endParaRPr lang="ru-RU"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a:buFont typeface="Wingdings" pitchFamily="2" charset="2"/>
              <a:buChar char="v"/>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Проследить использование древнерусских мер длины в быту</a:t>
            </a:r>
            <a:endParaRPr lang="ru-RU"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a:buFont typeface="Wingdings" pitchFamily="2" charset="2"/>
              <a:buChar char="v"/>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Найти примеры использования старинных мер длины</a:t>
            </a:r>
            <a:endParaRPr lang="ru-RU"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solidFill>
                  <a:schemeClr val="accent5">
                    <a:lumMod val="75000"/>
                  </a:schemeClr>
                </a:solidFill>
                <a:effectLst>
                  <a:outerShdw blurRad="80000" dist="40000" dir="5040000" algn="tl">
                    <a:srgbClr val="000000">
                      <a:alpha val="30000"/>
                    </a:srgbClr>
                  </a:outerShdw>
                </a:effectLst>
              </a:rPr>
              <a:t>Рабочая гипотеза</a:t>
            </a:r>
            <a:endParaRPr lang="ru-RU" b="1" dirty="0">
              <a:ln w="11430"/>
              <a:solidFill>
                <a:schemeClr val="accent5">
                  <a:lumMod val="75000"/>
                </a:schemeClr>
              </a:soli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0" y="1071546"/>
            <a:ext cx="9144000" cy="578645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древней Руси было большое количество единиц длины и это было неудобно. Поэтому люди ввели единую меру длины метр</a:t>
            </a:r>
            <a:endParaRPr lang="ru-RU"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0"/>
            <a:ext cx="7572428" cy="1857364"/>
          </a:xfrm>
        </p:spPr>
        <p:txBody>
          <a:bodyPr>
            <a:normAutofit/>
          </a:bodyPr>
          <a:lstStyle/>
          <a:p>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Объект исследования</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Содержимое 2"/>
          <p:cNvSpPr>
            <a:spLocks noGrp="1"/>
          </p:cNvSpPr>
          <p:nvPr>
            <p:ph idx="1"/>
          </p:nvPr>
        </p:nvSpPr>
        <p:spPr>
          <a:xfrm>
            <a:off x="642910" y="2500306"/>
            <a:ext cx="7786742" cy="328614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Меры длины</a:t>
            </a:r>
            <a:endParaRPr lang="ru-RU" sz="9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911</Words>
  <Application>Microsoft Office PowerPoint</Application>
  <PresentationFormat>Экран (4:3)</PresentationFormat>
  <Paragraphs>92</Paragraphs>
  <Slides>24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  Презентация к исследовательской работе по математике Древнерусские меры длины </vt:lpstr>
      <vt:lpstr> «От мысли до мысли  пять тысяч верст» Князь Пётр Андреевич Вяземский[12] </vt:lpstr>
      <vt:lpstr>1. Введение</vt:lpstr>
      <vt:lpstr>Слайд 4</vt:lpstr>
      <vt:lpstr>Актуальность</vt:lpstr>
      <vt:lpstr>Цель</vt:lpstr>
      <vt:lpstr> Для достижения данной цели были составлены задачи:  </vt:lpstr>
      <vt:lpstr>Рабочая гипотеза</vt:lpstr>
      <vt:lpstr>Объект исследования</vt:lpstr>
      <vt:lpstr>Предмет исследования</vt:lpstr>
      <vt:lpstr>В начале исследования  был проведён опрос одноклассников.  Были заданы вопросы и получены ответы: </vt:lpstr>
      <vt:lpstr>Слайд 12</vt:lpstr>
      <vt:lpstr>Диаграмма результатов опроса</vt:lpstr>
      <vt:lpstr>  В Сибири в стародавние времена употреблялась мера расстояний – бука. Это расстояние, на котором человек не видит рога быка. Древние римляне измеряли шагами. Длину ткани неудобно измерять шагами или буками. Для этого оказались пригодными встречающиеся единицы, имеющие названия частей человеческого тела[10]</vt:lpstr>
      <vt:lpstr>2. Примеры древнерусских мер длины 2.1. Аршин </vt:lpstr>
      <vt:lpstr> Аршин ≈ 71 см 12 мм[8]</vt:lpstr>
      <vt:lpstr>2.2. Локоть</vt:lpstr>
      <vt:lpstr>2.3. Сажень</vt:lpstr>
      <vt:lpstr>2.4. Верста</vt:lpstr>
      <vt:lpstr>Единицы измерения поморов</vt:lpstr>
      <vt:lpstr>Выводы</vt:lpstr>
      <vt:lpstr>Заключение</vt:lpstr>
      <vt:lpstr>Библиография</vt:lpstr>
      <vt:lpstr>Спасибо за внимание!</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Исследовательская работа по математике Древнерусские меры длины</dc:title>
  <dc:creator>Маша Котёнок</dc:creator>
  <cp:lastModifiedBy>КуприяновичМО</cp:lastModifiedBy>
  <cp:revision>80</cp:revision>
  <dcterms:created xsi:type="dcterms:W3CDTF">2014-01-31T14:40:25Z</dcterms:created>
  <dcterms:modified xsi:type="dcterms:W3CDTF">2015-10-07T09:34:17Z</dcterms:modified>
</cp:coreProperties>
</file>