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79" r:id="rId5"/>
    <p:sldId id="280" r:id="rId6"/>
    <p:sldId id="281" r:id="rId7"/>
    <p:sldId id="282" r:id="rId8"/>
    <p:sldId id="283" r:id="rId9"/>
    <p:sldId id="284" r:id="rId10"/>
    <p:sldId id="266" r:id="rId11"/>
    <p:sldId id="259" r:id="rId12"/>
    <p:sldId id="263" r:id="rId13"/>
    <p:sldId id="264" r:id="rId14"/>
    <p:sldId id="277" r:id="rId15"/>
    <p:sldId id="265" r:id="rId16"/>
    <p:sldId id="288" r:id="rId17"/>
    <p:sldId id="286" r:id="rId18"/>
    <p:sldId id="287" r:id="rId19"/>
    <p:sldId id="289" r:id="rId20"/>
    <p:sldId id="273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FF99FF"/>
    <a:srgbClr val="CCFFCC"/>
    <a:srgbClr val="FFFF99"/>
    <a:srgbClr val="003300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56" autoAdjust="0"/>
    <p:restoredTop sz="9466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231-416C-4DA7-A81D-EC37D865AC0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C142-8A80-41C7-86BD-29EDBB47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231-416C-4DA7-A81D-EC37D865AC0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C142-8A80-41C7-86BD-29EDBB47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231-416C-4DA7-A81D-EC37D865AC0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C142-8A80-41C7-86BD-29EDBB47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231-416C-4DA7-A81D-EC37D865AC0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C142-8A80-41C7-86BD-29EDBB47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231-416C-4DA7-A81D-EC37D865AC0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C142-8A80-41C7-86BD-29EDBB47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231-416C-4DA7-A81D-EC37D865AC0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C142-8A80-41C7-86BD-29EDBB47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231-416C-4DA7-A81D-EC37D865AC0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C142-8A80-41C7-86BD-29EDBB47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231-416C-4DA7-A81D-EC37D865AC0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C142-8A80-41C7-86BD-29EDBB47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231-416C-4DA7-A81D-EC37D865AC0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C142-8A80-41C7-86BD-29EDBB47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231-416C-4DA7-A81D-EC37D865AC0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C142-8A80-41C7-86BD-29EDBB47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72231-416C-4DA7-A81D-EC37D865AC0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C142-8A80-41C7-86BD-29EDBB47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2231-416C-4DA7-A81D-EC37D865AC05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C142-8A80-41C7-86BD-29EDBB47D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&amp;Kcy;&amp;ocy;&amp;ncy;&amp;ucy;&amp;scy;&amp;ycy; &amp;Acy;&amp;vcy;&amp;tcy;&amp;ocy;&amp;rcy; &amp;rcy;&amp;acy;&amp;bcy;&amp;ocy;&amp;tcy;&amp;ycy;: &amp;Acy;&amp;gcy;&amp;acy;&amp;iecy;&amp;vcy; &amp;Vcy;&amp;ucy;&amp;scy;&amp;acy;&amp;lcy; 11 &amp;kcy;&amp;lcy;&amp;acy;&amp;scy;&amp;scy;&amp;acy; &amp;acy; &amp;chcy;&amp;tcy;&amp;ocy; &amp;tcy;&amp;acy;&amp;kcy;&amp;ocy;&amp;iecy; &amp;kcy;&amp;ocy;&amp;ncy;&amp;ucy;&amp;scy;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0017" y="0"/>
            <a:ext cx="9614017" cy="685800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5105400" cy="864096"/>
          </a:xfrm>
          <a:solidFill>
            <a:srgbClr val="FFFF99"/>
          </a:solidFill>
          <a:scene3d>
            <a:camera prst="orthographicFront"/>
            <a:lightRig rig="threePt" dir="t"/>
          </a:scene3d>
          <a:sp3d>
            <a:bevelB/>
          </a:sp3d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в стихах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357562"/>
            <a:ext cx="7108772" cy="2357454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материала: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Маслова Арина Сергеевна,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ученица 6 А класса,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СШ № 1,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Архангельска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руководитель: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Куприянович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Марина Олеговна,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математики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высшей квалификационной категории,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СШ № 1,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Архангельска</a:t>
            </a:r>
          </a:p>
          <a:p>
            <a:pPr algn="r"/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71600" y="194157"/>
            <a:ext cx="6551712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Презентация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 исследовательской работе </a:t>
            </a:r>
            <a:r>
              <a:rPr kumimoji="0" lang="ru-RU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 </a:t>
            </a:r>
            <a:r>
              <a:rPr kumimoji="0" lang="ru-RU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математике: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6040" y="3284984"/>
            <a:ext cx="441599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0" y="6357958"/>
            <a:ext cx="227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г. Архангельск,2015г.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0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АНКЕТИРОВАНИЕ. РЕЗУЛЬТАТЫ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559" t="24244" r="34881" b="12657"/>
          <a:stretch>
            <a:fillRect/>
          </a:stretch>
        </p:blipFill>
        <p:spPr bwMode="auto">
          <a:xfrm>
            <a:off x="251520" y="1124744"/>
            <a:ext cx="734481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0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АНКЕТИРОВАНИЕ. РЕЗУЛЬТАТЫ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163" t="23154" r="34855" b="15949"/>
          <a:stretch>
            <a:fillRect/>
          </a:stretch>
        </p:blipFill>
        <p:spPr bwMode="auto">
          <a:xfrm>
            <a:off x="0" y="692696"/>
            <a:ext cx="71642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0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АНКЕТИРОВАНИЕ.  РЕЗУЛЬТАТЫ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889" t="29105" r="33333" b="11362"/>
          <a:stretch>
            <a:fillRect/>
          </a:stretch>
        </p:blipFill>
        <p:spPr bwMode="auto">
          <a:xfrm>
            <a:off x="179512" y="692696"/>
            <a:ext cx="7380312" cy="575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 l="18263" t="25219" r="16432" b="8219"/>
          <a:stretch>
            <a:fillRect/>
          </a:stretch>
        </p:blipFill>
        <p:spPr bwMode="auto">
          <a:xfrm>
            <a:off x="827584" y="980728"/>
            <a:ext cx="7092280" cy="531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0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АНКЕТИРОВАНИЕ. РЕЗУЛЬТАТЫ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Vcy;&amp;iecy;&amp;kcy;&amp;tcy;&amp;ocy;&amp;rcy;&amp;ncy;&amp;ycy;&amp;iecy; &amp;fcy;&amp;ocy;&amp;ncy;&amp;ycy; &amp;scy; &amp;mcy;&amp;acy;&amp;tcy;&amp;iecy;&amp;mcy;&amp;acy;&amp;tcy;&amp;icy;&amp;chcy;&amp;iecy;&amp;scy;&amp;kcy;&amp;icy;&amp;mcy;&amp;icy; &amp;fcy;&amp;ocy;&amp;rcy;&amp;mcy;&amp;ucy;&amp;lcy;&amp;acy;&amp;mcy;&amp;icy; / Handwritten Mathematical Formula Vector &quot; &amp;Acy;&amp;rcy;&amp;tcy;&amp;Gcy;&amp;rcy;&amp;acy;&amp;fcy;&amp;icy;&amp;kcy;&amp;acy; - &amp;dcy;&amp;icy;&amp;zcy;&amp;acy;&amp;jcy;&amp;ncy;&amp;iecy;&amp;rcy;&amp;scy;&amp;kcy;&amp;icy;&amp;jcy; &amp;pcy;&amp;ocy;&amp;rcy;&amp;tcy;&amp;acy;&amp;lcy;, &amp;gcy;&amp;dcy;&amp;iecy; &amp;mcy;&amp;ocy;&amp;zhcy;"/>
          <p:cNvPicPr>
            <a:picLocks noChangeAspect="1" noChangeArrowheads="1"/>
          </p:cNvPicPr>
          <p:nvPr/>
        </p:nvPicPr>
        <p:blipFill>
          <a:blip r:embed="rId2" cstate="print">
            <a:lum bright="6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B w="101600"/>
          </a:sp3d>
        </p:spPr>
      </p:pic>
      <p:sp>
        <p:nvSpPr>
          <p:cNvPr id="11" name="TextBox 10"/>
          <p:cNvSpPr txBox="1"/>
          <p:nvPr/>
        </p:nvSpPr>
        <p:spPr>
          <a:xfrm>
            <a:off x="899592" y="332656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АНКЕТИРОВАНИЕ. ВЫВОД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11560" y="2049522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результатам анкетирования 7 человек знакомы с задачами в стихах, но на вопрос о том,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решали ли они их 9 человек из 10 ответили отрицательно и все опрашиваемые дали положительный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 на вопрос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ваш взгляд решение задач в стихах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детских лет развивает внимательность, тренирует мозг и улучшает работу мысли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говорит о важности решения задач данного типа.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3920" y="645789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vety0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01008"/>
            <a:ext cx="4283968" cy="3212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32656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Древняя Индийская задача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9552" y="908720"/>
          <a:ext cx="8208912" cy="2839212"/>
        </p:xfrm>
        <a:graphic>
          <a:graphicData uri="http://schemas.openxmlformats.org/drawingml/2006/table">
            <a:tbl>
              <a:tblPr/>
              <a:tblGrid>
                <a:gridCol w="4103598"/>
                <a:gridCol w="4105314"/>
              </a:tblGrid>
              <a:tr h="2592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Есть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кадамба-цветок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 один лепесток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Пчелок пятая часть опустилась.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Рядом тут же росла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Вся в цвету 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симендга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 на ней третья часть поместилась.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Разность их ты найди,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Ее трижды возьми,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кутай этих пчел посади.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Лишь одна не нашла себе места нигде,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Все летала то взад, то вперед и везде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Ароматом цветов наслаждалась.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Назови теперь мне,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Подсчитавши в уме, </a:t>
                      </a:r>
                      <a:b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Сколько пчелок всего здесь </a:t>
                      </a: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собралось?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370" t="34716" r="50631" b="26484"/>
          <a:stretch>
            <a:fillRect/>
          </a:stretch>
        </p:blipFill>
        <p:spPr bwMode="auto">
          <a:xfrm>
            <a:off x="4499992" y="3701030"/>
            <a:ext cx="4486220" cy="31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172400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Vcy;&amp;iecy;&amp;kcy;&amp;tcy;&amp;ocy;&amp;rcy;&amp;ncy;&amp;ycy;&amp;iecy; &amp;fcy;&amp;ocy;&amp;ncy;&amp;ycy; &amp;scy; &amp;mcy;&amp;acy;&amp;tcy;&amp;iecy;&amp;mcy;&amp;acy;&amp;tcy;&amp;icy;&amp;chcy;&amp;iecy;&amp;scy;&amp;kcy;&amp;icy;&amp;mcy;&amp;icy; &amp;fcy;&amp;ocy;&amp;rcy;&amp;mcy;&amp;ucy;&amp;lcy;&amp;acy;&amp;mcy;&amp;icy; / Handwritten Mathematical Formula Vector &quot; &amp;Acy;&amp;rcy;&amp;tcy;&amp;Gcy;&amp;rcy;&amp;acy;&amp;fcy;&amp;icy;&amp;kcy;&amp;acy; - &amp;dcy;&amp;icy;&amp;zcy;&amp;acy;&amp;jcy;&amp;ncy;&amp;iecy;&amp;rcy;&amp;scy;&amp;kcy;&amp;icy;&amp;jcy; &amp;pcy;&amp;ocy;&amp;rcy;&amp;tcy;&amp;acy;&amp;lcy;, &amp;gcy;&amp;dcy;&amp;iecy; &amp;mcy;&amp;ocy;&amp;zhcy;"/>
          <p:cNvPicPr>
            <a:picLocks noChangeAspect="1" noChangeArrowheads="1"/>
          </p:cNvPicPr>
          <p:nvPr/>
        </p:nvPicPr>
        <p:blipFill>
          <a:blip r:embed="rId2" cstate="print">
            <a:lum bright="6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0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Задача в стихах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l="21030" t="22405" r="56204" b="44266"/>
          <a:stretch>
            <a:fillRect/>
          </a:stretch>
        </p:blipFill>
        <p:spPr bwMode="auto">
          <a:xfrm>
            <a:off x="251520" y="764704"/>
            <a:ext cx="4374091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 l="21030" t="22610" r="56279" b="45891"/>
          <a:stretch>
            <a:fillRect/>
          </a:stretch>
        </p:blipFill>
        <p:spPr bwMode="auto">
          <a:xfrm>
            <a:off x="4644008" y="3356992"/>
            <a:ext cx="4266474" cy="332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Vcy;&amp;iecy;&amp;kcy;&amp;tcy;&amp;ocy;&amp;rcy;&amp;ncy;&amp;ycy;&amp;iecy; &amp;fcy;&amp;ocy;&amp;ncy;&amp;ycy; &amp;scy; &amp;mcy;&amp;acy;&amp;tcy;&amp;iecy;&amp;mcy;&amp;acy;&amp;tcy;&amp;icy;&amp;chcy;&amp;iecy;&amp;scy;&amp;kcy;&amp;icy;&amp;mcy;&amp;icy; &amp;fcy;&amp;ocy;&amp;rcy;&amp;mcy;&amp;ucy;&amp;lcy;&amp;acy;&amp;mcy;&amp;icy; / Handwritten Mathematical Formula Vector &quot; &amp;Acy;&amp;rcy;&amp;tcy;&amp;Gcy;&amp;rcy;&amp;acy;&amp;fcy;&amp;icy;&amp;kcy;&amp;acy; - &amp;dcy;&amp;icy;&amp;zcy;&amp;acy;&amp;jcy;&amp;ncy;&amp;iecy;&amp;rcy;&amp;scy;&amp;kcy;&amp;icy;&amp;jcy; &amp;pcy;&amp;ocy;&amp;rcy;&amp;tcy;&amp;acy;&amp;lcy;, &amp;gcy;&amp;dcy;&amp;iecy; &amp;mcy;&amp;ocy;&amp;zhcy;"/>
          <p:cNvPicPr>
            <a:picLocks noChangeAspect="1" noChangeArrowheads="1"/>
          </p:cNvPicPr>
          <p:nvPr/>
        </p:nvPicPr>
        <p:blipFill>
          <a:blip r:embed="rId2" cstate="print">
            <a:lum bright="6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0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Задача собственного сочинения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 numCol="2"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Прибежали к нам мышата,</a:t>
            </a:r>
          </a:p>
          <a:p>
            <a:pPr algn="ctr">
              <a:buNone/>
            </a:pPr>
            <a:r>
              <a:rPr lang="ru-RU" sz="2000" b="1" dirty="0" smtClean="0"/>
              <a:t>Было их 25/5.</a:t>
            </a:r>
          </a:p>
          <a:p>
            <a:pPr algn="ctr">
              <a:buNone/>
            </a:pPr>
            <a:r>
              <a:rPr lang="ru-RU" sz="2000" b="1" dirty="0" smtClean="0"/>
              <a:t>Давай костюмы им сошьём</a:t>
            </a:r>
          </a:p>
          <a:p>
            <a:pPr algn="ctr">
              <a:buNone/>
            </a:pPr>
            <a:r>
              <a:rPr lang="ru-RU" sz="2000" b="1" dirty="0" smtClean="0"/>
              <a:t>И на бал всех отведём.</a:t>
            </a:r>
          </a:p>
          <a:p>
            <a:pPr algn="ctr">
              <a:buNone/>
            </a:pPr>
            <a:r>
              <a:rPr lang="ru-RU" sz="2000" b="1" dirty="0" smtClean="0"/>
              <a:t>Знают все теперь про бал,</a:t>
            </a:r>
          </a:p>
          <a:p>
            <a:pPr algn="ctr">
              <a:buNone/>
            </a:pPr>
            <a:r>
              <a:rPr lang="ru-RU" sz="2000" b="1" dirty="0" smtClean="0"/>
              <a:t>Поделить их надо нам.</a:t>
            </a:r>
          </a:p>
          <a:p>
            <a:pPr algn="ctr">
              <a:buNone/>
            </a:pPr>
            <a:r>
              <a:rPr lang="ru-RU" sz="2000" b="1" dirty="0" smtClean="0"/>
              <a:t>Чтобы на пары их разделить,</a:t>
            </a:r>
          </a:p>
          <a:p>
            <a:pPr algn="ctr">
              <a:buNone/>
            </a:pPr>
            <a:r>
              <a:rPr lang="ru-RU" sz="2000" b="1" dirty="0" smtClean="0"/>
              <a:t>Надо еще пятерых пригласить.</a:t>
            </a:r>
          </a:p>
          <a:p>
            <a:pPr algn="ctr">
              <a:buNone/>
            </a:pPr>
            <a:r>
              <a:rPr lang="ru-RU" sz="2000" b="1" dirty="0" smtClean="0"/>
              <a:t>Не начнется никак бал,</a:t>
            </a:r>
          </a:p>
          <a:p>
            <a:pPr algn="ctr">
              <a:buNone/>
            </a:pPr>
            <a:r>
              <a:rPr lang="ru-RU" sz="2000" b="1" dirty="0" smtClean="0"/>
              <a:t>Ведь король приказ издал:</a:t>
            </a:r>
          </a:p>
          <a:p>
            <a:pPr algn="ctr">
              <a:buNone/>
            </a:pPr>
            <a:r>
              <a:rPr lang="ru-RU" sz="2000" b="1" dirty="0" smtClean="0"/>
              <a:t>Если меньше 6 пар,</a:t>
            </a:r>
          </a:p>
          <a:p>
            <a:pPr algn="ctr">
              <a:buNone/>
            </a:pPr>
            <a:r>
              <a:rPr lang="ru-RU" sz="2000" b="1" dirty="0" smtClean="0"/>
              <a:t>Отменён наш будет бал.</a:t>
            </a:r>
          </a:p>
          <a:p>
            <a:pPr algn="ctr">
              <a:buNone/>
            </a:pPr>
            <a:r>
              <a:rPr lang="ru-RU" sz="2000" b="1" dirty="0" smtClean="0"/>
              <a:t>Мыши наши спохватились,</a:t>
            </a:r>
          </a:p>
          <a:p>
            <a:pPr algn="ctr">
              <a:buNone/>
            </a:pPr>
            <a:r>
              <a:rPr lang="ru-RU" sz="2000" b="1" dirty="0" smtClean="0"/>
              <a:t>В путь-дороженьку пустились.</a:t>
            </a:r>
          </a:p>
          <a:p>
            <a:pPr algn="ctr">
              <a:buNone/>
            </a:pPr>
            <a:r>
              <a:rPr lang="ru-RU" sz="2000" b="1" dirty="0" smtClean="0"/>
              <a:t>Каждая пара нашла одну пару,</a:t>
            </a:r>
          </a:p>
          <a:p>
            <a:pPr algn="ctr">
              <a:buNone/>
            </a:pPr>
            <a:r>
              <a:rPr lang="ru-RU" sz="2000" b="1" dirty="0" smtClean="0"/>
              <a:t>Во дворец поспешили они по бульвару.</a:t>
            </a:r>
          </a:p>
          <a:p>
            <a:pPr algn="ctr">
              <a:buNone/>
            </a:pPr>
            <a:r>
              <a:rPr lang="ru-RU" sz="2000" b="1" dirty="0" smtClean="0"/>
              <a:t>Бал начался, все были рады,</a:t>
            </a:r>
          </a:p>
          <a:p>
            <a:pPr algn="ctr">
              <a:buNone/>
            </a:pPr>
            <a:r>
              <a:rPr lang="ru-RU" sz="2000" b="1" dirty="0" smtClean="0"/>
              <a:t>Им не страшны никакие преграды.</a:t>
            </a:r>
          </a:p>
          <a:p>
            <a:pPr algn="ctr">
              <a:buNone/>
            </a:pPr>
            <a:r>
              <a:rPr lang="ru-RU" sz="2000" b="1" dirty="0" smtClean="0"/>
              <a:t>Тут прибежали еще к нам мышата,</a:t>
            </a:r>
          </a:p>
          <a:p>
            <a:pPr algn="ctr">
              <a:buNone/>
            </a:pPr>
            <a:r>
              <a:rPr lang="ru-RU" sz="2000" b="1" dirty="0" smtClean="0"/>
              <a:t>Их было целых 20/5.</a:t>
            </a:r>
          </a:p>
          <a:p>
            <a:pPr algn="ctr">
              <a:buNone/>
            </a:pPr>
            <a:r>
              <a:rPr lang="ru-RU" sz="2000" b="1" dirty="0" smtClean="0"/>
              <a:t>Посчитай-ка ты скорей,</a:t>
            </a:r>
          </a:p>
          <a:p>
            <a:pPr algn="ctr">
              <a:buNone/>
            </a:pPr>
            <a:r>
              <a:rPr lang="ru-RU" sz="2000" b="1" dirty="0" smtClean="0"/>
              <a:t>Сколько пар на балу мышей.</a:t>
            </a:r>
          </a:p>
          <a:p>
            <a:pPr algn="ctr">
              <a:buNone/>
            </a:pPr>
            <a:endParaRPr lang="ru-RU" sz="2000" b="1" dirty="0" smtClean="0"/>
          </a:p>
          <a:p>
            <a:pPr algn="ctr">
              <a:buNone/>
            </a:pPr>
            <a:endParaRPr lang="ru-RU" sz="17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 descr="95755607_5111852_0_75be7_1cdcbc77_1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54008"/>
            <a:ext cx="4211389" cy="1851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Vcy;&amp;iecy;&amp;kcy;&amp;tcy;&amp;ocy;&amp;rcy;&amp;ncy;&amp;ycy;&amp;iecy; &amp;fcy;&amp;ocy;&amp;ncy;&amp;ycy; &amp;scy; &amp;mcy;&amp;acy;&amp;tcy;&amp;iecy;&amp;mcy;&amp;acy;&amp;tcy;&amp;icy;&amp;chcy;&amp;iecy;&amp;scy;&amp;kcy;&amp;icy;&amp;mcy;&amp;icy; &amp;fcy;&amp;ocy;&amp;rcy;&amp;mcy;&amp;ucy;&amp;lcy;&amp;acy;&amp;mcy;&amp;icy; / Handwritten Mathematical Formula Vector &quot; &amp;Acy;&amp;rcy;&amp;tcy;&amp;Gcy;&amp;rcy;&amp;acy;&amp;fcy;&amp;icy;&amp;kcy;&amp;acy; - &amp;dcy;&amp;icy;&amp;zcy;&amp;acy;&amp;jcy;&amp;ncy;&amp;iecy;&amp;rcy;&amp;scy;&amp;kcy;&amp;icy;&amp;jcy; &amp;pcy;&amp;ocy;&amp;rcy;&amp;tcy;&amp;acy;&amp;lcy;, &amp;gcy;&amp;dcy;&amp;iecy; &amp;mcy;&amp;ocy;&amp;zhcy;"/>
          <p:cNvPicPr>
            <a:picLocks noChangeAspect="1" noChangeArrowheads="1"/>
          </p:cNvPicPr>
          <p:nvPr/>
        </p:nvPicPr>
        <p:blipFill>
          <a:blip r:embed="rId2" cstate="print">
            <a:lum bright="69000"/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0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Задача собственного сочинения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700808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6926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РЕШЕНИЕ:</a:t>
            </a:r>
            <a:endParaRPr lang="ru-RU" b="1" dirty="0"/>
          </a:p>
        </p:txBody>
      </p:sp>
      <p:pic>
        <p:nvPicPr>
          <p:cNvPr id="12" name="Содержимое 3" descr="pre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20305" y="620688"/>
            <a:ext cx="2323695" cy="2679576"/>
          </a:xfrm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4" cstate="print"/>
          <a:srcRect l="21304" t="16360" r="47704" b="21625"/>
          <a:stretch>
            <a:fillRect/>
          </a:stretch>
        </p:blipFill>
        <p:spPr bwMode="auto">
          <a:xfrm>
            <a:off x="1043608" y="980728"/>
            <a:ext cx="5760640" cy="575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Rcy;&amp;iecy;&amp;gcy;&amp;icy;&amp;ocy;&amp;ncy;&amp;Scy;&amp;acy;&amp;mcy;&amp;acy;&amp;rcy;&amp;acy;.&amp;rcy;&amp;ucy; / &amp;Ncy;&amp;ocy;&amp;vcy;&amp;ocy;&amp;scy;&amp;tcy;&amp;icy; &amp;Scy;&amp;acy;&amp;mcy;&amp;acy;&amp;rcy;&amp;ycy; / &amp;Acy;&amp;rcy;&amp;khcy;&amp;acy;&amp;ncy;&amp;gcy;&amp;iecy;&amp;lcy;&amp;softcy;&amp;scy;&amp;kcy; &amp;dcy;&amp;ocy;&amp;lcy;&amp;zhcy;&amp;iecy;&amp;ncy; &amp;scy;&amp;tcy;&amp;acy;&amp;tcy;&amp;softcy; &amp;mcy;&amp;iecy;&amp;scy;&amp;tcy;&amp;ocy;&amp;mcy; &amp;shcy;&amp;tcy;&amp;acy;&amp;bcy;-&amp;kcy;&amp;vcy;&amp;acy;&amp;rcy;&amp;tcy;&amp;icy;&amp;rcy;&amp;ycy; &amp;Scy;&amp;iecy;&amp;vcy;&amp;iecy;&amp;rcy;&amp;ncy;&amp;ocy;&amp;gcy;&amp;ocy; &amp;mcy;&amp;ocy;&amp;rcy;&amp;scy;&amp;kcy;&amp;ocy;&amp;gcy;&amp;ocy; &amp;pcy;&amp;u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0059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340768"/>
          <a:ext cx="8712968" cy="2523744"/>
        </p:xfrm>
        <a:graphic>
          <a:graphicData uri="http://schemas.openxmlformats.org/drawingml/2006/table">
            <a:tbl>
              <a:tblPr/>
              <a:tblGrid>
                <a:gridCol w="4356029"/>
                <a:gridCol w="43569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Архангельск – Родина моя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В ней проживаю </a:t>
                      </a:r>
                      <a:r>
                        <a:rPr lang="ru-RU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я, 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Открыт здесь уголок любой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Давай же посчитай со мной 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350368 человек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Цифра не мала,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Но не так же как в Москве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12108257 там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Сосчитай-ка </a:t>
                      </a: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4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сосчитай-ка</a:t>
                      </a:r>
                      <a:r>
                        <a:rPr lang="ru-RU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2400" b="1" dirty="0" err="1">
                          <a:latin typeface="Calibri"/>
                          <a:ea typeface="Times New Roman"/>
                          <a:cs typeface="Times New Roman"/>
                        </a:rPr>
                        <a:t>Архангельсков</a:t>
                      </a: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latin typeface="Calibri"/>
                          <a:ea typeface="Times New Roman"/>
                          <a:cs typeface="Times New Roman"/>
                        </a:rPr>
                        <a:t>прибавь-ка 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Раздели теперь на 2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libri"/>
                          <a:ea typeface="Times New Roman"/>
                          <a:cs typeface="Times New Roman"/>
                        </a:rPr>
                        <a:t>Какая от Москвы часть, а?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5226784"/>
            <a:ext cx="5905463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350368 × 6 = 1751840 ( ч ) в 6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Архангельсках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1751840: 2 = 1051104 ( ч ) после деления на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12108257 : 1051104 = 12 ( ч 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 : 12 часть населения от Москвы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0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Задача собственного сочинения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Vcy;&amp;iecy;&amp;kcy;&amp;tcy;&amp;ocy;&amp;rcy;&amp;ncy;&amp;ycy;&amp;iecy; &amp;fcy;&amp;ocy;&amp;ncy;&amp;ycy; &amp;scy; &amp;mcy;&amp;acy;&amp;tcy;&amp;iecy;&amp;mcy;&amp;acy;&amp;tcy;&amp;icy;&amp;chcy;&amp;iecy;&amp;scy;&amp;kcy;&amp;icy;&amp;mcy;&amp;icy; &amp;fcy;&amp;ocy;&amp;rcy;&amp;mcy;&amp;ucy;&amp;lcy;&amp;acy;&amp;mcy;&amp;icy; / Handwritten Mathematical Formula Vector &quot; &amp;Acy;&amp;rcy;&amp;tcy;&amp;Gcy;&amp;rcy;&amp;acy;&amp;fcy;&amp;icy;&amp;kcy;&amp;acy; - &amp;dcy;&amp;icy;&amp;zcy;&amp;acy;&amp;jcy;&amp;ncy;&amp;iecy;&amp;rcy;&amp;scy;&amp;kcy;&amp;icy;&amp;jcy; &amp;pcy;&amp;ocy;&amp;rcy;&amp;tcy;&amp;acy;&amp;lcy;, &amp;gcy;&amp;dcy;&amp;iecy; &amp;mcy;&amp;ocy;&amp;z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96016" cy="6858000"/>
          </a:xfrm>
          <a:prstGeom prst="rect">
            <a:avLst/>
          </a:prstGeom>
          <a:noFill/>
        </p:spPr>
      </p:pic>
      <p:sp useBgFill="1">
        <p:nvSpPr>
          <p:cNvPr id="9" name="TextBox 8"/>
          <p:cNvSpPr txBox="1"/>
          <p:nvPr/>
        </p:nvSpPr>
        <p:spPr>
          <a:xfrm>
            <a:off x="2447256" y="4077072"/>
            <a:ext cx="6696744" cy="2246769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Предмет математики настолько серьезен, </a:t>
            </a:r>
          </a:p>
          <a:p>
            <a:r>
              <a:rPr lang="ru-RU" sz="2800" dirty="0" smtClean="0"/>
              <a:t>что нужно не упускать случая </a:t>
            </a:r>
          </a:p>
          <a:p>
            <a:r>
              <a:rPr lang="ru-RU" sz="2800" dirty="0" smtClean="0"/>
              <a:t>делать его немного занимательным 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                                                            Б. Паскаль</a:t>
            </a:r>
            <a:endParaRPr lang="ru-RU" sz="2800" dirty="0"/>
          </a:p>
        </p:txBody>
      </p:sp>
      <p:pic>
        <p:nvPicPr>
          <p:cNvPr id="18434" name="Picture 2" descr="C:\Users\Алена\Documents\h4160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6136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&amp;Fcy;&amp;ocy;&amp;ncy; &amp;dcy;&amp;lcy;&amp;yacy; &amp;scy;&amp;lcy;&amp;acy;&amp;jcy;&amp;dcy;&amp;ocy;&amp;vcy; &amp;pcy;&amp;rcy;&amp;iecy;&amp;zcy;&amp;iecy;&amp;ncy;&amp;tcy;&amp;acy;&amp;tscy;&amp;icy;&amp;icy; &amp;ocy; &amp;shcy;&amp;kcy;&amp;ocy;&amp;lcy;&amp;iecy; - &amp;Acy;&amp;rcy;&amp;khcy;&amp;icy;&amp;vcy; &amp;pcy;&amp;rcy;&amp;ocy;&amp;gcy;&amp;rcy;&amp;acy;&amp;m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646212" cy="720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171400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Заключение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19797" y="348044"/>
            <a:ext cx="676813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Кто с детских лет занимается математикой, тот развивает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внимание, тренирует свой мозг, свою волю, воспитывает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настойчивость и упорство в достижении цели.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А.Маркушевич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00392" y="692696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556792"/>
            <a:ext cx="8208912" cy="954107"/>
          </a:xfrm>
          <a:prstGeom prst="rect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0066"/>
                </a:solidFill>
              </a:rPr>
              <a:t>! Важная особенность задач в стихах состоит в том, что они побуждают к работе мысли. 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2636912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66"/>
                </a:solidFill>
              </a:rPr>
              <a:t>Решение задач в стихах: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0066"/>
                </a:solidFill>
              </a:rPr>
              <a:t>Позволит развить сообразительность, внимательность, творческое мышление, а так же привить интерес к математике</a:t>
            </a:r>
          </a:p>
          <a:p>
            <a:pPr marL="514350" indent="-514350"/>
            <a:endParaRPr lang="ru-RU" sz="2800" dirty="0" smtClean="0">
              <a:solidFill>
                <a:srgbClr val="000066"/>
              </a:solidFill>
            </a:endParaRPr>
          </a:p>
          <a:p>
            <a:pPr marL="514350" indent="-514350"/>
            <a:r>
              <a:rPr lang="ru-RU" sz="2800" dirty="0" smtClean="0">
                <a:solidFill>
                  <a:srgbClr val="000066"/>
                </a:solidFill>
              </a:rPr>
              <a:t>2.   Послужит отличным тренажером для развития интеллекта, тренировки памяти и активизации творческих способностей</a:t>
            </a:r>
            <a:endParaRPr lang="ru-RU" sz="2800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&amp;Pcy;&amp;ucy;&amp;tcy;&amp;iecy;&amp;shcy;&amp;iecy;&amp;scy;&amp;tcy;&amp;vcy;&amp;icy;&amp;iecy; &amp;pcy;&amp;ocy; &amp;mcy;&amp;acy;&amp;tcy;&amp;iecy;&amp;mcy;&amp;acy;&amp;tcy;&amp;icy;&amp;kcy;&amp;iecy; - &amp;Kcy;&amp;acy;&amp;rcy;&amp;tcy;&amp;icy;&amp;ncy;&amp;kcy;&amp;icy; &amp;pcy;&amp;ocy; &amp;mcy;&amp;acy;&amp;tcy;&amp;iecy;&amp;mcy;&amp;acy;&amp;tcy;&amp;icy;&amp;k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&amp;Pcy;&amp;rcy;&amp;iecy;&amp;zcy;&amp;iecy;&amp;ncy;&amp;tcy;&amp;acy;&amp;tscy;&amp;icy;&amp;icy; &amp;dcy;&amp;lcy;&amp;yacy; &amp;vcy;&amp;acy;&amp;scy; - &amp;Kcy;&amp;ocy;&amp;lcy;&amp;lcy;&amp;iecy;&amp;tscy;&amp;icy;&amp;yacy; &amp;rcy;&amp;ocy;&amp;scy;&amp;scy;&amp;icy;&amp;jcy;&amp;scy;&amp;kcy;&amp;icy;&amp;khcy; &amp;mcy;&amp;ucy;&amp;lcy;&amp;softcy;&amp;t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2636912"/>
            <a:ext cx="7704856" cy="1815882"/>
          </a:xfrm>
          <a:prstGeom prst="rect">
            <a:avLst/>
          </a:prstGeom>
          <a:solidFill>
            <a:srgbClr val="FFFF99"/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изучение математических задач в стихах с точки зрения  развития творческого мышления, сообразительности, внимательности, привития интереса к математике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285728"/>
            <a:ext cx="7704856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Цель работы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067944" y="1052736"/>
            <a:ext cx="936104" cy="1368152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&amp;Pcy;&amp;rcy;&amp;iecy;&amp;zcy;&amp;iecy;&amp;ncy;&amp;tcy;&amp;acy;&amp;tscy;&amp;icy;&amp;icy; &amp;dcy;&amp;lcy;&amp;yacy; &amp;vcy;&amp;acy;&amp;scy; - &amp;Kcy;&amp;ocy;&amp;lcy;&amp;lcy;&amp;iecy;&amp;tscy;&amp;icy;&amp;yacy; &amp;rcy;&amp;ocy;&amp;scy;&amp;scy;&amp;icy;&amp;jcy;&amp;scy;&amp;kcy;&amp;icy;&amp;khcy; &amp;mcy;&amp;ucy;&amp;lcy;&amp;softcy;&amp;t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420888"/>
            <a:ext cx="8532440" cy="3539430"/>
          </a:xfrm>
          <a:prstGeom prst="rect">
            <a:avLst/>
          </a:prstGeom>
          <a:solidFill>
            <a:srgbClr val="FFFF99"/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-Изучение учебников различных авторов , учебных пособий, просмотр понятий и определений в энциклопедиях, с разных точек зрения: с позиций учёных, учителей и учащихся. </a:t>
            </a:r>
          </a:p>
          <a:p>
            <a:r>
              <a:rPr lang="ru-RU" sz="2800" dirty="0" smtClean="0"/>
              <a:t>- Анализ материала</a:t>
            </a:r>
          </a:p>
          <a:p>
            <a:r>
              <a:rPr lang="ru-RU" sz="2800" dirty="0" smtClean="0"/>
              <a:t>- Обобщение информации</a:t>
            </a:r>
          </a:p>
          <a:p>
            <a:r>
              <a:rPr lang="ru-RU" sz="2800" dirty="0" smtClean="0"/>
              <a:t>- Проведение анкетирования</a:t>
            </a:r>
          </a:p>
          <a:p>
            <a:r>
              <a:rPr lang="ru-RU" sz="2800" dirty="0" smtClean="0"/>
              <a:t>- Получение опыта педагогического исследования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332656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МЕТОДЫ ИССЛЕДОВАНИЯ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11960" y="1052736"/>
            <a:ext cx="792088" cy="129614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&amp;Pcy;&amp;rcy;&amp;iecy;&amp;zcy;&amp;iecy;&amp;ncy;&amp;tcy;&amp;acy;&amp;tscy;&amp;icy;&amp;icy; &amp;dcy;&amp;lcy;&amp;yacy; &amp;vcy;&amp;acy;&amp;scy; - &amp;Kcy;&amp;ocy;&amp;lcy;&amp;lcy;&amp;iecy;&amp;tscy;&amp;icy;&amp;yacy; &amp;rcy;&amp;ocy;&amp;scy;&amp;scy;&amp;icy;&amp;jcy;&amp;scy;&amp;kcy;&amp;icy;&amp;khcy; &amp;mcy;&amp;ucy;&amp;lcy;&amp;softcy;&amp;t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420888"/>
            <a:ext cx="8532440" cy="523220"/>
          </a:xfrm>
          <a:prstGeom prst="rect">
            <a:avLst/>
          </a:prstGeom>
          <a:solidFill>
            <a:srgbClr val="FFFF99"/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ЗАДАЧИ В СТИХАХ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332656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ПРЕДМЕТ  ИССЛЕДОВАНИЯ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11960" y="1052736"/>
            <a:ext cx="792088" cy="129614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332656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ИСТОРИЧЕСКАЯ СПРАВКА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3499321" cy="44599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51520" y="1412776"/>
            <a:ext cx="4824536" cy="5262979"/>
          </a:xfrm>
          <a:prstGeom prst="rect">
            <a:avLst/>
          </a:prstGeom>
          <a:solidFill>
            <a:srgbClr val="FFFF99"/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Самой древней математической деятельностью был счет. Счет был необходим, чтобы следить за поголовьем скота и вести торговлю. Некоторые первобытные племена подсчитывали количество предметов, сопоставляя им различные части тела, главным образом, пальцы рук и ног.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Pcy;&amp;rcy;&amp;iecy;&amp;zcy;&amp;iecy;&amp;ncy;&amp;tcy;&amp;acy;&amp;tscy;&amp;icy;&amp;yacy; &amp;ncy;&amp;acy; &amp;tcy;&amp;iecy;&amp;mcy;&amp;ucy;: &quot;&amp;Tcy;&amp;iecy;&amp;mcy;&amp;acy; &amp;ucy;&amp;rcy;&amp;ocy;&amp;kcy;&amp;acy;: &quot; &amp;Ucy;&amp;rcy;&amp;acy;&amp;vcy;&amp;ncy;&amp;iecy;&amp;ncy;&amp;icy;&amp;yacy; &quot; &amp;Mcy;&amp;acy;&amp;tcy;&amp;iecy;&amp;mcy;&amp;acy;&amp;tcy;&amp;icy;&amp;kcy;&amp;acy; - 5 &amp;kcy;&amp;lcy;&amp;acy;&amp;scy;&amp;scy;.&quot;. &amp;Scy;&amp;kcy;&amp;acy;&amp;chcy;&amp;acy;&amp;tcy;&amp;softcy; &amp;bcy;&amp;iecy;&amp;scy;&amp;pcy;&amp;lcy;&amp;acy;&amp;tcy;&amp;ncy;&amp;ocy; &amp;icy; &amp;bcy;&amp;iecy;&amp;zcy; &amp;rcy;&amp;iecy;&amp;gcy;&amp;icy;&amp;scy;&amp;tcy;&amp;rcy;&amp;acy;&amp;tscy;&amp;icy;&amp;icy;."/>
          <p:cNvPicPr>
            <a:picLocks noChangeAspect="1" noChangeArrowheads="1"/>
          </p:cNvPicPr>
          <p:nvPr/>
        </p:nvPicPr>
        <p:blipFill>
          <a:blip r:embed="rId2" cstate="print"/>
          <a:srcRect l="6294" t="21973" r="55899" b="18569"/>
          <a:stretch>
            <a:fillRect/>
          </a:stretch>
        </p:blipFill>
        <p:spPr bwMode="auto">
          <a:xfrm>
            <a:off x="107504" y="548680"/>
            <a:ext cx="2808312" cy="39604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332656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ИСТОРИЧЕСКАЯ СПРАВКА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1196752"/>
            <a:ext cx="4824536" cy="4524315"/>
          </a:xfrm>
          <a:prstGeom prst="rect">
            <a:avLst/>
          </a:prstGeom>
          <a:solidFill>
            <a:srgbClr val="FFFF99"/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III–IV веках нашей эры жил в городе Александрии знаменитый греческий математик Диофант. До нас дошли шесть из тринадцати книг “Арифметики”, написанных Диофантом, да предание о надписи на его могильном камне. Эта надпись дает возможность определить продолжительность жизни математика, которого позднее назвали “отцом греческой алгебры”.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051" t="28172" r="52132" b="22609"/>
          <a:stretch>
            <a:fillRect/>
          </a:stretch>
        </p:blipFill>
        <p:spPr bwMode="auto">
          <a:xfrm>
            <a:off x="1907704" y="3977680"/>
            <a:ext cx="195861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Vcy;&amp;iecy;&amp;kcy;&amp;tcy;&amp;ocy;&amp;rcy;&amp;ncy;&amp;ycy;&amp;iecy; &amp;fcy;&amp;ocy;&amp;ncy;&amp;ycy; &amp;scy; &amp;mcy;&amp;acy;&amp;tcy;&amp;iecy;&amp;mcy;&amp;acy;&amp;tcy;&amp;icy;&amp;chcy;&amp;iecy;&amp;scy;&amp;kcy;&amp;icy;&amp;mcy;&amp;icy; &amp;fcy;&amp;ocy;&amp;rcy;&amp;mcy;&amp;ucy;&amp;lcy;&amp;acy;&amp;mcy;&amp;icy; / Handwritten Mathematical Formula Vector &quot; &amp;Acy;&amp;rcy;&amp;tcy;&amp;Gcy;&amp;rcy;&amp;acy;&amp;fcy;&amp;icy;&amp;kcy;&amp;acy; - &amp;dcy;&amp;icy;&amp;zcy;&amp;acy;&amp;jcy;&amp;ncy;&amp;iecy;&amp;rcy;&amp;scy;&amp;kcy;&amp;icy;&amp;jcy; &amp;pcy;&amp;ocy;&amp;rcy;&amp;tcy;&amp;acy;&amp;lcy;, &amp;gcy;&amp;dcy;&amp;iecy; &amp;mcy;&amp;ocy;&amp;zhcy;"/>
          <p:cNvPicPr>
            <a:picLocks noChangeAspect="1" noChangeArrowheads="1"/>
          </p:cNvPicPr>
          <p:nvPr/>
        </p:nvPicPr>
        <p:blipFill>
          <a:blip r:embed="rId2" cstate="print">
            <a:lum bright="6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1196752"/>
            <a:ext cx="5580112" cy="4401205"/>
          </a:xfrm>
          <a:prstGeom prst="rect">
            <a:avLst/>
          </a:prstGeom>
          <a:solidFill>
            <a:srgbClr val="FFFF99"/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Индийские ученые сделали одно из важнейших в математике открытий. Они изобрели  тот способ записи и чтения чисел, которым теперь пользуется весь мир. Сами цифры, которыми мы пользуемся, – тоже изобретение математиков Древней Индии. Индийские математики часто давали задачи в стихах.</a:t>
            </a:r>
            <a:endParaRPr lang="ru-RU" sz="2800" dirty="0"/>
          </a:p>
        </p:txBody>
      </p:sp>
      <p:pic>
        <p:nvPicPr>
          <p:cNvPr id="33796" name="Picture 4" descr="&amp;Acy;&amp;rcy;&amp;icy;&amp;acy;&amp;bcy;&amp;khcy;&amp;acy;&amp;tcy;&amp;acy; - &amp;Icy;&amp;scy;&amp;tcy;&amp;ocy;&amp;rcy;&amp;icy;&amp;yacy; &amp;mcy;&amp;acy;&amp;tcy;&amp;iecy;&amp;mcy;&amp;acy;&amp;tcy;&amp;icy;&amp;kcy;&amp;icy; &amp;vcy; &amp;Icy;&amp;ncy;&amp;d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53344"/>
            <a:ext cx="3187477" cy="45638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0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ИСТОРИЧЕСКАЯ  СПРАВКА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5172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Ариабхата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Vcy;&amp;iecy;&amp;kcy;&amp;tcy;&amp;ocy;&amp;rcy;&amp;ncy;&amp;ycy;&amp;iecy; &amp;fcy;&amp;ocy;&amp;ncy;&amp;ycy; &amp;scy; &amp;mcy;&amp;acy;&amp;tcy;&amp;iecy;&amp;mcy;&amp;acy;&amp;tcy;&amp;icy;&amp;chcy;&amp;iecy;&amp;scy;&amp;kcy;&amp;icy;&amp;mcy;&amp;icy; &amp;fcy;&amp;ocy;&amp;rcy;&amp;mcy;&amp;ucy;&amp;lcy;&amp;acy;&amp;mcy;&amp;icy; / Handwritten Mathematical Formula Vector &quot; &amp;Acy;&amp;rcy;&amp;tcy;&amp;Gcy;&amp;rcy;&amp;acy;&amp;fcy;&amp;icy;&amp;kcy;&amp;acy; - &amp;dcy;&amp;icy;&amp;zcy;&amp;acy;&amp;jcy;&amp;ncy;&amp;iecy;&amp;rcy;&amp;scy;&amp;kcy;&amp;icy;&amp;jcy; &amp;pcy;&amp;ocy;&amp;rcy;&amp;tcy;&amp;acy;&amp;lcy;, &amp;gcy;&amp;dcy;&amp;iecy; &amp;mcy;&amp;ocy;&amp;zhcy;"/>
          <p:cNvPicPr>
            <a:picLocks noChangeAspect="1" noChangeArrowheads="1"/>
          </p:cNvPicPr>
          <p:nvPr/>
        </p:nvPicPr>
        <p:blipFill>
          <a:blip r:embed="rId2" cstate="print">
            <a:lum bright="6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764704"/>
            <a:ext cx="74168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целях изучения вопроса важности решения математических задач в стихах для развития личности человека  проведено анкетирование среди учащихся 6 «А» класса школы № 1. В анкетировании приняли участие 10  человек.</a:t>
            </a:r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0"/>
            <a:ext cx="7704856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 cmpd="sng">
            <a:solidFill>
              <a:schemeClr val="tx1"/>
            </a:solidFill>
            <a:prstDash val="sysDot"/>
          </a:ln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АНКЕТИРОВАНИЕ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23528" y="3271577"/>
            <a:ext cx="8604448" cy="2954655"/>
          </a:xfrm>
          <a:prstGeom prst="rect">
            <a:avLst/>
          </a:prstGeom>
          <a:noFill/>
          <a:ln w="9525" cmpd="dbl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Знакомы ли вы с задачами в стихах?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Решали ли вы такие задачи?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Сочиняли ли вы сами задачи в стихах?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На ваш взгляд, решение задач в стихах с детских лет развивает внимательность , тренирует мозг и улучшает работу мысли?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645333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3980</TotalTime>
  <Words>796</Words>
  <Application>Microsoft Office PowerPoint</Application>
  <PresentationFormat>Экран (4:3)</PresentationFormat>
  <Paragraphs>131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Задачи в стихах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в стихах</dc:title>
  <dc:creator>Алена</dc:creator>
  <cp:lastModifiedBy>КуприяновичМО</cp:lastModifiedBy>
  <cp:revision>407</cp:revision>
  <dcterms:created xsi:type="dcterms:W3CDTF">2015-03-05T14:41:40Z</dcterms:created>
  <dcterms:modified xsi:type="dcterms:W3CDTF">2015-10-07T12:14:46Z</dcterms:modified>
</cp:coreProperties>
</file>