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9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06" autoAdjust="0"/>
    <p:restoredTop sz="94660"/>
  </p:normalViewPr>
  <p:slideViewPr>
    <p:cSldViewPr>
      <p:cViewPr varScale="1">
        <p:scale>
          <a:sx n="91" d="100"/>
          <a:sy n="91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23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E774A-2CD5-49EE-83C3-AE04CD0480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657F-3625-40C1-982E-E7FB3D1EC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63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6657F-3625-40C1-982E-E7FB3D1EC78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F4783F-E95A-44A8-9C1E-260B8ECD0C6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umer.info/bibliotek_Buks/History/Article/Rom_IstOl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542" y="126876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Презентация к Исследовательская </a:t>
            </a:r>
            <a:r>
              <a:rPr lang="ru-RU" sz="2000" b="1" dirty="0"/>
              <a:t>работа по </a:t>
            </a:r>
            <a:r>
              <a:rPr lang="ru-RU" sz="2000" b="1" dirty="0" smtClean="0"/>
              <a:t>математике: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/>
              <a:t>Олимпийские игры в Сочи 2014</a:t>
            </a:r>
            <a:br>
              <a:rPr lang="ru-RU" sz="3600" b="1" dirty="0"/>
            </a:br>
            <a:r>
              <a:rPr lang="ru-RU" sz="3600" b="1" dirty="0"/>
              <a:t>в математических</a:t>
            </a:r>
            <a:br>
              <a:rPr lang="ru-RU" sz="3600" b="1" dirty="0"/>
            </a:br>
            <a:r>
              <a:rPr lang="ru-RU" sz="3600" b="1" dirty="0"/>
              <a:t>задачах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3908"/>
            <a:ext cx="42797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868" y="3500439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Автор работу</a:t>
            </a:r>
            <a:r>
              <a:rPr lang="ru-RU" sz="1600" b="1" dirty="0" smtClean="0"/>
              <a:t>: Носов </a:t>
            </a:r>
            <a:r>
              <a:rPr lang="ru-RU" sz="1600" b="1" dirty="0" smtClean="0"/>
              <a:t>Антон </a:t>
            </a:r>
            <a:r>
              <a:rPr lang="ru-RU" sz="1600" b="1" dirty="0" smtClean="0"/>
              <a:t>Александрович,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 </a:t>
            </a:r>
            <a:r>
              <a:rPr lang="ru-RU" sz="1600" b="1" dirty="0"/>
              <a:t>ученик 5а </a:t>
            </a:r>
            <a:r>
              <a:rPr lang="ru-RU" sz="1600" b="1" dirty="0" smtClean="0"/>
              <a:t>класса, </a:t>
            </a:r>
          </a:p>
          <a:p>
            <a:pPr algn="r"/>
            <a:r>
              <a:rPr lang="ru-RU" sz="1600" b="1" dirty="0" smtClean="0"/>
              <a:t>МБОУ СШ № 1, </a:t>
            </a:r>
          </a:p>
          <a:p>
            <a:pPr algn="r"/>
            <a:r>
              <a:rPr lang="ru-RU" sz="1600" b="1" dirty="0" smtClean="0"/>
              <a:t>г. Архангельска</a:t>
            </a:r>
            <a:endParaRPr lang="ru-RU" sz="1600" b="1" dirty="0"/>
          </a:p>
          <a:p>
            <a:pPr algn="r"/>
            <a:r>
              <a:rPr lang="ru-RU" sz="1600" b="1" dirty="0" smtClean="0"/>
              <a:t>руководитель</a:t>
            </a:r>
            <a:r>
              <a:rPr lang="ru-RU" sz="1600" b="1" dirty="0"/>
              <a:t>: </a:t>
            </a:r>
            <a:r>
              <a:rPr lang="ru-RU" sz="1600" b="1" dirty="0" err="1" smtClean="0"/>
              <a:t>Куприянович</a:t>
            </a:r>
            <a:r>
              <a:rPr lang="ru-RU" sz="1600" b="1" dirty="0" smtClean="0"/>
              <a:t> Марина </a:t>
            </a:r>
            <a:r>
              <a:rPr lang="ru-RU" sz="1600" b="1" dirty="0" smtClean="0"/>
              <a:t>Олеговна, 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учитель </a:t>
            </a:r>
            <a:r>
              <a:rPr lang="ru-RU" sz="1600" b="1" dirty="0"/>
              <a:t>математики 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в</a:t>
            </a:r>
            <a:r>
              <a:rPr lang="ru-RU" sz="1600" b="1" dirty="0" smtClean="0"/>
              <a:t>ысшей квалификационной категории,</a:t>
            </a:r>
          </a:p>
          <a:p>
            <a:pPr algn="r"/>
            <a:r>
              <a:rPr lang="ru-RU" sz="1600" b="1" dirty="0" smtClean="0"/>
              <a:t>МБОУ СШ № 1,</a:t>
            </a:r>
          </a:p>
          <a:p>
            <a:pPr algn="r"/>
            <a:r>
              <a:rPr lang="ru-RU" sz="1600" b="1" dirty="0" smtClean="0"/>
              <a:t>г</a:t>
            </a:r>
            <a:r>
              <a:rPr lang="ru-RU" sz="1600" b="1" dirty="0" smtClean="0"/>
              <a:t>. Архангельска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6357958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</a:t>
            </a:r>
            <a:r>
              <a:rPr lang="ru-RU" b="1" dirty="0" smtClean="0"/>
              <a:t>. Архангельск, 2015г.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458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64008" lvl="0" algn="r">
              <a:spcBef>
                <a:spcPct val="20000"/>
              </a:spcBef>
            </a:pPr>
            <a:r>
              <a:rPr lang="ru-RU" sz="2400" b="1" dirty="0">
                <a:ln>
                  <a:noFill/>
                </a:ln>
                <a:solidFill>
                  <a:srgbClr val="C6E7FC">
                    <a:lumMod val="75000"/>
                  </a:srgbClr>
                </a:solidFill>
                <a:effectLst/>
                <a:ea typeface="+mn-ea"/>
                <a:cs typeface="+mn-cs"/>
              </a:rPr>
              <a:t>Краткая история Олимпийских игр</a:t>
            </a:r>
            <a:endParaRPr lang="ru-RU" sz="2400" dirty="0">
              <a:ln>
                <a:noFill/>
              </a:ln>
              <a:solidFill>
                <a:srgbClr val="C6E7FC">
                  <a:lumMod val="75000"/>
                </a:srgbClr>
              </a:solidFill>
              <a:effectLst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2000" dirty="0" smtClean="0"/>
              <a:t>   Зимние Олимпийские </a:t>
            </a:r>
            <a:r>
              <a:rPr lang="ru-RU" sz="2000" dirty="0"/>
              <a:t>игры 2014  </a:t>
            </a:r>
            <a:r>
              <a:rPr lang="ru-RU" sz="2000" dirty="0" smtClean="0"/>
              <a:t>будут проходить </a:t>
            </a:r>
            <a:r>
              <a:rPr lang="ru-RU" sz="2000" dirty="0"/>
              <a:t>в российском городе Сочи с 7 по 23 февраля 2014 года. Столица Олимпийских игр Сочи 2014 была выбрана во время 119-й сессии МОК в городе Гватемала, столице Гватемалы 4 июля 2007 года. </a:t>
            </a:r>
            <a:endParaRPr lang="ru-RU" sz="2000" dirty="0" smtClean="0"/>
          </a:p>
          <a:p>
            <a:pPr marL="64008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На </a:t>
            </a:r>
            <a:r>
              <a:rPr lang="ru-RU" sz="2000" dirty="0"/>
              <a:t>территории России Олимпийские игры пройдут во второй раз, и впервые — зимние Игры. Игры в Сочи являются двадцать вторыми (XXII) зимними по счёту (также двадцать вторыми летними были и Игры 1980 года в Москве</a:t>
            </a:r>
            <a:r>
              <a:rPr lang="ru-RU" sz="2000" dirty="0" smtClean="0"/>
              <a:t>).</a:t>
            </a:r>
          </a:p>
          <a:p>
            <a:pPr marL="64008" indent="0" algn="just">
              <a:buNone/>
            </a:pPr>
            <a:r>
              <a:rPr lang="ru-RU" sz="2000" dirty="0" smtClean="0"/>
              <a:t>    Талисманами </a:t>
            </a:r>
            <a:r>
              <a:rPr lang="ru-RU" sz="2000" dirty="0"/>
              <a:t>зимних Олимпийских </a:t>
            </a:r>
            <a:r>
              <a:rPr lang="ru-RU" sz="2000" dirty="0" smtClean="0"/>
              <a:t>игр </a:t>
            </a:r>
            <a:r>
              <a:rPr lang="ru-RU" sz="2000" dirty="0"/>
              <a:t>2014 были избраны Белый мишка, снежный </a:t>
            </a:r>
            <a:r>
              <a:rPr lang="ru-RU" sz="2000" dirty="0" smtClean="0"/>
              <a:t>Леопард</a:t>
            </a:r>
          </a:p>
          <a:p>
            <a:pPr marL="64008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и Зайка. </a:t>
            </a:r>
            <a:endParaRPr lang="ru-RU" sz="2000" dirty="0" smtClean="0"/>
          </a:p>
          <a:p>
            <a:pPr marL="64008" indent="0" algn="just">
              <a:buNone/>
            </a:pPr>
            <a:r>
              <a:rPr lang="ru-RU" sz="2000" dirty="0" smtClean="0"/>
              <a:t>    Девиз Олимпиады  в Сочи 2014 – </a:t>
            </a:r>
          </a:p>
          <a:p>
            <a:pPr marL="64008" indent="0" algn="just">
              <a:buNone/>
            </a:pPr>
            <a:r>
              <a:rPr lang="ru-RU" sz="2000" dirty="0"/>
              <a:t>"</a:t>
            </a:r>
            <a:r>
              <a:rPr lang="ru-RU" sz="2000" b="1" dirty="0"/>
              <a:t>Жаркие. Зимние. Твои."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509120"/>
            <a:ext cx="3007221" cy="20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effectLst/>
              </a:rPr>
              <a:t>Задача про эстафету Олимпийского огня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64008" indent="0" algn="just">
              <a:buNone/>
            </a:pPr>
            <a:r>
              <a:rPr lang="ru-RU" dirty="0" smtClean="0">
                <a:latin typeface="Arial Narrow" pitchFamily="34" charset="0"/>
              </a:rPr>
              <a:t>    </a:t>
            </a:r>
            <a:r>
              <a:rPr lang="ru-RU" sz="2600" dirty="0" smtClean="0">
                <a:latin typeface="Arial Narrow" pitchFamily="34" charset="0"/>
              </a:rPr>
              <a:t>Эстафета </a:t>
            </a:r>
            <a:r>
              <a:rPr lang="ru-RU" sz="2600" dirty="0">
                <a:latin typeface="Arial Narrow" pitchFamily="34" charset="0"/>
              </a:rPr>
              <a:t>Олимпийского огня </a:t>
            </a:r>
            <a:r>
              <a:rPr lang="ru-RU" sz="2600" dirty="0" smtClean="0">
                <a:latin typeface="Arial Narrow" pitchFamily="34" charset="0"/>
              </a:rPr>
              <a:t>на играх в Сочи 2014 стала </a:t>
            </a:r>
            <a:r>
              <a:rPr lang="ru-RU" sz="2600" dirty="0">
                <a:latin typeface="Arial Narrow" pitchFamily="34" charset="0"/>
              </a:rPr>
              <a:t>самой протяженной и самой продолжительной за всю историю проведения этих соревнований. С 7 октября 2013 года (Москва) по 7 февраля 2014 года (Сочи), Олимпийский огонь преодолел более 40 тысяч километров, посетил все столицы республик, областей и округов, общее количество которых составляет 83 единицы. Сколько дней продлилась эстафета?</a:t>
            </a:r>
          </a:p>
          <a:p>
            <a:pPr marL="64008" indent="0">
              <a:buNone/>
            </a:pPr>
            <a:r>
              <a:rPr lang="ru-RU" dirty="0"/>
              <a:t> 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1) 31-7=24 (д.) длилась эстафета в октябре.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2) 24+30+31+31+7=123 (д.)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Ответ: 123 дня продлилась эстафета </a:t>
            </a:r>
            <a:endParaRPr lang="ru-RU" sz="22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200" dirty="0" smtClean="0">
                <a:latin typeface="Arial Narrow" pitchFamily="34" charset="0"/>
              </a:rPr>
              <a:t>Олимпийского </a:t>
            </a:r>
            <a:r>
              <a:rPr lang="ru-RU" sz="2200" dirty="0">
                <a:latin typeface="Arial Narrow" pitchFamily="34" charset="0"/>
              </a:rPr>
              <a:t>огня на играх в Сочи 2014.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444753"/>
            <a:ext cx="2836685" cy="21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1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500" b="1" dirty="0">
                <a:effectLst/>
              </a:rPr>
              <a:t>Задача про комплекты медалей</a:t>
            </a:r>
            <a:r>
              <a:rPr lang="ru-RU" sz="2500" b="1" dirty="0" smtClean="0"/>
              <a:t>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just">
              <a:buNone/>
            </a:pPr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По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сравнению с Ванкувером 2010 количество  соревнований в различных дисциплинах в Сочи 2014 увеличено на 12. Сколько всего комплектов медалей будет разыграно в Сочи, если в Ванкувере было разыграно 86 комплектов?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208" y="4293097"/>
            <a:ext cx="3259760" cy="2336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323551"/>
            <a:ext cx="4256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1) 86+12=98 (к.) </a:t>
            </a:r>
          </a:p>
          <a:p>
            <a:r>
              <a:rPr lang="ru-RU" sz="2000" dirty="0" smtClean="0">
                <a:latin typeface="Arial Narrow" pitchFamily="34" charset="0"/>
              </a:rPr>
              <a:t>Ответ: 98  комплектов медалей будет</a:t>
            </a:r>
          </a:p>
          <a:p>
            <a:r>
              <a:rPr lang="ru-RU" sz="2000" dirty="0" smtClean="0">
                <a:latin typeface="Arial Narrow" pitchFamily="34" charset="0"/>
              </a:rPr>
              <a:t>разыграно на Олимпийских играх в Сочи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53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600" dirty="0" smtClean="0">
                <a:effectLst/>
              </a:rPr>
              <a:t> </a:t>
            </a:r>
            <a:r>
              <a:rPr lang="ru-RU" sz="2500" b="1" dirty="0">
                <a:effectLst/>
              </a:rPr>
              <a:t>Задача про I-е Зимние Олимпийские </a:t>
            </a:r>
            <a:r>
              <a:rPr lang="ru-RU" sz="2500" b="1" dirty="0" smtClean="0">
                <a:effectLst/>
              </a:rPr>
              <a:t>игры</a:t>
            </a:r>
            <a:r>
              <a:rPr lang="ru-RU" sz="25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067576"/>
          </a:xfrm>
        </p:spPr>
        <p:txBody>
          <a:bodyPr>
            <a:normAutofit fontScale="92500" lnSpcReduction="20000"/>
          </a:bodyPr>
          <a:lstStyle/>
          <a:p>
            <a:pPr marL="64008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2600" dirty="0">
                <a:latin typeface="Arial Narrow" pitchFamily="34" charset="0"/>
                <a:cs typeface="Times New Roman" pitchFamily="18" charset="0"/>
              </a:rPr>
              <a:t>каком году были проведены  I-е  Зимние Олимпийские игры? Если известно, что в Сочи в 2014 году это будут XXII-е Зимние Олимпийские игры. Игры проводятся 1 раз в 4 года. Но в 1994 году произошли изменения -  они были организованы на 2 года раньше, чем обычно. А в 1940 и в 1944 –  </a:t>
            </a: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из-за </a:t>
            </a:r>
            <a:r>
              <a:rPr lang="ru-RU" sz="2600" dirty="0">
                <a:latin typeface="Arial Narrow" pitchFamily="34" charset="0"/>
                <a:cs typeface="Times New Roman" pitchFamily="18" charset="0"/>
              </a:rPr>
              <a:t>второй мировой войны они не </a:t>
            </a: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состоялись.</a:t>
            </a:r>
          </a:p>
          <a:p>
            <a:pPr marL="64008" indent="0">
              <a:buNone/>
            </a:pPr>
            <a:endParaRPr lang="ru-RU" sz="2400" dirty="0" smtClean="0">
              <a:latin typeface="Arial Narrow" pitchFamily="34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1) 22-1= 21 период по 4 года между I-ми и XXII-ми Зимними Олимпийскими играми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2) 21*4=84 (г.) проводятся зимние олимпийские игры фактически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3) 84-2+4*2=90 (л.) назад прошли первые зимние олимпийские игры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4) 2014-90= 1924 (г.)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Ответ: в 1924 году были проведены </a:t>
            </a:r>
            <a:r>
              <a:rPr lang="ru-RU" sz="2200" dirty="0" smtClean="0">
                <a:latin typeface="Arial Narrow" pitchFamily="34" charset="0"/>
              </a:rPr>
              <a:t>I-е</a:t>
            </a:r>
          </a:p>
          <a:p>
            <a:pPr marL="64008" indent="0">
              <a:buNone/>
            </a:pPr>
            <a:r>
              <a:rPr lang="ru-RU" sz="2200" dirty="0" smtClean="0">
                <a:latin typeface="Arial Narrow" pitchFamily="34" charset="0"/>
              </a:rPr>
              <a:t> </a:t>
            </a:r>
            <a:r>
              <a:rPr lang="ru-RU" sz="2200" dirty="0">
                <a:latin typeface="Arial Narrow" pitchFamily="34" charset="0"/>
              </a:rPr>
              <a:t>Зимние Олимпийские игры.</a:t>
            </a:r>
          </a:p>
          <a:p>
            <a:pPr marL="64008" indent="0">
              <a:buNone/>
            </a:pPr>
            <a:r>
              <a:rPr lang="ru-RU" sz="2400" dirty="0"/>
              <a:t> </a:t>
            </a:r>
          </a:p>
          <a:p>
            <a:pPr marL="64008" indent="0">
              <a:buNone/>
            </a:pPr>
            <a:endParaRPr lang="ru-RU" sz="24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851553"/>
            <a:ext cx="2267744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0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500" b="1" dirty="0">
                <a:effectLst/>
              </a:rPr>
              <a:t>Задача про фигурное катание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400" dirty="0" smtClean="0">
                <a:latin typeface="Arial Narrow" pitchFamily="34" charset="0"/>
              </a:rPr>
              <a:t>     Сборная </a:t>
            </a:r>
            <a:r>
              <a:rPr lang="ru-RU" sz="2400" dirty="0">
                <a:latin typeface="Arial Narrow" pitchFamily="34" charset="0"/>
              </a:rPr>
              <a:t>России выиграла золотую медаль в командных соревнованиях по фигурному катанию на коньках, опередив спортсменов из Канады (серебро) и США (бронза). Известно, что результат спортсменов США  составил 60 очков, спортсменов Канады на 5 очков больше. Сколько очков заработала Российская команда фигуристов, если разница в очках между 1 и 2 местом в </a:t>
            </a:r>
            <a:r>
              <a:rPr lang="ru-RU" sz="2400" dirty="0" smtClean="0">
                <a:latin typeface="Arial Narrow" pitchFamily="34" charset="0"/>
              </a:rPr>
              <a:t>два </a:t>
            </a:r>
            <a:r>
              <a:rPr lang="ru-RU" sz="2400" dirty="0">
                <a:latin typeface="Arial Narrow" pitchFamily="34" charset="0"/>
              </a:rPr>
              <a:t>раза больше, чем эта разница между 2 и 3 местами</a:t>
            </a:r>
            <a:r>
              <a:rPr lang="ru-RU" sz="2400" dirty="0" smtClean="0">
                <a:latin typeface="Arial Narrow" pitchFamily="34" charset="0"/>
              </a:rPr>
              <a:t>?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ru-RU" sz="2000" dirty="0" smtClean="0">
              <a:latin typeface="Arial Narrow" pitchFamily="34" charset="0"/>
              <a:ea typeface="Times New Roman"/>
              <a:cs typeface="Shruti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1)  5*2=10 </a:t>
            </a: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(очков) разделяет 1 и 2 места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2)  60+5=65 </a:t>
            </a: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(очков) заработала команда спортсменов из Канады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3)  65+10=75 </a:t>
            </a: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(очков)</a:t>
            </a:r>
          </a:p>
          <a:p>
            <a:pPr marL="38100" indent="0" algn="just">
              <a:spcAft>
                <a:spcPts val="0"/>
              </a:spcAft>
              <a:buNone/>
            </a:pP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Ответ: 75 очков заработала Российская </a:t>
            </a: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команда</a:t>
            </a:r>
          </a:p>
          <a:p>
            <a:pPr marL="3810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 </a:t>
            </a: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фигуристов на Олимпийских играх в Сочи 2014.</a:t>
            </a:r>
          </a:p>
          <a:p>
            <a:pPr marL="64008" indent="0">
              <a:buNone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9680" y="4293096"/>
            <a:ext cx="1977681" cy="22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5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>
                <a:effectLst/>
              </a:rPr>
              <a:t>Задача про прыжки с </a:t>
            </a:r>
            <a:r>
              <a:rPr lang="ru-RU" sz="2400" b="1" dirty="0" smtClean="0">
                <a:effectLst/>
              </a:rPr>
              <a:t>трамплина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Зимних Олимпийских играх в Сочи будут состязаться спортсмены в прыжках с трамплина. Сколько лет исполнится этому  виду спорта в 2014 году, если известно, что он был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изобретен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1962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году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?</a:t>
            </a:r>
          </a:p>
          <a:p>
            <a:pPr marL="64008" indent="0">
              <a:buNone/>
            </a:pPr>
            <a:endParaRPr lang="ru-RU" sz="1800" dirty="0" smtClean="0"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2014-1962=152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(г.)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Ответ: прыжкам с трамплина 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исполнится</a:t>
            </a:r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2014 году -152 года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177182"/>
            <a:ext cx="3212602" cy="24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7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500" b="1" dirty="0">
                <a:effectLst/>
              </a:rPr>
              <a:t>Задача про </a:t>
            </a:r>
            <a:r>
              <a:rPr lang="ru-RU" sz="2500" b="1" dirty="0" smtClean="0">
                <a:effectLst/>
              </a:rPr>
              <a:t>лыжника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dirty="0" smtClean="0">
                <a:latin typeface="Arial Narrow" pitchFamily="34" charset="0"/>
                <a:cs typeface="Times New Roman" pitchFamily="18" charset="0"/>
              </a:rPr>
              <a:t>С </a:t>
            </a:r>
            <a:r>
              <a:rPr lang="ru-RU" sz="2500" dirty="0">
                <a:latin typeface="Arial Narrow" pitchFamily="34" charset="0"/>
                <a:cs typeface="Times New Roman" pitchFamily="18" charset="0"/>
              </a:rPr>
              <a:t>какой средней скоростью двигался  лыжник на дистанции 50 км на Олимпийских </a:t>
            </a:r>
            <a:r>
              <a:rPr lang="ru-RU" sz="2500" dirty="0" smtClean="0">
                <a:latin typeface="Arial Narrow" pitchFamily="34" charset="0"/>
                <a:cs typeface="Times New Roman" pitchFamily="18" charset="0"/>
              </a:rPr>
              <a:t>играх, </a:t>
            </a:r>
            <a:r>
              <a:rPr lang="ru-RU" sz="2500" dirty="0">
                <a:latin typeface="Arial Narrow" pitchFamily="34" charset="0"/>
                <a:cs typeface="Times New Roman" pitchFamily="18" charset="0"/>
              </a:rPr>
              <a:t>если он пришел к финишу через 2 часа 5 минут после старта?</a:t>
            </a:r>
          </a:p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</a:rPr>
              <a:t>1</a:t>
            </a:r>
            <a:r>
              <a:rPr lang="ru-RU" sz="2000" dirty="0">
                <a:latin typeface="Arial Narrow" pitchFamily="34" charset="0"/>
              </a:rPr>
              <a:t>) 50 км = 50000 м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2) 2 часа 5 мин. = 125 минут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3) 50000:125 = 400 (м/мин.)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Ответ: лыжник двигался со скоростью 400 м/мин.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643036"/>
            <a:ext cx="1950724" cy="19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0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effectLst/>
              </a:rPr>
              <a:t>Задача про </a:t>
            </a:r>
            <a:r>
              <a:rPr lang="ru-RU" sz="2800" b="1" dirty="0" smtClean="0">
                <a:effectLst/>
              </a:rPr>
              <a:t>пассажирские перевозки на </a:t>
            </a:r>
            <a:r>
              <a:rPr lang="ru-RU" sz="2800" b="1" dirty="0">
                <a:effectLst/>
              </a:rPr>
              <a:t>Олимпиаде в Сочи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Сколько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поездов пройдет за одни сутки в г. Сочи в период проведения Олимпийских игр, если поезда будут прибывать и отправляться со станции с 10-ти минутным интервалом?</a:t>
            </a:r>
          </a:p>
          <a:p>
            <a:pPr marL="64008" indent="0">
              <a:buNone/>
            </a:pPr>
            <a:endParaRPr lang="ru-RU" sz="2500" dirty="0" smtClean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</a:rPr>
              <a:t>1 </a:t>
            </a:r>
            <a:r>
              <a:rPr lang="ru-RU" sz="2000" dirty="0">
                <a:latin typeface="Arial Narrow" pitchFamily="34" charset="0"/>
              </a:rPr>
              <a:t>сутки = 24 ч =1440 мин.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1440 : 10 = 144 (п.)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Ответ: за сутки сможет прибыть </a:t>
            </a:r>
            <a:r>
              <a:rPr lang="ru-RU" sz="2000" dirty="0" smtClean="0">
                <a:latin typeface="Arial Narrow" pitchFamily="34" charset="0"/>
              </a:rPr>
              <a:t>и</a:t>
            </a:r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</a:rPr>
              <a:t> отправиться </a:t>
            </a:r>
            <a:r>
              <a:rPr lang="ru-RU" sz="2000" dirty="0">
                <a:latin typeface="Arial Narrow" pitchFamily="34" charset="0"/>
              </a:rPr>
              <a:t>со станции 144 поезда.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149080"/>
            <a:ext cx="3753556" cy="23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5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500" b="1" dirty="0">
                <a:effectLst/>
              </a:rPr>
              <a:t>Задача про медальный зачет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ru-RU" sz="2400" dirty="0">
                <a:latin typeface="Arial Narrow" pitchFamily="34" charset="0"/>
              </a:rPr>
              <a:t>На Олимпийский играх в Сочи одна из команд заработала 5 бронзовых медалей, серебряных на 3 больше, чем бронзовых. А золотых в 4 раза меньше, чем серебряных медалей. Сколько всего медалей заработала команда?</a:t>
            </a:r>
          </a:p>
          <a:p>
            <a:pPr marL="64008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1) 5+3 = 8 (м.) серебряных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2) 8:4 = 2 (м.) золотых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3) 5+8+2 = 15 (м.)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Ответ: всего 15 медалей заработала </a:t>
            </a:r>
            <a:endParaRPr lang="ru-RU" sz="20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</a:rPr>
              <a:t>команда</a:t>
            </a:r>
            <a:r>
              <a:rPr lang="ru-RU" sz="2000" dirty="0">
                <a:latin typeface="Arial Narrow" pitchFamily="34" charset="0"/>
              </a:rPr>
              <a:t>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439" y="4364055"/>
            <a:ext cx="3327809" cy="22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4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500" b="1" dirty="0" err="1">
                <a:effectLst/>
              </a:rPr>
              <a:t>Задача</a:t>
            </a:r>
            <a:r>
              <a:rPr lang="en-US" sz="2500" b="1" dirty="0">
                <a:effectLst/>
              </a:rPr>
              <a:t> </a:t>
            </a:r>
            <a:r>
              <a:rPr lang="en-US" sz="2500" b="1" dirty="0" err="1">
                <a:effectLst/>
              </a:rPr>
              <a:t>про</a:t>
            </a:r>
            <a:r>
              <a:rPr lang="en-US" sz="2500" b="1" dirty="0">
                <a:effectLst/>
              </a:rPr>
              <a:t> </a:t>
            </a:r>
            <a:r>
              <a:rPr lang="en-US" sz="2500" b="1" dirty="0" err="1">
                <a:effectLst/>
              </a:rPr>
              <a:t>конькобежцев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64008" indent="0" algn="just">
              <a:buNone/>
            </a:pPr>
            <a:r>
              <a:rPr lang="ru-RU" sz="3100" dirty="0" smtClean="0">
                <a:latin typeface="Arial Narrow" pitchFamily="34" charset="0"/>
              </a:rPr>
              <a:t>    </a:t>
            </a:r>
            <a:r>
              <a:rPr lang="ru-RU" sz="2800" dirty="0" smtClean="0">
                <a:latin typeface="Arial Narrow" pitchFamily="34" charset="0"/>
              </a:rPr>
              <a:t>Архангельский </a:t>
            </a:r>
            <a:r>
              <a:rPr lang="ru-RU" sz="2800" dirty="0">
                <a:latin typeface="Arial Narrow" pitchFamily="34" charset="0"/>
              </a:rPr>
              <a:t>спортсмен Александр Румянцев на Олимпиаде в Сочи занял 11 место в скоростном беге на коньках (дистанция 5000 м) с результатом 6:24.93. Какой новый Олимпийский рекорд установил в этом зачете конькобежец из Нидерландов Свен </a:t>
            </a:r>
            <a:r>
              <a:rPr lang="ru-RU" sz="2800" dirty="0" err="1">
                <a:latin typeface="Arial Narrow" pitchFamily="34" charset="0"/>
              </a:rPr>
              <a:t>Крамер</a:t>
            </a:r>
            <a:r>
              <a:rPr lang="ru-RU" sz="2800" dirty="0">
                <a:latin typeface="Arial Narrow" pitchFamily="34" charset="0"/>
              </a:rPr>
              <a:t>, занявший первое место, если отставание нашего земляка составило 14.17?</a:t>
            </a:r>
          </a:p>
          <a:p>
            <a:pPr marL="64008" indent="0">
              <a:buNone/>
            </a:pPr>
            <a:r>
              <a:rPr lang="ru-RU" dirty="0"/>
              <a:t> </a:t>
            </a:r>
          </a:p>
          <a:p>
            <a:pPr marL="64008" indent="0">
              <a:buNone/>
            </a:pPr>
            <a:r>
              <a:rPr lang="ru-RU" sz="2400" dirty="0">
                <a:latin typeface="Arial Narrow" pitchFamily="34" charset="0"/>
              </a:rPr>
              <a:t>6:24.93 – 6 минут 24 секунды 93 сотых доли секунды</a:t>
            </a:r>
          </a:p>
          <a:p>
            <a:pPr marL="64008" indent="0">
              <a:buNone/>
            </a:pPr>
            <a:r>
              <a:rPr lang="ru-RU" sz="2400" dirty="0">
                <a:latin typeface="Arial Narrow" pitchFamily="34" charset="0"/>
              </a:rPr>
              <a:t>14.17 – 14 секунд 17 сотых доли секунды</a:t>
            </a:r>
          </a:p>
          <a:p>
            <a:pPr marL="64008" indent="0">
              <a:buNone/>
            </a:pPr>
            <a:r>
              <a:rPr lang="ru-RU" sz="2400" dirty="0">
                <a:latin typeface="Arial Narrow" pitchFamily="34" charset="0"/>
              </a:rPr>
              <a:t>6:24.93  -  14.17 = 6:10.76 (п.)</a:t>
            </a:r>
          </a:p>
          <a:p>
            <a:pPr marL="64008" indent="0">
              <a:buNone/>
            </a:pPr>
            <a:r>
              <a:rPr lang="ru-RU" sz="2400" dirty="0">
                <a:latin typeface="Arial Narrow" pitchFamily="34" charset="0"/>
              </a:rPr>
              <a:t>Ответ: новый Олимпийский рекорд, установленный </a:t>
            </a:r>
            <a:endParaRPr lang="ru-RU" sz="24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400" dirty="0" smtClean="0">
                <a:latin typeface="Arial Narrow" pitchFamily="34" charset="0"/>
              </a:rPr>
              <a:t>на Зимней </a:t>
            </a:r>
            <a:r>
              <a:rPr lang="ru-RU" sz="2400" dirty="0">
                <a:latin typeface="Arial Narrow" pitchFamily="34" charset="0"/>
              </a:rPr>
              <a:t>Олимпиаде в Сочи в скоростном беге на </a:t>
            </a:r>
            <a:endParaRPr lang="ru-RU" sz="24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400" dirty="0" smtClean="0">
                <a:latin typeface="Arial Narrow" pitchFamily="34" charset="0"/>
              </a:rPr>
              <a:t>дистанции </a:t>
            </a:r>
            <a:r>
              <a:rPr lang="ru-RU" sz="2400" dirty="0">
                <a:latin typeface="Arial Narrow" pitchFamily="34" charset="0"/>
              </a:rPr>
              <a:t>5000 м, составил 6 минут 10 секунд </a:t>
            </a:r>
            <a:endParaRPr lang="ru-RU" sz="24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400" dirty="0" smtClean="0">
                <a:latin typeface="Arial Narrow" pitchFamily="34" charset="0"/>
              </a:rPr>
              <a:t>76 </a:t>
            </a:r>
            <a:r>
              <a:rPr lang="ru-RU" sz="2400" dirty="0">
                <a:latin typeface="Arial Narrow" pitchFamily="34" charset="0"/>
              </a:rPr>
              <a:t>сотой  доли секунд.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419110"/>
            <a:ext cx="2990849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6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/>
              <a:t>Олимпийские игры не столько игра мышц, сколько игра ума.</a:t>
            </a:r>
            <a:br>
              <a:rPr lang="ru-RU" sz="2400" dirty="0"/>
            </a:br>
            <a:r>
              <a:rPr lang="ru-RU" sz="2400" dirty="0"/>
              <a:t> Константин Кушнер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263" y="1882775"/>
            <a:ext cx="6407474" cy="4572000"/>
          </a:xfrm>
        </p:spPr>
      </p:pic>
    </p:spTree>
    <p:extLst>
      <p:ext uri="{BB962C8B-B14F-4D97-AF65-F5344CB8AC3E}">
        <p14:creationId xmlns:p14="http://schemas.microsoft.com/office/powerpoint/2010/main" xmlns="" val="23552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effectLst/>
              </a:rPr>
              <a:t>Заключение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72000"/>
          </a:xfrm>
        </p:spPr>
        <p:txBody>
          <a:bodyPr>
            <a:normAutofit fontScale="25000" lnSpcReduction="20000"/>
          </a:bodyPr>
          <a:lstStyle/>
          <a:p>
            <a:pPr marL="64008" indent="0" algn="just">
              <a:buNone/>
            </a:pPr>
            <a:r>
              <a:rPr lang="ru-RU" sz="8000" dirty="0" smtClean="0">
                <a:latin typeface="Arial Narrow" pitchFamily="34" charset="0"/>
              </a:rPr>
              <a:t>    Полученные результаты при анкетировании выявили </a:t>
            </a:r>
            <a:r>
              <a:rPr lang="ru-RU" sz="8000" dirty="0">
                <a:latin typeface="Arial Narrow" pitchFamily="34" charset="0"/>
              </a:rPr>
              <a:t>заинтересованность учеников в задачах по математике на олимпийскую тематику. </a:t>
            </a:r>
          </a:p>
          <a:p>
            <a:pPr marL="64008" indent="0" algn="just">
              <a:buNone/>
            </a:pPr>
            <a:r>
              <a:rPr lang="ru-RU" sz="8000" dirty="0" smtClean="0">
                <a:latin typeface="Arial Narrow" pitchFamily="34" charset="0"/>
              </a:rPr>
              <a:t>    Изучив </a:t>
            </a:r>
            <a:r>
              <a:rPr lang="ru-RU" sz="8000" dirty="0">
                <a:latin typeface="Arial Narrow" pitchFamily="34" charset="0"/>
              </a:rPr>
              <a:t>историю Олимпийского движения и  собрав информацию о Зимних Олимпийских играх в Сочи 2014, были составлены математические задачи по данной теме.</a:t>
            </a:r>
          </a:p>
          <a:p>
            <a:pPr marL="64008" indent="0">
              <a:buNone/>
            </a:pPr>
            <a:r>
              <a:rPr lang="ru-RU" sz="7400" dirty="0">
                <a:latin typeface="Arial Narrow" pitchFamily="34" charset="0"/>
              </a:rPr>
              <a:t> </a:t>
            </a:r>
          </a:p>
          <a:p>
            <a:pPr marL="64008" indent="0">
              <a:buNone/>
            </a:pPr>
            <a:r>
              <a:rPr lang="ru-RU" sz="7400" dirty="0">
                <a:latin typeface="Arial Narrow" pitchFamily="34" charset="0"/>
              </a:rPr>
              <a:t>Решение этих задач позволит:</a:t>
            </a:r>
            <a:endParaRPr lang="ru-RU" sz="3200" dirty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3200" dirty="0">
                <a:latin typeface="Arial Narrow" pitchFamily="34" charset="0"/>
              </a:rPr>
              <a:t> </a:t>
            </a:r>
          </a:p>
          <a:p>
            <a:pPr lvl="0"/>
            <a:r>
              <a:rPr lang="ru-RU" sz="8400" dirty="0">
                <a:latin typeface="Arial Narrow" pitchFamily="34" charset="0"/>
              </a:rPr>
              <a:t>ознакомить учащихся  с историей олимпийского движения, а </a:t>
            </a:r>
            <a:r>
              <a:rPr lang="ru-RU" sz="8400" dirty="0" smtClean="0">
                <a:latin typeface="Arial Narrow" pitchFamily="34" charset="0"/>
              </a:rPr>
              <a:t>также познакомить </a:t>
            </a:r>
            <a:r>
              <a:rPr lang="ru-RU" sz="8400" dirty="0">
                <a:latin typeface="Arial Narrow" pitchFamily="34" charset="0"/>
              </a:rPr>
              <a:t>с некоторыми фактами Зимних Олимпийских  игр в Сочи 2014;</a:t>
            </a:r>
            <a:endParaRPr lang="ru-RU" sz="3200" dirty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3200" dirty="0">
                <a:latin typeface="Arial Narrow" pitchFamily="34" charset="0"/>
              </a:rPr>
              <a:t> </a:t>
            </a:r>
          </a:p>
          <a:p>
            <a:pPr lvl="0"/>
            <a:r>
              <a:rPr lang="ru-RU" sz="8400" dirty="0">
                <a:latin typeface="Arial Narrow" pitchFamily="34" charset="0"/>
              </a:rPr>
              <a:t>не только отработать навыки в решении </a:t>
            </a:r>
            <a:endParaRPr lang="ru-RU" sz="8400" dirty="0" smtClean="0">
              <a:latin typeface="Arial Narrow" pitchFamily="34" charset="0"/>
            </a:endParaRPr>
          </a:p>
          <a:p>
            <a:pPr marL="64008" lvl="0" indent="0">
              <a:buNone/>
            </a:pPr>
            <a:r>
              <a:rPr lang="ru-RU" sz="8400" dirty="0" smtClean="0">
                <a:latin typeface="Arial Narrow" pitchFamily="34" charset="0"/>
              </a:rPr>
              <a:t>      математических </a:t>
            </a:r>
            <a:r>
              <a:rPr lang="ru-RU" sz="8400" dirty="0">
                <a:latin typeface="Arial Narrow" pitchFamily="34" charset="0"/>
              </a:rPr>
              <a:t>задач, но и </a:t>
            </a:r>
            <a:r>
              <a:rPr lang="ru-RU" sz="8400" dirty="0" smtClean="0">
                <a:latin typeface="Arial Narrow" pitchFamily="34" charset="0"/>
              </a:rPr>
              <a:t>способствует </a:t>
            </a:r>
          </a:p>
          <a:p>
            <a:pPr marL="64008" lvl="0" indent="0">
              <a:buNone/>
            </a:pPr>
            <a:r>
              <a:rPr lang="ru-RU" sz="8400" dirty="0" smtClean="0">
                <a:latin typeface="Arial Narrow" pitchFamily="34" charset="0"/>
              </a:rPr>
              <a:t>      </a:t>
            </a:r>
            <a:r>
              <a:rPr lang="ru-RU" sz="8400" dirty="0" err="1" smtClean="0">
                <a:latin typeface="Arial Narrow" pitchFamily="34" charset="0"/>
              </a:rPr>
              <a:t>гуманитаризации</a:t>
            </a:r>
            <a:r>
              <a:rPr lang="ru-RU" sz="8400" dirty="0" smtClean="0">
                <a:latin typeface="Arial Narrow" pitchFamily="34" charset="0"/>
              </a:rPr>
              <a:t> предмета</a:t>
            </a:r>
            <a:r>
              <a:rPr lang="ru-RU" sz="8400" dirty="0">
                <a:latin typeface="Arial Narrow" pitchFamily="34" charset="0"/>
              </a:rPr>
              <a:t>;</a:t>
            </a:r>
          </a:p>
          <a:p>
            <a:pPr marL="64008" indent="0">
              <a:buNone/>
            </a:pPr>
            <a:endParaRPr lang="ru-RU" sz="3200" dirty="0">
              <a:latin typeface="Arial Narrow" pitchFamily="34" charset="0"/>
            </a:endParaRPr>
          </a:p>
          <a:p>
            <a:pPr lvl="0"/>
            <a:r>
              <a:rPr lang="ru-RU" sz="8400" dirty="0">
                <a:latin typeface="Arial Narrow" pitchFamily="34" charset="0"/>
              </a:rPr>
              <a:t>способствует формированию патриотизма </a:t>
            </a:r>
            <a:endParaRPr lang="ru-RU" sz="8400" dirty="0" smtClean="0">
              <a:latin typeface="Arial Narrow" pitchFamily="34" charset="0"/>
            </a:endParaRPr>
          </a:p>
          <a:p>
            <a:pPr marL="64008" lvl="0" indent="0">
              <a:buNone/>
            </a:pPr>
            <a:r>
              <a:rPr lang="ru-RU" sz="8400" dirty="0" smtClean="0">
                <a:latin typeface="Arial Narrow" pitchFamily="34" charset="0"/>
              </a:rPr>
              <a:t>       у </a:t>
            </a:r>
            <a:r>
              <a:rPr lang="ru-RU" sz="8400" dirty="0">
                <a:latin typeface="Arial Narrow" pitchFamily="34" charset="0"/>
              </a:rPr>
              <a:t>нового поколения.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305856"/>
            <a:ext cx="2195324" cy="22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0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effectLst/>
              </a:rPr>
              <a:t>Библиография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err="1">
                <a:latin typeface="Arial Narrow" pitchFamily="34" charset="0"/>
              </a:rPr>
              <a:t>Штейнбах</a:t>
            </a:r>
            <a:r>
              <a:rPr lang="ru-RU" sz="2000" dirty="0">
                <a:latin typeface="Arial Narrow" pitchFamily="34" charset="0"/>
              </a:rPr>
              <a:t> В.Л. Большая олимпийская энциклопедия: В 2 т. — М.: Олимпия Пресс, 2006.</a:t>
            </a:r>
          </a:p>
          <a:p>
            <a:pPr lvl="0"/>
            <a:r>
              <a:rPr lang="ru-RU" sz="2000" dirty="0">
                <a:latin typeface="Arial Narrow" pitchFamily="34" charset="0"/>
              </a:rPr>
              <a:t>Чесноков Н.Н. Олимпийские игры Древней Греции и зарождение современного олимпийского движения / Чесноков Н.Н., Мельникова Н.Ю. // Спорт, духовные ценности, культура. - М., 1997. - </a:t>
            </a:r>
            <a:r>
              <a:rPr lang="ru-RU" sz="2000" dirty="0" err="1">
                <a:latin typeface="Arial Narrow" pitchFamily="34" charset="0"/>
              </a:rPr>
              <a:t>Вып</a:t>
            </a:r>
            <a:r>
              <a:rPr lang="ru-RU" sz="2000" dirty="0">
                <a:latin typeface="Arial Narrow" pitchFamily="34" charset="0"/>
              </a:rPr>
              <a:t>. 1.</a:t>
            </a:r>
          </a:p>
          <a:p>
            <a:pPr lvl="0"/>
            <a:r>
              <a:rPr lang="ru-RU" sz="2000" dirty="0">
                <a:latin typeface="Arial Narrow" pitchFamily="34" charset="0"/>
              </a:rPr>
              <a:t>Романова О. История олимпийских игр, 2001.</a:t>
            </a:r>
          </a:p>
          <a:p>
            <a:pPr marL="64008" indent="0">
              <a:buNone/>
            </a:pPr>
            <a:r>
              <a:rPr lang="ru-RU" sz="2000" u="sng" dirty="0">
                <a:latin typeface="Arial Narrow" pitchFamily="34" charset="0"/>
                <a:hlinkClick r:id="rId2"/>
              </a:rPr>
              <a:t>http://www.gumer.info/bibliotek_Buks/History/Article/Rom_IstOl.php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5" y="3399238"/>
            <a:ext cx="1916086" cy="32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3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</a:t>
            </a:r>
          </a:p>
          <a:p>
            <a:pPr marL="64008" indent="0" algn="ctr">
              <a:buNone/>
            </a:pPr>
            <a:r>
              <a:rPr lang="ru-RU" sz="5400" i="1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75240" cy="402560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 анкеты и результаты анкетирования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Знайте ли вы, что в феврале 2014 года в России в городе Сочи пройдут Зимние Олимпийские игры?                                                         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Нет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. Встречали ли вы задачи по математике со спортивной тематикой?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Нет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Какую задачу интересней решать: простую из учебника по математике или про Олимпийские игры?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Из учебника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Про Олимпийские игры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590477" cy="27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18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endParaRPr lang="ru-RU" dirty="0" smtClean="0"/>
          </a:p>
          <a:p>
            <a:pPr marL="64008" indent="0" algn="ctr">
              <a:buNone/>
            </a:pPr>
            <a:r>
              <a:rPr lang="ru-RU" dirty="0" smtClean="0"/>
              <a:t>Изучение истории </a:t>
            </a:r>
            <a:r>
              <a:rPr lang="ru-RU" dirty="0"/>
              <a:t>Олимпийского движения на примере решения </a:t>
            </a:r>
            <a:r>
              <a:rPr lang="ru-RU" dirty="0" smtClean="0"/>
              <a:t>математических </a:t>
            </a:r>
            <a:r>
              <a:rPr lang="ru-RU" dirty="0"/>
              <a:t>задач</a:t>
            </a:r>
            <a:r>
              <a:rPr lang="ru-RU" dirty="0" smtClean="0"/>
              <a:t>.</a:t>
            </a:r>
          </a:p>
          <a:p>
            <a:pPr marL="64008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974" y="4509120"/>
            <a:ext cx="2932986" cy="19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8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72000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/>
              <a:t>Выявление возможности </a:t>
            </a:r>
            <a:r>
              <a:rPr lang="ru-RU" dirty="0"/>
              <a:t>получения и </a:t>
            </a:r>
            <a:r>
              <a:rPr lang="ru-RU" dirty="0" smtClean="0"/>
              <a:t>усвоения </a:t>
            </a:r>
            <a:r>
              <a:rPr lang="ru-RU" dirty="0"/>
              <a:t>учениками исторического материала при решении математических </a:t>
            </a:r>
            <a:r>
              <a:rPr lang="ru-RU" dirty="0" smtClean="0"/>
              <a:t>задач </a:t>
            </a:r>
            <a:r>
              <a:rPr lang="ru-RU" dirty="0"/>
              <a:t>на </a:t>
            </a:r>
            <a:r>
              <a:rPr lang="ru-RU" dirty="0" smtClean="0"/>
              <a:t>примере </a:t>
            </a:r>
            <a:r>
              <a:rPr lang="ru-RU" dirty="0"/>
              <a:t>Олимпийского движения. </a:t>
            </a:r>
            <a:endParaRPr lang="ru-RU" dirty="0" smtClean="0"/>
          </a:p>
          <a:p>
            <a:pPr marL="64008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427895"/>
            <a:ext cx="1563956" cy="20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0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Рабочая гипотеза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ru-RU" dirty="0" smtClean="0"/>
              <a:t>При решении </a:t>
            </a:r>
            <a:r>
              <a:rPr lang="ru-RU" dirty="0"/>
              <a:t>задач, в условиях которых содержится историческая информация, ученик получает не только возможность развить свои математические способности, но и получить новые знания в области истории.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6549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Объект и предмет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999" y="2470127"/>
            <a:ext cx="6912768" cy="4138480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/>
              <a:t>Объект </a:t>
            </a:r>
            <a:r>
              <a:rPr lang="ru-RU" dirty="0"/>
              <a:t>исследования 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64008" indent="0" algn="ctr">
              <a:buNone/>
            </a:pPr>
            <a:r>
              <a:rPr lang="ru-RU" dirty="0" smtClean="0"/>
              <a:t>Олимпийское </a:t>
            </a:r>
            <a:r>
              <a:rPr lang="ru-RU" dirty="0"/>
              <a:t>движение. </a:t>
            </a: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smtClean="0"/>
              <a:t>Предмет </a:t>
            </a:r>
            <a:r>
              <a:rPr lang="ru-RU" dirty="0"/>
              <a:t>исследования </a:t>
            </a:r>
            <a:r>
              <a:rPr lang="ru-RU" dirty="0" smtClean="0"/>
              <a:t>- </a:t>
            </a:r>
            <a:r>
              <a:rPr lang="ru-RU" dirty="0"/>
              <a:t>Олимпийские игры в Сочи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485694"/>
            <a:ext cx="1394725" cy="41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9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Краткая история Олимпийских игр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438" y="1628800"/>
            <a:ext cx="8388424" cy="4951317"/>
          </a:xfrm>
        </p:spPr>
        <p:txBody>
          <a:bodyPr>
            <a:normAutofit fontScale="62500" lnSpcReduction="20000"/>
          </a:bodyPr>
          <a:lstStyle/>
          <a:p>
            <a:pPr marL="64008" indent="0" algn="just">
              <a:buNone/>
            </a:pPr>
            <a:r>
              <a:rPr lang="ru-RU" sz="3200" dirty="0" smtClean="0"/>
              <a:t>    Существует </a:t>
            </a:r>
            <a:r>
              <a:rPr lang="ru-RU" sz="3200" dirty="0"/>
              <a:t>несколько легенд о зарождении Олимпийских игр. </a:t>
            </a:r>
            <a:r>
              <a:rPr lang="ru-RU" sz="3200" dirty="0" smtClean="0"/>
              <a:t>Самая известная из них </a:t>
            </a:r>
            <a:r>
              <a:rPr lang="ru-RU" sz="3200" dirty="0"/>
              <a:t>гласит, что однажды царь </a:t>
            </a:r>
            <a:r>
              <a:rPr lang="ru-RU" sz="3200" dirty="0" err="1"/>
              <a:t>Ифит</a:t>
            </a:r>
            <a:r>
              <a:rPr lang="ru-RU" sz="3200" dirty="0"/>
              <a:t> принял решение отвлечь свой народ от бесконечных войн. Правитель отправился в Дельфы, где жрица Аполлона передала </a:t>
            </a:r>
            <a:r>
              <a:rPr lang="ru-RU" sz="3200" dirty="0" err="1"/>
              <a:t>Ифиту</a:t>
            </a:r>
            <a:r>
              <a:rPr lang="ru-RU" sz="3200" dirty="0"/>
              <a:t> повеление богов: чтобы прекратить кровопролитие, необходимо устроить общегреческие атлетические празднества. Затем </a:t>
            </a:r>
            <a:r>
              <a:rPr lang="ru-RU" sz="3200" dirty="0" err="1"/>
              <a:t>Ифит</a:t>
            </a:r>
            <a:r>
              <a:rPr lang="ru-RU" sz="3200" dirty="0"/>
              <a:t> вместе со спартанским законодателем Ликургом и афинским реформатором </a:t>
            </a:r>
            <a:r>
              <a:rPr lang="ru-RU" sz="3200" dirty="0" err="1"/>
              <a:t>Клиосфеном</a:t>
            </a:r>
            <a:r>
              <a:rPr lang="ru-RU" sz="3200" dirty="0"/>
              <a:t> установили порядок проведения Игр. Местом, где должно было случиться это великое событие, избрали святилище Олимпию. Любой, кто вошел туда вооруженным, объявлялся преступником. Как сказано выше, на время Олимпийских игр прекращались </a:t>
            </a:r>
            <a:r>
              <a:rPr lang="ru-RU" sz="3200" dirty="0" smtClean="0"/>
              <a:t>войны </a:t>
            </a:r>
            <a:r>
              <a:rPr lang="ru-RU" sz="3200" dirty="0"/>
              <a:t>и заключались перемирия: </a:t>
            </a:r>
            <a:r>
              <a:rPr lang="ru-RU" sz="3200" dirty="0" err="1" smtClean="0"/>
              <a:t>представи</a:t>
            </a:r>
            <a:r>
              <a:rPr lang="ru-RU" sz="3200" dirty="0" smtClean="0"/>
              <a:t>-</a:t>
            </a:r>
          </a:p>
          <a:p>
            <a:pPr marL="64008" indent="0" algn="just">
              <a:buNone/>
            </a:pPr>
            <a:r>
              <a:rPr lang="ru-RU" sz="3200" dirty="0" err="1" smtClean="0"/>
              <a:t>тели</a:t>
            </a:r>
            <a:r>
              <a:rPr lang="ru-RU" sz="3200" dirty="0" smtClean="0"/>
              <a:t>  </a:t>
            </a:r>
            <a:r>
              <a:rPr lang="ru-RU" sz="3200" dirty="0"/>
              <a:t>враждующих </a:t>
            </a:r>
            <a:r>
              <a:rPr lang="ru-RU" sz="3200" dirty="0" smtClean="0"/>
              <a:t> полисов  вели  </a:t>
            </a:r>
            <a:r>
              <a:rPr lang="ru-RU" sz="3200" dirty="0"/>
              <a:t>в </a:t>
            </a:r>
          </a:p>
          <a:p>
            <a:pPr marL="64008" indent="0" algn="just">
              <a:buNone/>
            </a:pPr>
            <a:r>
              <a:rPr lang="ru-RU" sz="3200" dirty="0" smtClean="0"/>
              <a:t>Олимпии </a:t>
            </a:r>
            <a:r>
              <a:rPr lang="ru-RU" sz="3200" dirty="0"/>
              <a:t>мирные переговоры с </a:t>
            </a:r>
            <a:r>
              <a:rPr lang="ru-RU" sz="3200" dirty="0" smtClean="0"/>
              <a:t>целью</a:t>
            </a:r>
          </a:p>
          <a:p>
            <a:pPr marL="64008" indent="0" algn="just">
              <a:buNone/>
            </a:pPr>
            <a:r>
              <a:rPr lang="ru-RU" sz="3200" dirty="0" smtClean="0"/>
              <a:t> </a:t>
            </a:r>
            <a:r>
              <a:rPr lang="ru-RU" sz="3200" dirty="0"/>
              <a:t>улаживания конфликтов.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070977"/>
            <a:ext cx="2339752" cy="15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4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25000" lnSpcReduction="20000"/>
          </a:bodyPr>
          <a:lstStyle/>
          <a:p>
            <a:pPr marL="64008" indent="0" algn="r">
              <a:buNone/>
            </a:pPr>
            <a:r>
              <a:rPr lang="ru-RU" sz="9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Краткая история Олимпийских игр</a:t>
            </a:r>
            <a:endParaRPr lang="ru-RU" sz="9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4008" indent="0" algn="just">
              <a:buNone/>
            </a:pPr>
            <a:endParaRPr lang="ru-RU" sz="8000" dirty="0"/>
          </a:p>
          <a:p>
            <a:pPr marL="64008" indent="0" algn="just">
              <a:buNone/>
            </a:pPr>
            <a:r>
              <a:rPr lang="ru-RU" sz="8000" dirty="0" smtClean="0"/>
              <a:t>  Олимпийские </a:t>
            </a:r>
            <a:r>
              <a:rPr lang="ru-RU" sz="8000" dirty="0"/>
              <a:t>игры начинались как </a:t>
            </a:r>
            <a:r>
              <a:rPr lang="ru-RU" sz="8000" dirty="0" smtClean="0"/>
              <a:t>соревнования местного значения и первые из них состоялись в 776 году до н. э. </a:t>
            </a:r>
          </a:p>
          <a:p>
            <a:pPr marL="64008" indent="0" algn="just">
              <a:buNone/>
            </a:pPr>
            <a:r>
              <a:rPr lang="ru-RU" sz="8000" dirty="0" smtClean="0"/>
              <a:t>   Кстати, уже во времена античности определились олимпийские этические нормы. </a:t>
            </a:r>
          </a:p>
          <a:p>
            <a:pPr marL="64008" indent="0" algn="just">
              <a:buNone/>
            </a:pPr>
            <a:r>
              <a:rPr lang="ru-RU" sz="8000" dirty="0" smtClean="0"/>
              <a:t>    Игры </a:t>
            </a:r>
            <a:r>
              <a:rPr lang="ru-RU" sz="8000" dirty="0"/>
              <a:t>развивались, набирали силу на протяжении 11 веков. Но в 394 году император Феодосий I назвал их «пережитком язычества» и запретил. </a:t>
            </a:r>
          </a:p>
          <a:p>
            <a:pPr marL="64008" indent="0" algn="just">
              <a:buNone/>
            </a:pPr>
            <a:r>
              <a:rPr lang="ru-RU" sz="8000" dirty="0" smtClean="0"/>
              <a:t>    С </a:t>
            </a:r>
            <a:r>
              <a:rPr lang="ru-RU" sz="8000" dirty="0"/>
              <a:t>тех пор прошло ни много ни мало 1500 лет. И только в 1896 году, благодаря французу Пьеру де Кубертену, состоялась первая современная олимпиада. </a:t>
            </a:r>
            <a:endParaRPr lang="ru-RU" sz="8000" dirty="0" smtClean="0"/>
          </a:p>
          <a:p>
            <a:pPr marL="64008" indent="0" algn="just">
              <a:buNone/>
            </a:pPr>
            <a:endParaRPr lang="ru-RU" sz="8000" dirty="0"/>
          </a:p>
          <a:p>
            <a:pPr marL="64008" indent="0" algn="just">
              <a:buNone/>
            </a:pPr>
            <a:r>
              <a:rPr lang="ru-RU" sz="8000" dirty="0" smtClean="0"/>
              <a:t>   Современные </a:t>
            </a:r>
            <a:r>
              <a:rPr lang="ru-RU" sz="8000" dirty="0"/>
              <a:t>Олимпийские </a:t>
            </a:r>
            <a:r>
              <a:rPr lang="ru-RU" sz="8000" dirty="0" smtClean="0"/>
              <a:t>игры </a:t>
            </a:r>
            <a:r>
              <a:rPr lang="ru-RU" sz="8000" dirty="0"/>
              <a:t>— это крупнейшие международные </a:t>
            </a:r>
            <a:r>
              <a:rPr lang="ru-RU" sz="8000" dirty="0" smtClean="0"/>
              <a:t>комплексные спортивные соревнования, которые </a:t>
            </a:r>
            <a:r>
              <a:rPr lang="ru-RU" sz="8000" dirty="0"/>
              <a:t>проводятся каждые </a:t>
            </a:r>
            <a:r>
              <a:rPr lang="ru-RU" sz="8000" dirty="0" smtClean="0"/>
              <a:t>четыре</a:t>
            </a:r>
          </a:p>
          <a:p>
            <a:pPr marL="64008" indent="0" algn="just">
              <a:buNone/>
            </a:pPr>
            <a:r>
              <a:rPr lang="ru-RU" sz="8000" dirty="0" smtClean="0"/>
              <a:t>года</a:t>
            </a:r>
            <a:r>
              <a:rPr lang="ru-RU" sz="8000" dirty="0"/>
              <a:t>. </a:t>
            </a:r>
            <a:r>
              <a:rPr lang="ru-RU" sz="8000" dirty="0" smtClean="0"/>
              <a:t>В </a:t>
            </a:r>
            <a:r>
              <a:rPr lang="ru-RU" sz="8000" dirty="0"/>
              <a:t>тех же местах </a:t>
            </a:r>
            <a:r>
              <a:rPr lang="ru-RU" sz="8000" dirty="0" smtClean="0"/>
              <a:t>проведения </a:t>
            </a:r>
          </a:p>
          <a:p>
            <a:pPr marL="64008" indent="0" algn="just">
              <a:buNone/>
            </a:pPr>
            <a:r>
              <a:rPr lang="ru-RU" sz="8000" dirty="0" smtClean="0"/>
              <a:t>Олимпийских </a:t>
            </a:r>
            <a:r>
              <a:rPr lang="ru-RU" sz="8000" dirty="0"/>
              <a:t>игр </a:t>
            </a:r>
            <a:r>
              <a:rPr lang="ru-RU" sz="8000" dirty="0" smtClean="0"/>
              <a:t>спустя </a:t>
            </a:r>
            <a:r>
              <a:rPr lang="ru-RU" sz="8000" dirty="0"/>
              <a:t>две </a:t>
            </a:r>
            <a:r>
              <a:rPr lang="ru-RU" sz="8000" dirty="0" smtClean="0"/>
              <a:t>недели</a:t>
            </a:r>
          </a:p>
          <a:p>
            <a:pPr marL="64008" indent="0" algn="just">
              <a:buNone/>
            </a:pPr>
            <a:r>
              <a:rPr lang="ru-RU" sz="8000" dirty="0" smtClean="0"/>
              <a:t>проводятся </a:t>
            </a:r>
            <a:r>
              <a:rPr lang="ru-RU" sz="8000" dirty="0" err="1" smtClean="0"/>
              <a:t>Паралимпийские</a:t>
            </a:r>
            <a:r>
              <a:rPr lang="ru-RU" sz="8000" dirty="0" smtClean="0"/>
              <a:t> </a:t>
            </a:r>
            <a:r>
              <a:rPr lang="ru-RU" sz="8000" dirty="0"/>
              <a:t>игры для </a:t>
            </a:r>
            <a:endParaRPr lang="ru-RU" sz="8000" dirty="0" smtClean="0"/>
          </a:p>
          <a:p>
            <a:pPr marL="64008" indent="0" algn="just">
              <a:buNone/>
            </a:pPr>
            <a:r>
              <a:rPr lang="ru-RU" sz="8000" dirty="0" smtClean="0"/>
              <a:t>людей </a:t>
            </a:r>
            <a:r>
              <a:rPr lang="ru-RU" sz="8000" dirty="0"/>
              <a:t>с инвалидностью.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233" y="4608972"/>
            <a:ext cx="2869986" cy="20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3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763</TotalTime>
  <Words>1335</Words>
  <Application>Microsoft Office PowerPoint</Application>
  <PresentationFormat>Экран (4:3)</PresentationFormat>
  <Paragraphs>140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 Презентация к Исследовательская работа по математике: Олимпийские игры в Сочи 2014 в математических задачах</vt:lpstr>
      <vt:lpstr>Олимпийские игры не столько игра мышц, сколько игра ума.  Константин Кушнер</vt:lpstr>
      <vt:lpstr>Вопросы  анкеты и результаты анкетирования  1. Знайте ли вы, что в феврале 2014 года в России в городе Сочи пройдут Зимние Олимпийские игры?                                                           а) Да б) Нет  2 . Встречали ли вы задачи по математике со спортивной тематикой? а) Да б) Нет  3. Какую задачу интересней решать: простую из учебника по математике или про Олимпийские игры? а) Из учебника б) Про Олимпийские игры </vt:lpstr>
      <vt:lpstr>Цель исследования </vt:lpstr>
      <vt:lpstr>Задачи исследования</vt:lpstr>
      <vt:lpstr>Рабочая гипотеза </vt:lpstr>
      <vt:lpstr>Объект и предмет исследования</vt:lpstr>
      <vt:lpstr>Краткая история Олимпийских игр</vt:lpstr>
      <vt:lpstr>Слайд 9</vt:lpstr>
      <vt:lpstr>Краткая история Олимпийских игр</vt:lpstr>
      <vt:lpstr>Задача про эстафету Олимпийского огня  </vt:lpstr>
      <vt:lpstr>Задача про комплекты медалей. </vt:lpstr>
      <vt:lpstr> Задача про I-е Зимние Олимпийские игры.</vt:lpstr>
      <vt:lpstr>Задача про фигурное катание</vt:lpstr>
      <vt:lpstr>Задача про прыжки с трамплина.</vt:lpstr>
      <vt:lpstr>Задача про лыжника</vt:lpstr>
      <vt:lpstr> Задача про пассажирские перевозки на Олимпиаде в Сочи</vt:lpstr>
      <vt:lpstr>Задача про медальный зачет</vt:lpstr>
      <vt:lpstr>Задача про конькобежцев</vt:lpstr>
      <vt:lpstr>Заключение</vt:lpstr>
      <vt:lpstr>Библиография</vt:lpstr>
      <vt:lpstr>Слайд 22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по математике</dc:title>
  <dc:creator>Анюта</dc:creator>
  <cp:lastModifiedBy>КуприяновичМО</cp:lastModifiedBy>
  <cp:revision>51</cp:revision>
  <dcterms:created xsi:type="dcterms:W3CDTF">2013-11-24T17:10:01Z</dcterms:created>
  <dcterms:modified xsi:type="dcterms:W3CDTF">2015-10-07T08:04:43Z</dcterms:modified>
</cp:coreProperties>
</file>