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9" r:id="rId16"/>
    <p:sldId id="275" r:id="rId17"/>
    <p:sldId id="276" r:id="rId18"/>
    <p:sldId id="277" r:id="rId19"/>
    <p:sldId id="278" r:id="rId20"/>
    <p:sldId id="259" r:id="rId21"/>
    <p:sldId id="281" r:id="rId22"/>
    <p:sldId id="280" r:id="rId23"/>
    <p:sldId id="282" r:id="rId24"/>
    <p:sldId id="283" r:id="rId25"/>
    <p:sldId id="292" r:id="rId26"/>
    <p:sldId id="284" r:id="rId27"/>
    <p:sldId id="293" r:id="rId28"/>
    <p:sldId id="285" r:id="rId29"/>
    <p:sldId id="294" r:id="rId30"/>
    <p:sldId id="286" r:id="rId31"/>
    <p:sldId id="295" r:id="rId32"/>
    <p:sldId id="287" r:id="rId33"/>
    <p:sldId id="296" r:id="rId34"/>
    <p:sldId id="288" r:id="rId35"/>
    <p:sldId id="297" r:id="rId36"/>
    <p:sldId id="289" r:id="rId37"/>
    <p:sldId id="298" r:id="rId38"/>
    <p:sldId id="291" r:id="rId39"/>
    <p:sldId id="260" r:id="rId40"/>
    <p:sldId id="299" r:id="rId41"/>
    <p:sldId id="300" r:id="rId42"/>
    <p:sldId id="261" r:id="rId43"/>
    <p:sldId id="301" r:id="rId44"/>
    <p:sldId id="303" r:id="rId45"/>
    <p:sldId id="311" r:id="rId46"/>
    <p:sldId id="312" r:id="rId47"/>
    <p:sldId id="313" r:id="rId48"/>
    <p:sldId id="315" r:id="rId49"/>
    <p:sldId id="314" r:id="rId50"/>
    <p:sldId id="316" r:id="rId51"/>
    <p:sldId id="263" r:id="rId52"/>
    <p:sldId id="325" r:id="rId53"/>
    <p:sldId id="331" r:id="rId54"/>
    <p:sldId id="332" r:id="rId55"/>
    <p:sldId id="333" r:id="rId56"/>
    <p:sldId id="334" r:id="rId57"/>
    <p:sldId id="335" r:id="rId58"/>
    <p:sldId id="336" r:id="rId59"/>
    <p:sldId id="337" r:id="rId60"/>
    <p:sldId id="338" r:id="rId61"/>
    <p:sldId id="339" r:id="rId62"/>
    <p:sldId id="340" r:id="rId63"/>
    <p:sldId id="341" r:id="rId64"/>
    <p:sldId id="342" r:id="rId6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B6AB-386E-4178-875B-8514BCFD1C05}" type="datetimeFigureOut">
              <a:rPr lang="ru-RU" smtClean="0"/>
              <a:pPr/>
              <a:t>08.10.2015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531350-C01B-4D47-8F11-BFB5D9DDE2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B6AB-386E-4178-875B-8514BCFD1C05}" type="datetimeFigureOut">
              <a:rPr lang="ru-RU" smtClean="0"/>
              <a:pPr/>
              <a:t>08.10.2015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1350-C01B-4D47-8F11-BFB5D9DDE2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B6AB-386E-4178-875B-8514BCFD1C05}" type="datetimeFigureOut">
              <a:rPr lang="ru-RU" smtClean="0"/>
              <a:pPr/>
              <a:t>08.10.2015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1350-C01B-4D47-8F11-BFB5D9DDE2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055B6AB-386E-4178-875B-8514BCFD1C05}" type="datetimeFigureOut">
              <a:rPr lang="ru-RU" smtClean="0"/>
              <a:pPr/>
              <a:t>08.10.2015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1531350-C01B-4D47-8F11-BFB5D9DDE2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B6AB-386E-4178-875B-8514BCFD1C05}" type="datetimeFigureOut">
              <a:rPr lang="ru-RU" smtClean="0"/>
              <a:pPr/>
              <a:t>08.10.2015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1350-C01B-4D47-8F11-BFB5D9DDE2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B6AB-386E-4178-875B-8514BCFD1C05}" type="datetimeFigureOut">
              <a:rPr lang="ru-RU" smtClean="0"/>
              <a:pPr/>
              <a:t>08.10.2015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1350-C01B-4D47-8F11-BFB5D9DDE2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1350-C01B-4D47-8F11-BFB5D9DDE2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B6AB-386E-4178-875B-8514BCFD1C05}" type="datetimeFigureOut">
              <a:rPr lang="ru-RU" smtClean="0"/>
              <a:pPr/>
              <a:t>08.10.2015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B6AB-386E-4178-875B-8514BCFD1C05}" type="datetimeFigureOut">
              <a:rPr lang="ru-RU" smtClean="0"/>
              <a:pPr/>
              <a:t>08.10.2015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1350-C01B-4D47-8F11-BFB5D9DDE2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B6AB-386E-4178-875B-8514BCFD1C05}" type="datetimeFigureOut">
              <a:rPr lang="ru-RU" smtClean="0"/>
              <a:pPr/>
              <a:t>08.10.2015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1350-C01B-4D47-8F11-BFB5D9DDE2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055B6AB-386E-4178-875B-8514BCFD1C05}" type="datetimeFigureOut">
              <a:rPr lang="ru-RU" smtClean="0"/>
              <a:pPr/>
              <a:t>08.10.2015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1531350-C01B-4D47-8F11-BFB5D9DDE2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B6AB-386E-4178-875B-8514BCFD1C05}" type="datetimeFigureOut">
              <a:rPr lang="ru-RU" smtClean="0"/>
              <a:pPr/>
              <a:t>08.10.2015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531350-C01B-4D47-8F11-BFB5D9DDE2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055B6AB-386E-4178-875B-8514BCFD1C05}" type="datetimeFigureOut">
              <a:rPr lang="ru-RU" smtClean="0"/>
              <a:pPr/>
              <a:t>08.10.2015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1531350-C01B-4D47-8F11-BFB5D9DDE2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1.xml"/><Relationship Id="rId5" Type="http://schemas.openxmlformats.org/officeDocument/2006/relationships/slide" Target="slide42.xml"/><Relationship Id="rId4" Type="http://schemas.openxmlformats.org/officeDocument/2006/relationships/slide" Target="slide3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slide" Target="slide23.xml"/><Relationship Id="rId7" Type="http://schemas.openxmlformats.org/officeDocument/2006/relationships/slide" Target="slide31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11" Type="http://schemas.openxmlformats.org/officeDocument/2006/relationships/slide" Target="slide2.xml"/><Relationship Id="rId5" Type="http://schemas.openxmlformats.org/officeDocument/2006/relationships/slide" Target="slide27.xml"/><Relationship Id="rId10" Type="http://schemas.openxmlformats.org/officeDocument/2006/relationships/slide" Target="slide37.xml"/><Relationship Id="rId4" Type="http://schemas.openxmlformats.org/officeDocument/2006/relationships/slide" Target="slide25.xml"/><Relationship Id="rId9" Type="http://schemas.openxmlformats.org/officeDocument/2006/relationships/slide" Target="slide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slide" Target="slide4.xml"/><Relationship Id="rId16" Type="http://schemas.openxmlformats.org/officeDocument/2006/relationships/slide" Target="slide17.xml"/><Relationship Id="rId1" Type="http://schemas.openxmlformats.org/officeDocument/2006/relationships/slideLayout" Target="../slideLayouts/slideLayout4.xml"/><Relationship Id="rId6" Type="http://schemas.openxmlformats.org/officeDocument/2006/relationships/slide" Target="slide8.xml"/><Relationship Id="rId11" Type="http://schemas.openxmlformats.org/officeDocument/2006/relationships/slide" Target="slide12.xml"/><Relationship Id="rId5" Type="http://schemas.openxmlformats.org/officeDocument/2006/relationships/slide" Target="slide7.xml"/><Relationship Id="rId15" Type="http://schemas.openxmlformats.org/officeDocument/2006/relationships/slide" Target="slide16.xml"/><Relationship Id="rId10" Type="http://schemas.openxmlformats.org/officeDocument/2006/relationships/slide" Target="slide2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3" Type="http://schemas.openxmlformats.org/officeDocument/2006/relationships/slide" Target="slide44.xml"/><Relationship Id="rId7" Type="http://schemas.openxmlformats.org/officeDocument/2006/relationships/slide" Target="slide48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slide" Target="slide46.xml"/><Relationship Id="rId10" Type="http://schemas.openxmlformats.org/officeDocument/2006/relationships/slide" Target="slide2.xml"/><Relationship Id="rId4" Type="http://schemas.openxmlformats.org/officeDocument/2006/relationships/slide" Target="slide45.xml"/><Relationship Id="rId9" Type="http://schemas.openxmlformats.org/officeDocument/2006/relationships/slide" Target="slide5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53.xml"/><Relationship Id="rId7" Type="http://schemas.openxmlformats.org/officeDocument/2006/relationships/slide" Target="slide57.xml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6.xml"/><Relationship Id="rId5" Type="http://schemas.openxmlformats.org/officeDocument/2006/relationships/slide" Target="slide55.xml"/><Relationship Id="rId4" Type="http://schemas.openxmlformats.org/officeDocument/2006/relationships/slide" Target="slide5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slide" Target="slide6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63.xml"/><Relationship Id="rId4" Type="http://schemas.openxmlformats.org/officeDocument/2006/relationships/slide" Target="slide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popular/ukrf/" TargetMode="External"/><Relationship Id="rId2" Type="http://schemas.openxmlformats.org/officeDocument/2006/relationships/hyperlink" Target="http://www.consultant.ru/popular/family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ambinostory.com/obyazannosti-detey/" TargetMode="External"/><Relationship Id="rId4" Type="http://schemas.openxmlformats.org/officeDocument/2006/relationships/hyperlink" Target="https://ru.wikipedia.org/wiki/%D0%9F%D1%80%D0%B0%D0%B2%D0%B0_%D1%80%D0%B5%D0%B1%D1%91%D0%BD%D0%BA%D0%B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2786058"/>
            <a:ext cx="8305800" cy="2056746"/>
          </a:xfrm>
        </p:spPr>
        <p:txBody>
          <a:bodyPr/>
          <a:lstStyle/>
          <a:p>
            <a:pPr algn="r"/>
            <a:r>
              <a:rPr lang="ru-RU" sz="1400" dirty="0" smtClean="0"/>
              <a:t>Авторы материала: </a:t>
            </a:r>
            <a:r>
              <a:rPr lang="ru-RU" sz="1400" dirty="0" err="1" smtClean="0"/>
              <a:t>Дербина</a:t>
            </a:r>
            <a:r>
              <a:rPr lang="ru-RU" sz="1400" dirty="0" smtClean="0"/>
              <a:t> </a:t>
            </a:r>
            <a:r>
              <a:rPr lang="ru-RU" sz="1400" dirty="0" err="1" smtClean="0"/>
              <a:t>Полина,Керуль</a:t>
            </a:r>
            <a:r>
              <a:rPr lang="ru-RU" sz="1400" dirty="0" smtClean="0"/>
              <a:t> Диана,</a:t>
            </a:r>
          </a:p>
          <a:p>
            <a:pPr algn="r"/>
            <a:r>
              <a:rPr lang="ru-RU" sz="1400" dirty="0" smtClean="0"/>
              <a:t>ученицы 9 «А» класс,</a:t>
            </a:r>
          </a:p>
          <a:p>
            <a:pPr algn="r"/>
            <a:r>
              <a:rPr lang="ru-RU" sz="1400" dirty="0" smtClean="0"/>
              <a:t>МБОУ СШ № 1,</a:t>
            </a:r>
          </a:p>
          <a:p>
            <a:pPr algn="r"/>
            <a:r>
              <a:rPr lang="ru-RU" sz="1400" dirty="0" smtClean="0"/>
              <a:t>Г. Архангельска,</a:t>
            </a:r>
          </a:p>
          <a:p>
            <a:pPr algn="r"/>
            <a:r>
              <a:rPr lang="ru-RU" sz="1400" dirty="0" smtClean="0"/>
              <a:t>Руководитель: Куприянович Марина Олеговна,</a:t>
            </a:r>
          </a:p>
          <a:p>
            <a:pPr algn="r"/>
            <a:r>
              <a:rPr lang="ru-RU" sz="1400" dirty="0" smtClean="0"/>
              <a:t>учитель математики</a:t>
            </a:r>
          </a:p>
          <a:p>
            <a:pPr algn="r"/>
            <a:r>
              <a:rPr lang="ru-RU" sz="1400" dirty="0" smtClean="0"/>
              <a:t>высшей квалификационной категории,</a:t>
            </a:r>
          </a:p>
          <a:p>
            <a:pPr algn="r"/>
            <a:r>
              <a:rPr lang="ru-RU" sz="1400" dirty="0" smtClean="0"/>
              <a:t>МБОУ СШ № 1,г.Архангельска</a:t>
            </a: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2000264"/>
          </a:xfrm>
        </p:spPr>
        <p:txBody>
          <a:bodyPr/>
          <a:lstStyle/>
          <a:p>
            <a:r>
              <a:rPr lang="ru-RU" dirty="0" smtClean="0"/>
              <a:t>Презентация к викторине</a:t>
            </a:r>
            <a:br>
              <a:rPr lang="ru-RU" dirty="0" smtClean="0"/>
            </a:br>
            <a:r>
              <a:rPr lang="ru-RU" dirty="0" smtClean="0"/>
              <a:t>Викторина </a:t>
            </a:r>
            <a:br>
              <a:rPr lang="ru-RU" dirty="0" smtClean="0"/>
            </a:br>
            <a:r>
              <a:rPr lang="ru-RU" dirty="0" smtClean="0"/>
              <a:t>«Знаешь ли ты закон»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14744" y="6000768"/>
            <a:ext cx="2360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г. Архангельск, 2015г.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6188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7. Какие органы и организации оказывают помощь в защите прав несовершеннолетних граждан?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3400" dirty="0" smtClean="0"/>
              <a:t>Органы </a:t>
            </a:r>
            <a:r>
              <a:rPr lang="ru-RU" sz="3400" dirty="0"/>
              <a:t>и учреждения, защищающие права </a:t>
            </a:r>
            <a:r>
              <a:rPr lang="ru-RU" sz="3400" dirty="0" smtClean="0"/>
              <a:t>ребенка: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Комиссия по делам несовершеннолетних и защите их </a:t>
            </a:r>
            <a:r>
              <a:rPr lang="ru-RU" dirty="0" smtClean="0"/>
              <a:t>прав.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Органы </a:t>
            </a:r>
            <a:r>
              <a:rPr lang="ru-RU" dirty="0"/>
              <a:t>управления социальной </a:t>
            </a:r>
            <a:r>
              <a:rPr lang="ru-RU" dirty="0" smtClean="0"/>
              <a:t>защиты.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Органы </a:t>
            </a:r>
            <a:r>
              <a:rPr lang="ru-RU" dirty="0"/>
              <a:t>управления </a:t>
            </a:r>
            <a:r>
              <a:rPr lang="ru-RU" dirty="0" smtClean="0"/>
              <a:t>образованием.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Органы </a:t>
            </a:r>
            <a:r>
              <a:rPr lang="ru-RU" dirty="0"/>
              <a:t>опеки и </a:t>
            </a:r>
            <a:r>
              <a:rPr lang="ru-RU" dirty="0" smtClean="0"/>
              <a:t>попечительства.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Органы </a:t>
            </a:r>
            <a:r>
              <a:rPr lang="ru-RU" dirty="0"/>
              <a:t>управления здравоохранением и учреждения </a:t>
            </a:r>
            <a:r>
              <a:rPr lang="ru-RU" dirty="0" smtClean="0"/>
              <a:t>здравоохранения.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Органы </a:t>
            </a:r>
            <a:r>
              <a:rPr lang="ru-RU" dirty="0"/>
              <a:t>по делам </a:t>
            </a:r>
            <a:r>
              <a:rPr lang="ru-RU" dirty="0" smtClean="0"/>
              <a:t>молодежи.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Органы </a:t>
            </a:r>
            <a:r>
              <a:rPr lang="ru-RU" dirty="0"/>
              <a:t>службы </a:t>
            </a:r>
            <a:r>
              <a:rPr lang="ru-RU" dirty="0" smtClean="0"/>
              <a:t>занятости.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Органы </a:t>
            </a:r>
            <a:r>
              <a:rPr lang="ru-RU" dirty="0"/>
              <a:t>внутренних дел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800" dirty="0" smtClean="0">
                <a:hlinkClick r:id="rId2" action="ppaction://hlinksldjump"/>
              </a:rPr>
              <a:t>Меню</a:t>
            </a:r>
            <a:endParaRPr lang="ru-RU" sz="3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00808"/>
            <a:ext cx="4495478" cy="3371608"/>
          </a:xfrm>
        </p:spPr>
      </p:pic>
    </p:spTree>
    <p:extLst>
      <p:ext uri="{BB962C8B-B14F-4D97-AF65-F5344CB8AC3E}">
        <p14:creationId xmlns="" xmlns:p14="http://schemas.microsoft.com/office/powerpoint/2010/main" val="3164826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8. Какое образование в Российской Федерации является обязательным?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7400" dirty="0" smtClean="0"/>
              <a:t>Выберите правильный ответ: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8000" dirty="0" smtClean="0"/>
              <a:t>высшее;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8000" dirty="0" smtClean="0"/>
              <a:t>начальное;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8000" dirty="0" smtClean="0"/>
              <a:t>средне-специальное;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8000" dirty="0" smtClean="0"/>
              <a:t>общее среднее.</a:t>
            </a:r>
          </a:p>
          <a:p>
            <a:pPr marL="0" indent="0">
              <a:lnSpc>
                <a:spcPct val="120000"/>
              </a:lnSpc>
              <a:buNone/>
            </a:pPr>
            <a:endParaRPr lang="ru-RU" sz="2400" dirty="0"/>
          </a:p>
          <a:p>
            <a:pPr marL="0" indent="0">
              <a:lnSpc>
                <a:spcPct val="120000"/>
              </a:lnSpc>
              <a:buNone/>
            </a:pPr>
            <a:endParaRPr lang="ru-RU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endParaRPr lang="ru-RU" sz="7400" dirty="0" smtClean="0"/>
          </a:p>
          <a:p>
            <a:pPr marL="0" indent="0">
              <a:buNone/>
            </a:pPr>
            <a:r>
              <a:rPr lang="ru-RU" sz="8000" dirty="0" smtClean="0"/>
              <a:t>Правильный ответ: </a:t>
            </a:r>
            <a:r>
              <a:rPr lang="ru-RU" sz="9600" dirty="0" smtClean="0"/>
              <a:t>общее среднее</a:t>
            </a:r>
            <a:endParaRPr lang="ru-RU" sz="9600" dirty="0"/>
          </a:p>
          <a:p>
            <a:pPr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3000" dirty="0" smtClean="0"/>
          </a:p>
          <a:p>
            <a:pPr marL="0" indent="0">
              <a:buNone/>
            </a:pPr>
            <a:endParaRPr lang="ru-RU" sz="3000" dirty="0"/>
          </a:p>
          <a:p>
            <a:pPr marL="0" indent="0">
              <a:buNone/>
            </a:pPr>
            <a:r>
              <a:rPr lang="ru-RU" sz="8600" dirty="0" smtClean="0">
                <a:hlinkClick r:id="rId2" action="ppaction://hlinksldjump"/>
              </a:rPr>
              <a:t>Меню</a:t>
            </a:r>
            <a:endParaRPr lang="ru-RU" sz="8600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628800"/>
            <a:ext cx="4639494" cy="3210529"/>
          </a:xfrm>
        </p:spPr>
      </p:pic>
    </p:spTree>
    <p:extLst>
      <p:ext uri="{BB962C8B-B14F-4D97-AF65-F5344CB8AC3E}">
        <p14:creationId xmlns="" xmlns:p14="http://schemas.microsoft.com/office/powerpoint/2010/main" val="3466107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9. Перечислите основные обязанности несовершеннолетних.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слушаться </a:t>
            </a:r>
            <a:r>
              <a:rPr lang="ru-RU" dirty="0"/>
              <a:t>родителей и лиц, их заменяющих, принимать их заботу и внимание, за исключением случаев пренебрежительного, грубого, унижающего человеческое достоинство обращение или оскорбления; 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получить основное общее образование (9 классов); </a:t>
            </a:r>
            <a:br>
              <a:rPr lang="ru-RU" dirty="0"/>
            </a:br>
            <a:endParaRPr lang="ru-RU" dirty="0"/>
          </a:p>
          <a:p>
            <a:r>
              <a:rPr lang="ru-RU" dirty="0" smtClean="0"/>
              <a:t>соблюдать </a:t>
            </a:r>
            <a:r>
              <a:rPr lang="ru-RU" dirty="0"/>
              <a:t>правила поведения, установленные в воспитательных и образовательных учреждениях, дома и в общественных </a:t>
            </a:r>
            <a:r>
              <a:rPr lang="ru-RU" dirty="0" smtClean="0"/>
              <a:t>местах</a:t>
            </a:r>
          </a:p>
          <a:p>
            <a:r>
              <a:rPr lang="ru-RU" dirty="0" smtClean="0"/>
              <a:t>соблюдать </a:t>
            </a:r>
            <a:r>
              <a:rPr lang="ru-RU" dirty="0"/>
              <a:t>устав, правила детского общественного объединения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sz="4000" dirty="0" smtClean="0">
                <a:hlinkClick r:id="rId2" action="ppaction://hlinksldjump"/>
              </a:rPr>
              <a:t>Меню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87400"/>
            <a:ext cx="4399743" cy="3129810"/>
          </a:xfrm>
        </p:spPr>
      </p:pic>
    </p:spTree>
    <p:extLst>
      <p:ext uri="{BB962C8B-B14F-4D97-AF65-F5344CB8AC3E}">
        <p14:creationId xmlns="" xmlns:p14="http://schemas.microsoft.com/office/powerpoint/2010/main" val="2454541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10. Гражданам какого возраста и где не допускается нахождение в ночное время в целях защиты от преступных посягательств?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7200" dirty="0"/>
              <a:t>На территории России, в соответствии с законом о комендантском часе дети в возрасте до семи лет не могут находиться одни на улице в любое время суток. Дети же в возрасте от 7 до 18 лет не должны находиться без сопровождения взрослых в общественных местах: парках, скверах, ресторанах, кафе и т.д. в ночное время. </a:t>
            </a:r>
            <a:r>
              <a:rPr lang="ru-RU" sz="7200" dirty="0" smtClean="0"/>
              <a:t>В </a:t>
            </a:r>
            <a:r>
              <a:rPr lang="ru-RU" sz="7200" dirty="0"/>
              <a:t>зимнее время его действие распространяется с 22 до 6 часов, а в летнее – с 23 до 6 часов. Кроме этого, региональные власти имеют право смещать комендантский час в соответствии с климатическими условиями</a:t>
            </a:r>
            <a:r>
              <a:rPr lang="ru-RU" sz="7200" dirty="0" smtClean="0"/>
              <a:t>.</a:t>
            </a:r>
          </a:p>
          <a:p>
            <a:pPr marL="0" indent="0">
              <a:buNone/>
            </a:pPr>
            <a:r>
              <a:rPr lang="ru-RU" sz="11200" dirty="0" smtClean="0">
                <a:hlinkClick r:id="rId2" action="ppaction://hlinksldjump"/>
              </a:rPr>
              <a:t>Меню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56792"/>
            <a:ext cx="3352800" cy="3209925"/>
          </a:xfrm>
        </p:spPr>
      </p:pic>
    </p:spTree>
    <p:extLst>
      <p:ext uri="{BB962C8B-B14F-4D97-AF65-F5344CB8AC3E}">
        <p14:creationId xmlns="" xmlns:p14="http://schemas.microsoft.com/office/powerpoint/2010/main" val="2782635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11. С какого возраста наступает административная ответственность?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Административная ответственность наступает с 14 лет.</a:t>
            </a:r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pPr marL="0" indent="0">
              <a:buNone/>
            </a:pPr>
            <a:r>
              <a:rPr lang="ru-RU" sz="2800" dirty="0" smtClean="0">
                <a:hlinkClick r:id="rId2" action="ppaction://hlinksldjump"/>
              </a:rPr>
              <a:t>Меню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00808"/>
            <a:ext cx="4161482" cy="3121111"/>
          </a:xfrm>
        </p:spPr>
      </p:pic>
    </p:spTree>
    <p:extLst>
      <p:ext uri="{BB962C8B-B14F-4D97-AF65-F5344CB8AC3E}">
        <p14:creationId xmlns="" xmlns:p14="http://schemas.microsoft.com/office/powerpoint/2010/main" val="87982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12. С какого возраста наступает уголовная ответственность?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556792"/>
            <a:ext cx="4059936" cy="4572000"/>
          </a:xfrm>
        </p:spPr>
        <p:txBody>
          <a:bodyPr>
            <a:normAutofit fontScale="77500" lnSpcReduction="20000"/>
          </a:bodyPr>
          <a:lstStyle/>
          <a:p>
            <a:r>
              <a:rPr lang="ru-RU" sz="3800" dirty="0" smtClean="0"/>
              <a:t>Уголовная ответственность наступает с 16 лет.</a:t>
            </a:r>
          </a:p>
          <a:p>
            <a:pPr marL="0" indent="0">
              <a:buNone/>
            </a:pPr>
            <a:endParaRPr lang="ru-RU" sz="3800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3000" dirty="0" smtClean="0">
                <a:hlinkClick r:id="rId2" action="ppaction://hlinksldjump"/>
              </a:rPr>
              <a:t>Меню</a:t>
            </a:r>
            <a:endParaRPr lang="ru-RU" sz="3000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556792"/>
            <a:ext cx="4711502" cy="3792690"/>
          </a:xfrm>
        </p:spPr>
      </p:pic>
    </p:spTree>
    <p:extLst>
      <p:ext uri="{BB962C8B-B14F-4D97-AF65-F5344CB8AC3E}">
        <p14:creationId xmlns="" xmlns:p14="http://schemas.microsoft.com/office/powerpoint/2010/main" val="1475481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19200"/>
          </a:xfrm>
        </p:spPr>
        <p:txBody>
          <a:bodyPr>
            <a:noAutofit/>
          </a:bodyPr>
          <a:lstStyle/>
          <a:p>
            <a:r>
              <a:rPr lang="ru-RU" sz="2800" dirty="0" smtClean="0"/>
              <a:t>13. Какие виды наказаний могут быть назначены несовершеннолетним согласно Уголовному Кодексу Российской Федерации?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Выберите правильные ответы: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штраф;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обязательные работы;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смертельная казнь;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исправительные работы;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ограничение свободы;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лишение свободы на определенный срок;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лишение свободы на неопределенный срок.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3000" dirty="0" smtClean="0">
                <a:hlinkClick r:id="rId2" action="ppaction://hlinksldjump"/>
              </a:rPr>
              <a:t>Меню</a:t>
            </a:r>
            <a:endParaRPr lang="ru-RU" sz="30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Правильные ответы: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900" dirty="0" smtClean="0"/>
              <a:t>Штраф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900" dirty="0" smtClean="0"/>
              <a:t>Обязательные работы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900" dirty="0" smtClean="0"/>
              <a:t>Исправительные работы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900" dirty="0" smtClean="0"/>
              <a:t>Ограничение свободы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900" dirty="0" smtClean="0"/>
              <a:t>Лишение свободы на определенный срок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41041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14. С какого возраста гражданин имеет право участвовать в голосовании на выборах?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Выберите правильный ответ: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с 21 года;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с 18 лет;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с 16 лет.</a:t>
            </a:r>
          </a:p>
          <a:p>
            <a:pPr marL="0" indent="0">
              <a:buNone/>
            </a:pPr>
            <a:r>
              <a:rPr lang="ru-RU" sz="2400" dirty="0" smtClean="0"/>
              <a:t>Правильный ответ: с 18 лет.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0" indent="0">
              <a:buNone/>
            </a:pPr>
            <a:r>
              <a:rPr lang="ru-RU" sz="2800" dirty="0">
                <a:hlinkClick r:id="rId2" action="ppaction://hlinksldjump"/>
              </a:rPr>
              <a:t>Меню</a:t>
            </a:r>
            <a:endParaRPr lang="ru-RU" sz="2800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00808"/>
            <a:ext cx="4059238" cy="3078255"/>
          </a:xfrm>
        </p:spPr>
      </p:pic>
    </p:spTree>
    <p:extLst>
      <p:ext uri="{BB962C8B-B14F-4D97-AF65-F5344CB8AC3E}">
        <p14:creationId xmlns="" xmlns:p14="http://schemas.microsoft.com/office/powerpoint/2010/main" val="4255328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15. С какого возраста гражданин Российской Федерации может быть избран депутатом Государственной Думы?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Выберите правильный ответ: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при достижении на день голосования 21 года;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при достижении 18 лет;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при достижении 30 лет.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Правильный ответ</a:t>
            </a:r>
            <a:r>
              <a:rPr lang="ru-RU" sz="2400" dirty="0"/>
              <a:t>: при достижении на день голосования 21 года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800" dirty="0" smtClean="0">
                <a:hlinkClick r:id="rId2" action="ppaction://hlinksldjump"/>
              </a:rPr>
              <a:t>Меню</a:t>
            </a:r>
            <a:endParaRPr lang="ru-RU" sz="2800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5" y="1556792"/>
            <a:ext cx="4745864" cy="3559398"/>
          </a:xfrm>
        </p:spPr>
      </p:pic>
    </p:spTree>
    <p:extLst>
      <p:ext uri="{BB962C8B-B14F-4D97-AF65-F5344CB8AC3E}">
        <p14:creationId xmlns="" xmlns:p14="http://schemas.microsoft.com/office/powerpoint/2010/main" val="2041732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16. Могут ли привлекаться к предвыборной агитации лица, не достигшие возраста 18 лет?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Выберите правильный ответ: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да, при достижении получения письменного согласия от их родителей или лиц, заменяющих их;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нет, не в каком случае;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да, при условии, что они достигнут возраста 18 лет ко дню голосования в соответствующих выборах;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 smtClean="0"/>
              <a:t>да, в любом случае.</a:t>
            </a:r>
          </a:p>
          <a:p>
            <a:pPr marL="0" indent="0">
              <a:buNone/>
            </a:pPr>
            <a:r>
              <a:rPr lang="ru-RU" sz="2800" dirty="0" smtClean="0">
                <a:hlinkClick r:id="rId2" action="ppaction://hlinksldjump"/>
              </a:rPr>
              <a:t>Меню</a:t>
            </a:r>
            <a:endParaRPr lang="ru-RU" sz="2800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Правильный ответ: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Нет, не в каком случаем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9577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«Правовой вопрос»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«Знание правовых основ»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«Решите задачу»</a:t>
            </a:r>
            <a:endParaRPr lang="ru-RU" dirty="0" smtClean="0"/>
          </a:p>
          <a:p>
            <a:r>
              <a:rPr lang="ru-RU" dirty="0" smtClean="0">
                <a:hlinkClick r:id="rId5" action="ppaction://hlinksldjump"/>
              </a:rPr>
              <a:t>«Вопрос-ответ»</a:t>
            </a:r>
            <a:endParaRPr lang="ru-RU" dirty="0" smtClean="0"/>
          </a:p>
          <a:p>
            <a:r>
              <a:rPr lang="ru-RU" dirty="0" smtClean="0">
                <a:hlinkClick r:id="rId6" action="ppaction://hlinksldjump"/>
              </a:rPr>
              <a:t>«Государственная власть»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9712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hlinkClick r:id="rId2" action="ppaction://hlinksldjump"/>
              </a:rPr>
              <a:t>Вопрос </a:t>
            </a:r>
            <a:r>
              <a:rPr lang="ru-RU" dirty="0" smtClean="0">
                <a:hlinkClick r:id="rId2" action="ppaction://hlinksldjump"/>
              </a:rPr>
              <a:t>№1</a:t>
            </a:r>
            <a:endParaRPr lang="ru-RU" dirty="0" smtClean="0"/>
          </a:p>
          <a:p>
            <a:r>
              <a:rPr lang="ru-RU" dirty="0">
                <a:hlinkClick r:id="rId3" action="ppaction://hlinksldjump"/>
              </a:rPr>
              <a:t>Вопрос </a:t>
            </a:r>
            <a:r>
              <a:rPr lang="ru-RU" dirty="0" smtClean="0">
                <a:hlinkClick r:id="rId3" action="ppaction://hlinksldjump"/>
              </a:rPr>
              <a:t>№2</a:t>
            </a:r>
            <a:endParaRPr lang="ru-RU" dirty="0" smtClean="0"/>
          </a:p>
          <a:p>
            <a:r>
              <a:rPr lang="ru-RU" dirty="0">
                <a:hlinkClick r:id="rId4" action="ppaction://hlinksldjump"/>
              </a:rPr>
              <a:t>Вопрос </a:t>
            </a:r>
            <a:r>
              <a:rPr lang="ru-RU" dirty="0" smtClean="0">
                <a:hlinkClick r:id="rId4" action="ppaction://hlinksldjump"/>
              </a:rPr>
              <a:t>№3</a:t>
            </a:r>
            <a:endParaRPr lang="ru-RU" dirty="0" smtClean="0"/>
          </a:p>
          <a:p>
            <a:r>
              <a:rPr lang="ru-RU" dirty="0">
                <a:hlinkClick r:id="rId5" action="ppaction://hlinksldjump"/>
              </a:rPr>
              <a:t>Вопрос </a:t>
            </a:r>
            <a:r>
              <a:rPr lang="ru-RU" dirty="0" smtClean="0">
                <a:hlinkClick r:id="rId5" action="ppaction://hlinksldjump"/>
              </a:rPr>
              <a:t>№4</a:t>
            </a:r>
            <a:endParaRPr lang="ru-RU" dirty="0" smtClean="0"/>
          </a:p>
          <a:p>
            <a:r>
              <a:rPr lang="ru-RU" dirty="0">
                <a:hlinkClick r:id="rId6" action="ppaction://hlinksldjump"/>
              </a:rPr>
              <a:t>Вопрос </a:t>
            </a:r>
            <a:r>
              <a:rPr lang="ru-RU" dirty="0" smtClean="0">
                <a:hlinkClick r:id="rId6" action="ppaction://hlinksldjump"/>
              </a:rPr>
              <a:t>№5</a:t>
            </a:r>
            <a:endParaRPr lang="ru-RU" dirty="0" smtClean="0"/>
          </a:p>
          <a:p>
            <a:r>
              <a:rPr lang="ru-RU" dirty="0">
                <a:hlinkClick r:id="rId7" action="ppaction://hlinksldjump"/>
              </a:rPr>
              <a:t>Вопрос </a:t>
            </a:r>
            <a:r>
              <a:rPr lang="ru-RU" dirty="0" smtClean="0">
                <a:hlinkClick r:id="rId7" action="ppaction://hlinksldjump"/>
              </a:rPr>
              <a:t>№6</a:t>
            </a:r>
            <a:endParaRPr lang="ru-RU" dirty="0" smtClean="0"/>
          </a:p>
          <a:p>
            <a:r>
              <a:rPr lang="ru-RU" dirty="0">
                <a:hlinkClick r:id="rId8" action="ppaction://hlinksldjump"/>
              </a:rPr>
              <a:t>Вопрос </a:t>
            </a:r>
            <a:r>
              <a:rPr lang="ru-RU" dirty="0" smtClean="0">
                <a:hlinkClick r:id="rId8" action="ppaction://hlinksldjump"/>
              </a:rPr>
              <a:t>№7</a:t>
            </a:r>
            <a:endParaRPr lang="ru-RU" dirty="0" smtClean="0"/>
          </a:p>
          <a:p>
            <a:r>
              <a:rPr lang="ru-RU" dirty="0">
                <a:hlinkClick r:id="rId9" action="ppaction://hlinksldjump"/>
              </a:rPr>
              <a:t>Вопрос </a:t>
            </a:r>
            <a:r>
              <a:rPr lang="ru-RU" dirty="0" smtClean="0">
                <a:hlinkClick r:id="rId9" action="ppaction://hlinksldjump"/>
              </a:rPr>
              <a:t>№8</a:t>
            </a:r>
            <a:endParaRPr lang="ru-RU" dirty="0" smtClean="0"/>
          </a:p>
          <a:p>
            <a:r>
              <a:rPr lang="ru-RU" dirty="0">
                <a:hlinkClick r:id="rId10" action="ppaction://hlinksldjump"/>
              </a:rPr>
              <a:t>Вопрос </a:t>
            </a:r>
            <a:r>
              <a:rPr lang="ru-RU" dirty="0" smtClean="0">
                <a:hlinkClick r:id="rId10" action="ppaction://hlinksldjump"/>
              </a:rPr>
              <a:t>№9</a:t>
            </a:r>
            <a:endParaRPr lang="ru-RU" dirty="0" smtClean="0"/>
          </a:p>
          <a:p>
            <a:pPr marL="0" indent="0">
              <a:buNone/>
            </a:pPr>
            <a:r>
              <a:rPr lang="ru-RU" sz="4000" dirty="0" smtClean="0">
                <a:hlinkClick r:id="rId11" action="ppaction://hlinksldjump"/>
              </a:rPr>
              <a:t>Содержание</a:t>
            </a:r>
            <a:endParaRPr lang="ru-RU" sz="40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«Знание правовых основ»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909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Конституция Российской Федерации была принята в результате: </a:t>
            </a:r>
          </a:p>
          <a:p>
            <a:pPr marL="0" indent="0">
              <a:buNone/>
            </a:pPr>
            <a:r>
              <a:rPr lang="ru-RU" dirty="0" smtClean="0"/>
              <a:t>А) постановления Государственной Думы Федерального Собрания Российской Федерации;</a:t>
            </a:r>
          </a:p>
          <a:p>
            <a:pPr marL="0" indent="0">
              <a:buNone/>
            </a:pPr>
            <a:r>
              <a:rPr lang="ru-RU" dirty="0" smtClean="0"/>
              <a:t>Б) указа Президента Российской Федерации;</a:t>
            </a:r>
          </a:p>
          <a:p>
            <a:pPr marL="0" indent="0">
              <a:buNone/>
            </a:pPr>
            <a:r>
              <a:rPr lang="ru-RU" dirty="0" smtClean="0"/>
              <a:t>В) всенародного референдума;</a:t>
            </a:r>
          </a:p>
          <a:p>
            <a:pPr marL="0" indent="0">
              <a:buNone/>
            </a:pPr>
            <a:r>
              <a:rPr lang="ru-RU" dirty="0" smtClean="0"/>
              <a:t>Г) резолюции совета Безопасности Организации Объединенных Наций.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Вопрос №1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5323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15 октября </a:t>
            </a:r>
            <a:r>
              <a:rPr lang="ru-RU" dirty="0" smtClean="0"/>
              <a:t>1993 года</a:t>
            </a:r>
            <a:r>
              <a:rPr lang="ru-RU" dirty="0"/>
              <a:t> президент Б. Н. Ельцин подписал указ о всенародном голосовании по проекту конституции России и утвердил «Положение о всенародном голосовании по проекту Конституции Российской Федерации 12 декабря 1993 года</a:t>
            </a:r>
            <a:r>
              <a:rPr lang="ru-RU" dirty="0" smtClean="0"/>
              <a:t>».</a:t>
            </a:r>
            <a:r>
              <a:rPr lang="ru-RU" baseline="30000" dirty="0" smtClean="0"/>
              <a:t> </a:t>
            </a:r>
            <a:r>
              <a:rPr lang="ru-RU" dirty="0" smtClean="0"/>
              <a:t>Согласно </a:t>
            </a:r>
            <a:r>
              <a:rPr lang="ru-RU" dirty="0"/>
              <a:t>Положению, Конституция считалась одобренной, если за её принятие проголосовало большинство избирателей, принявших участие в голосовании, при том условии, что участие в голосовании приняло более половины числа зарегистрированных избирателей.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Правильный ответ: В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9825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Согласно Конституции Российской Федерации, Россия является государством: </a:t>
            </a:r>
          </a:p>
          <a:p>
            <a:pPr marL="0" indent="0">
              <a:buNone/>
            </a:pPr>
            <a:r>
              <a:rPr lang="ru-RU" dirty="0" smtClean="0"/>
              <a:t>А) православным;</a:t>
            </a:r>
          </a:p>
          <a:p>
            <a:pPr marL="0" indent="0">
              <a:buNone/>
            </a:pPr>
            <a:r>
              <a:rPr lang="ru-RU" dirty="0" smtClean="0"/>
              <a:t>Б) многоконфессиональным;</a:t>
            </a:r>
          </a:p>
          <a:p>
            <a:pPr marL="0" indent="0">
              <a:buNone/>
            </a:pPr>
            <a:r>
              <a:rPr lang="ru-RU" dirty="0" smtClean="0"/>
              <a:t>В) теократическим;</a:t>
            </a:r>
          </a:p>
          <a:p>
            <a:pPr marL="0" indent="0">
              <a:buNone/>
            </a:pPr>
            <a:r>
              <a:rPr lang="ru-RU" dirty="0" smtClean="0"/>
              <a:t>Г) светским.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№2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7939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Российская Федерация – светское государство. Никакая религия не может устанавливаться в качестве государственной или обязательной (ст. 14.1 Конституция РФ)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ответ: </a:t>
            </a:r>
            <a:r>
              <a:rPr lang="ru-RU" dirty="0"/>
              <a:t>Г</a:t>
            </a:r>
          </a:p>
        </p:txBody>
      </p:sp>
    </p:spTree>
    <p:extLst>
      <p:ext uri="{BB962C8B-B14F-4D97-AF65-F5344CB8AC3E}">
        <p14:creationId xmlns="" xmlns:p14="http://schemas.microsoft.com/office/powerpoint/2010/main" val="383680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Регулятором общественных отношений помимо права является: </a:t>
            </a:r>
          </a:p>
          <a:p>
            <a:pPr marL="0" indent="0">
              <a:buNone/>
            </a:pPr>
            <a:r>
              <a:rPr lang="ru-RU" dirty="0" smtClean="0"/>
              <a:t>А) мораль;</a:t>
            </a:r>
          </a:p>
          <a:p>
            <a:pPr marL="0" indent="0">
              <a:buNone/>
            </a:pPr>
            <a:r>
              <a:rPr lang="ru-RU" dirty="0" smtClean="0"/>
              <a:t>Б) религия;</a:t>
            </a:r>
          </a:p>
          <a:p>
            <a:pPr marL="0" indent="0">
              <a:buNone/>
            </a:pPr>
            <a:r>
              <a:rPr lang="ru-RU" dirty="0" smtClean="0"/>
              <a:t>В) наука;</a:t>
            </a:r>
          </a:p>
          <a:p>
            <a:pPr marL="0" indent="0">
              <a:buNone/>
            </a:pPr>
            <a:r>
              <a:rPr lang="ru-RU" dirty="0" smtClean="0"/>
              <a:t>Г) искусство.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№3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4926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b="1" dirty="0" smtClean="0"/>
              <a:t>Мора́ль</a:t>
            </a:r>
            <a:r>
              <a:rPr lang="ru-RU" b="1" dirty="0" smtClean="0"/>
              <a:t> - </a:t>
            </a:r>
            <a:r>
              <a:rPr lang="ru-RU" dirty="0"/>
              <a:t>принятые в обществе представления о хорошем и плохом, правильном и неправильном, добре и зле, а также совокупность норм поведения, вытекающих из этих </a:t>
            </a:r>
            <a:r>
              <a:rPr lang="ru-RU" dirty="0" smtClean="0"/>
              <a:t>представлений.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ответ: 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6720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Государственная власть не включает следующую ветвь власти: </a:t>
            </a:r>
          </a:p>
          <a:p>
            <a:pPr marL="0" indent="0">
              <a:buNone/>
            </a:pPr>
            <a:r>
              <a:rPr lang="ru-RU" dirty="0" smtClean="0"/>
              <a:t>А) законодательную власть</a:t>
            </a:r>
          </a:p>
          <a:p>
            <a:pPr marL="0" indent="0">
              <a:buNone/>
            </a:pPr>
            <a:r>
              <a:rPr lang="ru-RU" dirty="0" smtClean="0"/>
              <a:t>Б) информационная власть</a:t>
            </a:r>
          </a:p>
          <a:p>
            <a:pPr marL="0" indent="0">
              <a:buNone/>
            </a:pPr>
            <a:r>
              <a:rPr lang="ru-RU" dirty="0" smtClean="0"/>
              <a:t>В) судебная власть</a:t>
            </a:r>
          </a:p>
          <a:p>
            <a:pPr marL="0" indent="0">
              <a:buNone/>
            </a:pPr>
            <a:r>
              <a:rPr lang="ru-RU" dirty="0" smtClean="0"/>
              <a:t>Г) исполнительная власть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№4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7120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Государственная власть в РФ осуществляется на основе разделения на законодательную, исполнительную и судебную. (Ст. 10 Конституции РФ)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ответ: Б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8554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Государство и его должностные лица в отношении человека и гражданина обязаны: </a:t>
            </a:r>
          </a:p>
          <a:p>
            <a:pPr marL="0" indent="0">
              <a:buNone/>
            </a:pPr>
            <a:r>
              <a:rPr lang="ru-RU" dirty="0" smtClean="0"/>
              <a:t>А) обеспечить получение бесплатного высшего образования; </a:t>
            </a:r>
          </a:p>
          <a:p>
            <a:pPr marL="0" indent="0">
              <a:buNone/>
            </a:pPr>
            <a:r>
              <a:rPr lang="ru-RU" dirty="0" smtClean="0"/>
              <a:t>Б) возмещать вред, причиненный действиями должностных лиц;</a:t>
            </a:r>
          </a:p>
          <a:p>
            <a:pPr marL="0" indent="0">
              <a:buNone/>
            </a:pPr>
            <a:r>
              <a:rPr lang="ru-RU" dirty="0" smtClean="0"/>
              <a:t>В) предоставлять информацию, касающуюся гражданина, его прав и свобод;</a:t>
            </a:r>
          </a:p>
          <a:p>
            <a:pPr marL="0" indent="0">
              <a:buNone/>
            </a:pPr>
            <a:r>
              <a:rPr lang="ru-RU" dirty="0" smtClean="0"/>
              <a:t>Г) компенсировать ущерб, причиненный преступлением.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№5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005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«Правовой вопрос»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hlinkClick r:id="rId2" action="ppaction://hlinksldjump"/>
              </a:rPr>
              <a:t>Вопрос №1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Вопрос №2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Вопрос №3</a:t>
            </a:r>
            <a:endParaRPr lang="ru-RU" dirty="0" smtClean="0"/>
          </a:p>
          <a:p>
            <a:r>
              <a:rPr lang="ru-RU" dirty="0" smtClean="0">
                <a:hlinkClick r:id="rId5" action="ppaction://hlinksldjump"/>
              </a:rPr>
              <a:t>Вопрос №4 </a:t>
            </a:r>
            <a:endParaRPr lang="ru-RU" dirty="0" smtClean="0"/>
          </a:p>
          <a:p>
            <a:r>
              <a:rPr lang="ru-RU" dirty="0" smtClean="0">
                <a:hlinkClick r:id="rId6" action="ppaction://hlinksldjump"/>
              </a:rPr>
              <a:t>Вопрос №5</a:t>
            </a:r>
            <a:endParaRPr lang="ru-RU" dirty="0" smtClean="0"/>
          </a:p>
          <a:p>
            <a:r>
              <a:rPr lang="ru-RU" dirty="0" smtClean="0">
                <a:hlinkClick r:id="rId7" action="ppaction://hlinksldjump"/>
              </a:rPr>
              <a:t>Вопрос №6</a:t>
            </a:r>
            <a:endParaRPr lang="ru-RU" dirty="0" smtClean="0"/>
          </a:p>
          <a:p>
            <a:r>
              <a:rPr lang="ru-RU" dirty="0">
                <a:hlinkClick r:id="rId8" action="ppaction://hlinksldjump"/>
              </a:rPr>
              <a:t>Вопрос </a:t>
            </a:r>
            <a:r>
              <a:rPr lang="ru-RU" dirty="0" smtClean="0">
                <a:hlinkClick r:id="rId8" action="ppaction://hlinksldjump"/>
              </a:rPr>
              <a:t>№7</a:t>
            </a:r>
            <a:endParaRPr lang="ru-RU" dirty="0" smtClean="0"/>
          </a:p>
          <a:p>
            <a:r>
              <a:rPr lang="ru-RU" dirty="0">
                <a:hlinkClick r:id="rId9" action="ppaction://hlinksldjump"/>
              </a:rPr>
              <a:t>Вопрос </a:t>
            </a:r>
            <a:r>
              <a:rPr lang="ru-RU" dirty="0" smtClean="0">
                <a:hlinkClick r:id="rId9" action="ppaction://hlinksldjump"/>
              </a:rPr>
              <a:t>№8</a:t>
            </a:r>
            <a:r>
              <a:rPr lang="ru-RU" dirty="0">
                <a:hlinkClick r:id="rId9" action="ppaction://hlinksldjump"/>
              </a:rPr>
              <a:t> </a:t>
            </a:r>
            <a:endParaRPr lang="ru-RU" dirty="0"/>
          </a:p>
          <a:p>
            <a:pPr marL="0" indent="0">
              <a:buNone/>
            </a:pPr>
            <a:r>
              <a:rPr lang="ru-RU" sz="4000" dirty="0" smtClean="0">
                <a:hlinkClick r:id="rId10" action="ppaction://hlinksldjump"/>
              </a:rPr>
              <a:t>Содержание</a:t>
            </a:r>
            <a:endParaRPr lang="ru-RU" sz="4000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>
                <a:hlinkClick r:id="rId11" action="ppaction://hlinksldjump"/>
              </a:rPr>
              <a:t>Вопрос </a:t>
            </a:r>
            <a:r>
              <a:rPr lang="ru-RU" dirty="0" smtClean="0">
                <a:hlinkClick r:id="rId11" action="ppaction://hlinksldjump"/>
              </a:rPr>
              <a:t>№9</a:t>
            </a:r>
            <a:endParaRPr lang="ru-RU" dirty="0" smtClean="0"/>
          </a:p>
          <a:p>
            <a:r>
              <a:rPr lang="ru-RU" dirty="0">
                <a:hlinkClick r:id="rId12" action="ppaction://hlinksldjump"/>
              </a:rPr>
              <a:t>Вопрос </a:t>
            </a:r>
            <a:r>
              <a:rPr lang="ru-RU" dirty="0" smtClean="0">
                <a:hlinkClick r:id="rId12" action="ppaction://hlinksldjump"/>
              </a:rPr>
              <a:t>№10</a:t>
            </a:r>
            <a:endParaRPr lang="ru-RU" dirty="0" smtClean="0"/>
          </a:p>
          <a:p>
            <a:r>
              <a:rPr lang="ru-RU" dirty="0">
                <a:hlinkClick r:id="rId13" action="ppaction://hlinksldjump"/>
              </a:rPr>
              <a:t>Вопрос </a:t>
            </a:r>
            <a:r>
              <a:rPr lang="ru-RU" dirty="0" smtClean="0">
                <a:hlinkClick r:id="rId13" action="ppaction://hlinksldjump"/>
              </a:rPr>
              <a:t>№11</a:t>
            </a:r>
            <a:endParaRPr lang="ru-RU" dirty="0" smtClean="0"/>
          </a:p>
          <a:p>
            <a:r>
              <a:rPr lang="ru-RU" dirty="0">
                <a:hlinkClick r:id="rId14" action="ppaction://hlinksldjump"/>
              </a:rPr>
              <a:t>Вопрос </a:t>
            </a:r>
            <a:r>
              <a:rPr lang="ru-RU" dirty="0" smtClean="0">
                <a:hlinkClick r:id="rId14" action="ppaction://hlinksldjump"/>
              </a:rPr>
              <a:t>№12</a:t>
            </a:r>
            <a:endParaRPr lang="ru-RU" dirty="0" smtClean="0"/>
          </a:p>
          <a:p>
            <a:r>
              <a:rPr lang="ru-RU" dirty="0">
                <a:hlinkClick r:id="rId15" action="ppaction://hlinksldjump"/>
              </a:rPr>
              <a:t>Вопрос </a:t>
            </a:r>
            <a:r>
              <a:rPr lang="ru-RU" dirty="0" smtClean="0">
                <a:hlinkClick r:id="rId15" action="ppaction://hlinksldjump"/>
              </a:rPr>
              <a:t>№13</a:t>
            </a:r>
            <a:endParaRPr lang="ru-RU" dirty="0" smtClean="0"/>
          </a:p>
          <a:p>
            <a:r>
              <a:rPr lang="ru-RU" dirty="0">
                <a:hlinkClick r:id="rId16" action="ppaction://hlinksldjump"/>
              </a:rPr>
              <a:t>Вопрос </a:t>
            </a:r>
            <a:r>
              <a:rPr lang="ru-RU" dirty="0" smtClean="0">
                <a:hlinkClick r:id="rId16" action="ppaction://hlinksldjump"/>
              </a:rPr>
              <a:t>№14</a:t>
            </a:r>
            <a:endParaRPr lang="ru-RU" dirty="0" smtClean="0"/>
          </a:p>
          <a:p>
            <a:r>
              <a:rPr lang="ru-RU" dirty="0">
                <a:hlinkClick r:id="rId17" action="ppaction://hlinksldjump"/>
              </a:rPr>
              <a:t>Вопрос </a:t>
            </a:r>
            <a:r>
              <a:rPr lang="ru-RU" dirty="0" smtClean="0">
                <a:hlinkClick r:id="rId17" action="ppaction://hlinksldjump"/>
              </a:rPr>
              <a:t>№15</a:t>
            </a:r>
            <a:endParaRPr lang="ru-RU" dirty="0" smtClean="0"/>
          </a:p>
          <a:p>
            <a:r>
              <a:rPr lang="ru-RU" dirty="0">
                <a:hlinkClick r:id="rId18" action="ppaction://hlinksldjump"/>
              </a:rPr>
              <a:t>Вопрос </a:t>
            </a:r>
            <a:r>
              <a:rPr lang="ru-RU" dirty="0" smtClean="0">
                <a:hlinkClick r:id="rId18" action="ppaction://hlinksldjump"/>
              </a:rPr>
              <a:t>№16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8403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Государство и его должностные лица в отношении человека обязаны:</a:t>
            </a:r>
            <a:br>
              <a:rPr lang="ru-RU" dirty="0"/>
            </a:br>
            <a:r>
              <a:rPr lang="ru-RU" dirty="0" smtClean="0"/>
              <a:t>возмещать </a:t>
            </a:r>
            <a:r>
              <a:rPr lang="ru-RU" dirty="0"/>
              <a:t>вред, причиненный действиями должностных лиц; обеспечить равный доступ к правосудию и выбору суда присяжных; компенсировать ущерб, причиненный преступлением; обеспечить предоставление юридической помощи задержанному лицу; обеспечивать право на труд.</a:t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Правильные ответы: Б, Г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4786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Среди правовых актов высшей юридической силой обладает (-ют):</a:t>
            </a:r>
          </a:p>
          <a:p>
            <a:pPr marL="0" indent="0">
              <a:buNone/>
            </a:pPr>
            <a:r>
              <a:rPr lang="ru-RU" dirty="0" smtClean="0"/>
              <a:t>А) Гражданский кодекс;</a:t>
            </a:r>
          </a:p>
          <a:p>
            <a:pPr marL="0" indent="0">
              <a:buNone/>
            </a:pPr>
            <a:r>
              <a:rPr lang="ru-RU" dirty="0" smtClean="0"/>
              <a:t>Б) указы Президента;</a:t>
            </a:r>
          </a:p>
          <a:p>
            <a:pPr marL="0" indent="0">
              <a:buNone/>
            </a:pPr>
            <a:r>
              <a:rPr lang="ru-RU" dirty="0" smtClean="0"/>
              <a:t>В) Уголовный кодекс;</a:t>
            </a:r>
          </a:p>
          <a:p>
            <a:pPr marL="0" indent="0">
              <a:buNone/>
            </a:pPr>
            <a:r>
              <a:rPr lang="ru-RU" dirty="0" smtClean="0"/>
              <a:t>Г) Конституция Российской Федерации.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№6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00103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Конституцию принято называть Основным законом гос-ва, поскольку этот закон имеет высокую юридическую силу во всей системе правовых актов.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ответ: Г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79596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Конституция является:</a:t>
            </a:r>
          </a:p>
          <a:p>
            <a:pPr marL="0" indent="0">
              <a:buNone/>
            </a:pPr>
            <a:r>
              <a:rPr lang="ru-RU" dirty="0" smtClean="0"/>
              <a:t>А) присягой на верность государству;</a:t>
            </a:r>
          </a:p>
          <a:p>
            <a:pPr marL="0" indent="0">
              <a:buNone/>
            </a:pPr>
            <a:r>
              <a:rPr lang="ru-RU" dirty="0" smtClean="0"/>
              <a:t>Б) основным законом государства;</a:t>
            </a:r>
          </a:p>
          <a:p>
            <a:pPr marL="0" indent="0">
              <a:buNone/>
            </a:pPr>
            <a:r>
              <a:rPr lang="ru-RU" dirty="0" smtClean="0"/>
              <a:t>В) кодексом законов;</a:t>
            </a:r>
          </a:p>
          <a:p>
            <a:pPr marL="0" indent="0">
              <a:buNone/>
            </a:pPr>
            <a:r>
              <a:rPr lang="ru-RU" dirty="0" smtClean="0"/>
              <a:t>Г) формой государственного правления.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№7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25655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Конституция – основной закон гос-ва, нормативный акт, обладающий юридической силой, определяющий основы государственного строя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ответ: Б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389932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Верны ли следующие суждения? </a:t>
            </a:r>
          </a:p>
          <a:p>
            <a:pPr marL="0" indent="0">
              <a:buNone/>
            </a:pPr>
            <a:r>
              <a:rPr lang="ru-RU" dirty="0" smtClean="0"/>
              <a:t>Президентом Российской Федерации может быть избран гражданин РФ не моложе 35 лет…</a:t>
            </a:r>
          </a:p>
          <a:p>
            <a:pPr marL="0" indent="0">
              <a:buNone/>
            </a:pPr>
            <a:r>
              <a:rPr lang="ru-RU" dirty="0" smtClean="0"/>
              <a:t>А. постоянно проживающий в РФ не менее 10 лет.</a:t>
            </a:r>
          </a:p>
          <a:p>
            <a:pPr marL="0" indent="0">
              <a:buNone/>
            </a:pPr>
            <a:r>
              <a:rPr lang="ru-RU" dirty="0" smtClean="0"/>
              <a:t>Б. с рождения проживающий постоянно на территории РФ.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Верно только 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Верно только Б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Верно и А, и Б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Оба суждения неверны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№8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023202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Президентом Российской Федерации может быть избран гражданин РФ не моложе 35 </a:t>
            </a:r>
            <a:r>
              <a:rPr lang="ru-RU" dirty="0" smtClean="0"/>
              <a:t>лет постоянно </a:t>
            </a:r>
            <a:r>
              <a:rPr lang="ru-RU" dirty="0"/>
              <a:t>проживающий в РФ не менее 10 лет</a:t>
            </a:r>
            <a:r>
              <a:rPr lang="ru-RU" dirty="0" smtClean="0"/>
              <a:t>. (ст. 81.2 Конституции РФ)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ответ: 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691791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Согласно Конституции РФ гарантом территориальной целостности страны, прав и свобод личности является: </a:t>
            </a:r>
          </a:p>
          <a:p>
            <a:pPr marL="0" indent="0">
              <a:buNone/>
            </a:pPr>
            <a:r>
              <a:rPr lang="ru-RU" dirty="0" smtClean="0"/>
              <a:t>А) Президент РФ</a:t>
            </a:r>
          </a:p>
          <a:p>
            <a:pPr marL="0" indent="0">
              <a:buNone/>
            </a:pPr>
            <a:r>
              <a:rPr lang="ru-RU" dirty="0" smtClean="0"/>
              <a:t>Б) Правительство РФ</a:t>
            </a:r>
          </a:p>
          <a:p>
            <a:pPr marL="0" indent="0">
              <a:buNone/>
            </a:pPr>
            <a:r>
              <a:rPr lang="ru-RU" dirty="0" smtClean="0"/>
              <a:t>В) Государственная Дума</a:t>
            </a:r>
          </a:p>
          <a:p>
            <a:pPr marL="0" indent="0">
              <a:buNone/>
            </a:pPr>
            <a:r>
              <a:rPr lang="ru-RU" dirty="0" smtClean="0"/>
              <a:t>Г) Совет Федерации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№9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98880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Президент </a:t>
            </a:r>
            <a:r>
              <a:rPr lang="ru-RU" dirty="0"/>
              <a:t>Российской Федерации является гарантом Конституции Российской Федерации, прав и свобод человека и гражданина. </a:t>
            </a:r>
            <a:r>
              <a:rPr lang="ru-RU" dirty="0" smtClean="0"/>
              <a:t>(Ст. 80.2 Конституция РФ)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ответ: 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59396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«Решите задачу»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17564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Autofit/>
          </a:bodyPr>
          <a:lstStyle/>
          <a:p>
            <a:r>
              <a:rPr lang="ru-RU" sz="2800" dirty="0" smtClean="0"/>
              <a:t>1. В каком законодательном документе закреплены права и свободы человека и гражданина Российской Федерации?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Конституция Российской Федерации</a:t>
            </a:r>
          </a:p>
          <a:p>
            <a:endParaRPr lang="ru-RU" sz="4000" dirty="0"/>
          </a:p>
          <a:p>
            <a:endParaRPr lang="ru-RU" sz="4000" dirty="0" smtClean="0"/>
          </a:p>
          <a:p>
            <a:endParaRPr lang="ru-RU" sz="2800" dirty="0">
              <a:hlinkClick r:id="rId2" action="ppaction://hlinksldjump"/>
            </a:endParaRPr>
          </a:p>
          <a:p>
            <a:pPr marL="0" indent="0">
              <a:buNone/>
            </a:pPr>
            <a:r>
              <a:rPr lang="ru-RU" sz="2800" dirty="0" smtClean="0">
                <a:hlinkClick r:id="rId2" action="ppaction://hlinksldjump"/>
              </a:rPr>
              <a:t>Меню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28800"/>
            <a:ext cx="2965351" cy="4092184"/>
          </a:xfrm>
        </p:spPr>
      </p:pic>
    </p:spTree>
    <p:extLst>
      <p:ext uri="{BB962C8B-B14F-4D97-AF65-F5344CB8AC3E}">
        <p14:creationId xmlns="" xmlns:p14="http://schemas.microsoft.com/office/powerpoint/2010/main" val="21948725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Родители 10-летнего Сережи развелись. После развода, по решению суда, мальчик остался жить с матерью. При этом мама запрещала отцу и его родителям видеться и общаться с Сережей.</a:t>
            </a:r>
          </a:p>
          <a:p>
            <a:pPr marL="0" indent="0">
              <a:buNone/>
            </a:pPr>
            <a:r>
              <a:rPr lang="ru-RU" dirty="0" smtClean="0"/>
              <a:t>Права ли мама? Почему?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№ 1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25962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Нет, мать не права. По ст</a:t>
            </a:r>
            <a:r>
              <a:rPr lang="ru-RU" sz="2800" dirty="0" smtClean="0"/>
              <a:t>атье 55 Семейного Кодекса: </a:t>
            </a:r>
            <a:r>
              <a:rPr lang="ru-RU" sz="2800" dirty="0"/>
              <a:t>Право ребенка на общение с родителями и другими </a:t>
            </a:r>
            <a:r>
              <a:rPr lang="ru-RU" sz="2800" dirty="0" smtClean="0"/>
              <a:t>родственниками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sz="2800" dirty="0"/>
              <a:t>1. Ребенок имеет право на общение с обоими родителями, дедушкой, бабушкой, братьями, сестрами и другими родственниками. Расторжение брака родителей, признание его недействительным или раздельное проживание родителей не влияют на права ребенка.</a:t>
            </a:r>
            <a:br>
              <a:rPr lang="ru-RU" sz="2800" dirty="0"/>
            </a:br>
            <a:endParaRPr lang="ru-RU" sz="2800" dirty="0" smtClean="0"/>
          </a:p>
          <a:p>
            <a:r>
              <a:rPr lang="ru-RU" sz="2800" dirty="0" smtClean="0"/>
              <a:t>В </a:t>
            </a:r>
            <a:r>
              <a:rPr lang="ru-RU" sz="2800" dirty="0"/>
              <a:t>случае раздельного проживания родителей ребенок имеет право на общение с каждым из них. Ребенок имеет право на общение со своими родителями также в случае их проживания в разных государствах.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183510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Вопрос №1</a:t>
            </a:r>
            <a:endParaRPr lang="ru-RU" dirty="0" smtClean="0"/>
          </a:p>
          <a:p>
            <a:r>
              <a:rPr lang="ru-RU" dirty="0">
                <a:hlinkClick r:id="rId3" action="ppaction://hlinksldjump"/>
              </a:rPr>
              <a:t>Вопрос </a:t>
            </a:r>
            <a:r>
              <a:rPr lang="ru-RU" dirty="0" smtClean="0">
                <a:hlinkClick r:id="rId3" action="ppaction://hlinksldjump"/>
              </a:rPr>
              <a:t>№2</a:t>
            </a:r>
            <a:endParaRPr lang="ru-RU" dirty="0" smtClean="0"/>
          </a:p>
          <a:p>
            <a:r>
              <a:rPr lang="ru-RU" dirty="0">
                <a:hlinkClick r:id="rId4" action="ppaction://hlinksldjump"/>
              </a:rPr>
              <a:t>Вопрос </a:t>
            </a:r>
            <a:r>
              <a:rPr lang="ru-RU" dirty="0" smtClean="0">
                <a:hlinkClick r:id="rId4" action="ppaction://hlinksldjump"/>
              </a:rPr>
              <a:t>№3</a:t>
            </a:r>
            <a:endParaRPr lang="ru-RU" dirty="0" smtClean="0"/>
          </a:p>
          <a:p>
            <a:r>
              <a:rPr lang="ru-RU" dirty="0">
                <a:hlinkClick r:id="rId5" action="ppaction://hlinksldjump"/>
              </a:rPr>
              <a:t>Вопрос </a:t>
            </a:r>
            <a:r>
              <a:rPr lang="ru-RU" dirty="0" smtClean="0">
                <a:hlinkClick r:id="rId5" action="ppaction://hlinksldjump"/>
              </a:rPr>
              <a:t>№4</a:t>
            </a:r>
            <a:endParaRPr lang="ru-RU" dirty="0" smtClean="0"/>
          </a:p>
          <a:p>
            <a:r>
              <a:rPr lang="ru-RU" dirty="0">
                <a:hlinkClick r:id="rId6" action="ppaction://hlinksldjump"/>
              </a:rPr>
              <a:t>Вопрос </a:t>
            </a:r>
            <a:r>
              <a:rPr lang="ru-RU" dirty="0" smtClean="0">
                <a:hlinkClick r:id="rId6" action="ppaction://hlinksldjump"/>
              </a:rPr>
              <a:t>№5</a:t>
            </a:r>
            <a:r>
              <a:rPr lang="ru-RU" dirty="0">
                <a:hlinkClick r:id="rId6" action="ppaction://hlinksldjump"/>
              </a:rPr>
              <a:t> </a:t>
            </a:r>
            <a:endParaRPr lang="ru-RU" dirty="0"/>
          </a:p>
          <a:p>
            <a:r>
              <a:rPr lang="ru-RU" dirty="0">
                <a:hlinkClick r:id="rId7" action="ppaction://hlinksldjump"/>
              </a:rPr>
              <a:t>Вопрос </a:t>
            </a:r>
            <a:r>
              <a:rPr lang="ru-RU" dirty="0" smtClean="0">
                <a:hlinkClick r:id="rId7" action="ppaction://hlinksldjump"/>
              </a:rPr>
              <a:t>№6</a:t>
            </a:r>
            <a:endParaRPr lang="ru-RU" dirty="0" smtClean="0"/>
          </a:p>
          <a:p>
            <a:r>
              <a:rPr lang="ru-RU" dirty="0">
                <a:hlinkClick r:id="rId8" action="ppaction://hlinksldjump"/>
              </a:rPr>
              <a:t>Вопрос </a:t>
            </a:r>
            <a:r>
              <a:rPr lang="ru-RU" dirty="0" smtClean="0">
                <a:hlinkClick r:id="rId8" action="ppaction://hlinksldjump"/>
              </a:rPr>
              <a:t>№7</a:t>
            </a:r>
            <a:endParaRPr lang="ru-RU" dirty="0" smtClean="0"/>
          </a:p>
          <a:p>
            <a:r>
              <a:rPr lang="ru-RU" dirty="0">
                <a:hlinkClick r:id="rId9" action="ppaction://hlinksldjump"/>
              </a:rPr>
              <a:t>Вопрос </a:t>
            </a:r>
            <a:r>
              <a:rPr lang="ru-RU" dirty="0" smtClean="0">
                <a:hlinkClick r:id="rId9" action="ppaction://hlinksldjump"/>
              </a:rPr>
              <a:t>№8</a:t>
            </a:r>
            <a:endParaRPr lang="ru-RU" dirty="0" smtClean="0"/>
          </a:p>
          <a:p>
            <a:pPr marL="0" indent="0">
              <a:buNone/>
            </a:pPr>
            <a:r>
              <a:rPr lang="ru-RU" sz="4000" dirty="0" smtClean="0">
                <a:hlinkClick r:id="rId10" action="ppaction://hlinksldjump"/>
              </a:rPr>
              <a:t>Содержание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«Вопрос-ответ»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988226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Как вы считаете, какие методы для воспитания может применять родитель? </a:t>
            </a:r>
          </a:p>
          <a:p>
            <a:pPr marL="0" indent="0">
              <a:buNone/>
            </a:pPr>
            <a:r>
              <a:rPr lang="ru-RU" dirty="0" smtClean="0"/>
              <a:t>а) поставить в угол;</a:t>
            </a:r>
          </a:p>
          <a:p>
            <a:pPr marL="0" indent="0">
              <a:buNone/>
            </a:pPr>
            <a:r>
              <a:rPr lang="ru-RU" dirty="0" smtClean="0"/>
              <a:t>б) лишить обеда;</a:t>
            </a:r>
          </a:p>
          <a:p>
            <a:pPr marL="0" indent="0">
              <a:buNone/>
            </a:pPr>
            <a:r>
              <a:rPr lang="ru-RU" dirty="0" smtClean="0"/>
              <a:t>в) наказать ремнем;</a:t>
            </a:r>
          </a:p>
          <a:p>
            <a:pPr marL="0" indent="0">
              <a:buNone/>
            </a:pPr>
            <a:r>
              <a:rPr lang="ru-RU" dirty="0" smtClean="0"/>
              <a:t>г) запретить общаться с друзьями.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Ответ: а)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</a:t>
            </a:r>
            <a:r>
              <a:rPr lang="ru-RU" dirty="0" smtClean="0"/>
              <a:t>№1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447885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Куда необходимо обратиться, если у Вас в школе украли деньги или сотовый телефон?</a:t>
            </a:r>
          </a:p>
          <a:p>
            <a:pPr marL="0" indent="0">
              <a:buNone/>
            </a:pPr>
            <a:r>
              <a:rPr lang="ru-RU" dirty="0" smtClean="0"/>
              <a:t>а) к директору образовательного учреждения;</a:t>
            </a:r>
          </a:p>
          <a:p>
            <a:pPr marL="0" indent="0">
              <a:buNone/>
            </a:pPr>
            <a:r>
              <a:rPr lang="ru-RU" dirty="0" smtClean="0"/>
              <a:t>б) к родителям;</a:t>
            </a:r>
          </a:p>
          <a:p>
            <a:pPr marL="0" indent="0">
              <a:buNone/>
            </a:pPr>
            <a:r>
              <a:rPr lang="ru-RU" dirty="0" smtClean="0"/>
              <a:t>в) в органы полиции;</a:t>
            </a:r>
          </a:p>
          <a:p>
            <a:pPr marL="0" indent="0">
              <a:buNone/>
            </a:pPr>
            <a:r>
              <a:rPr lang="ru-RU" dirty="0" smtClean="0"/>
              <a:t>г) в прокуратуру;</a:t>
            </a:r>
          </a:p>
          <a:p>
            <a:pPr marL="0" indent="0">
              <a:buNone/>
            </a:pPr>
            <a:r>
              <a:rPr lang="ru-RU" dirty="0"/>
              <a:t>д</a:t>
            </a:r>
            <a:r>
              <a:rPr lang="ru-RU" dirty="0" smtClean="0"/>
              <a:t>) к старшеклассникам;</a:t>
            </a:r>
          </a:p>
          <a:p>
            <a:pPr marL="0" indent="0">
              <a:buNone/>
            </a:pPr>
            <a:r>
              <a:rPr lang="ru-RU" dirty="0"/>
              <a:t>е</a:t>
            </a:r>
            <a:r>
              <a:rPr lang="ru-RU" dirty="0" smtClean="0"/>
              <a:t>) необходимо самому защищать свои права.</a:t>
            </a:r>
          </a:p>
          <a:p>
            <a:pPr marL="0" indent="0">
              <a:buNone/>
            </a:pPr>
            <a:r>
              <a:rPr lang="ru-RU" dirty="0" smtClean="0"/>
              <a:t>Ответ: а) б)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Вопрос </a:t>
            </a:r>
            <a:r>
              <a:rPr lang="ru-RU" dirty="0" smtClean="0"/>
              <a:t>№2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90403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К кому подросток может обратиться и сообщить о примененном физическом насилии (вымогательство, побои и т.п.)?</a:t>
            </a:r>
          </a:p>
          <a:p>
            <a:pPr marL="0" indent="0">
              <a:buNone/>
            </a:pPr>
            <a:r>
              <a:rPr lang="ru-RU" dirty="0" smtClean="0"/>
              <a:t>а) в органы полиции;</a:t>
            </a:r>
          </a:p>
          <a:p>
            <a:pPr marL="0" indent="0">
              <a:buNone/>
            </a:pPr>
            <a:r>
              <a:rPr lang="ru-RU" dirty="0" smtClean="0"/>
              <a:t>б) в прокуратуру;</a:t>
            </a:r>
          </a:p>
          <a:p>
            <a:pPr marL="0" indent="0">
              <a:buNone/>
            </a:pPr>
            <a:r>
              <a:rPr lang="ru-RU" dirty="0" smtClean="0"/>
              <a:t>в) позвонить по «телефону доверия»</a:t>
            </a:r>
          </a:p>
          <a:p>
            <a:pPr marL="0" indent="0">
              <a:buNone/>
            </a:pPr>
            <a:r>
              <a:rPr lang="ru-RU" dirty="0" smtClean="0"/>
              <a:t>г) к классному руководителю;</a:t>
            </a:r>
          </a:p>
          <a:p>
            <a:pPr marL="0" indent="0">
              <a:buNone/>
            </a:pPr>
            <a:r>
              <a:rPr lang="ru-RU" dirty="0" smtClean="0"/>
              <a:t>д) постараться забыть о произошедшем;</a:t>
            </a:r>
          </a:p>
          <a:p>
            <a:pPr marL="0" indent="0">
              <a:buNone/>
            </a:pPr>
            <a:r>
              <a:rPr lang="ru-RU" dirty="0" smtClean="0"/>
              <a:t>е) лучше самому разобраться с обидчиками.</a:t>
            </a:r>
          </a:p>
          <a:p>
            <a:pPr marL="0" indent="0">
              <a:buNone/>
            </a:pPr>
            <a:r>
              <a:rPr lang="ru-RU" dirty="0" smtClean="0"/>
              <a:t>Ответ: а) в) г)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</a:t>
            </a:r>
            <a:r>
              <a:rPr lang="ru-RU" dirty="0" smtClean="0"/>
              <a:t>№3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97043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Имеет ли учитель право выставлять учащихся из класса?</a:t>
            </a:r>
          </a:p>
          <a:p>
            <a:pPr marL="0" indent="0">
              <a:buNone/>
            </a:pPr>
            <a:r>
              <a:rPr lang="ru-RU" dirty="0" smtClean="0"/>
              <a:t>а) да;</a:t>
            </a:r>
          </a:p>
          <a:p>
            <a:pPr marL="0" indent="0">
              <a:buNone/>
            </a:pPr>
            <a:r>
              <a:rPr lang="ru-RU" dirty="0" smtClean="0"/>
              <a:t>б) нет;</a:t>
            </a:r>
          </a:p>
          <a:p>
            <a:pPr marL="0" indent="0">
              <a:buNone/>
            </a:pPr>
            <a:r>
              <a:rPr lang="ru-RU" dirty="0" smtClean="0"/>
              <a:t>в) в случаях грубого нарушения дисциплины;</a:t>
            </a:r>
          </a:p>
          <a:p>
            <a:pPr marL="0" indent="0">
              <a:buNone/>
            </a:pPr>
            <a:r>
              <a:rPr lang="ru-RU" dirty="0" smtClean="0"/>
              <a:t>г) на некоторое время. </a:t>
            </a:r>
          </a:p>
          <a:p>
            <a:pPr marL="0" indent="0">
              <a:buNone/>
            </a:pPr>
            <a:r>
              <a:rPr lang="ru-RU" dirty="0" smtClean="0"/>
              <a:t>Ответ: б)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№4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857301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За что подростка могут поставить на учет в полицию?</a:t>
            </a:r>
          </a:p>
          <a:p>
            <a:pPr marL="0" indent="0">
              <a:buNone/>
            </a:pPr>
            <a:r>
              <a:rPr lang="ru-RU" dirty="0" smtClean="0"/>
              <a:t>Ответ: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Употребляющих </a:t>
            </a:r>
            <a:r>
              <a:rPr lang="ru-RU" dirty="0"/>
              <a:t>наркотические средства или психотропные вещества без назначения врача либо употребляющих одурманивающие вещества.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Совершивших </a:t>
            </a:r>
            <a:r>
              <a:rPr lang="ru-RU" dirty="0"/>
              <a:t>правонарушение, повлекшее применение меры административного взыскания. </a:t>
            </a:r>
            <a:r>
              <a:rPr lang="ru-RU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Совершивших </a:t>
            </a:r>
            <a:r>
              <a:rPr lang="ru-RU" dirty="0"/>
              <a:t>правонарушение до достижения возраста, с которого наступает административная ответственность.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Не </a:t>
            </a:r>
            <a:r>
              <a:rPr lang="ru-RU" dirty="0"/>
              <a:t>подлежащих уголовной ответственности в связи с </a:t>
            </a:r>
            <a:r>
              <a:rPr lang="ru-RU" dirty="0" err="1"/>
              <a:t>недостижением</a:t>
            </a:r>
            <a:r>
              <a:rPr lang="ru-RU" dirty="0"/>
              <a:t> возраста, с которого наступает уголовная ответственность. </a:t>
            </a:r>
            <a:r>
              <a:rPr lang="ru-RU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Обвиняемых </a:t>
            </a:r>
            <a:r>
              <a:rPr lang="ru-RU" dirty="0"/>
              <a:t>или подозреваемых в совершении преступлений, в отношении которых избраны меры пресечения, не связанные с заключением под стражу.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Вопрос№5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138031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Перечислите круг лиц, против которых человек вправе давать свидетельские показания.</a:t>
            </a:r>
          </a:p>
          <a:p>
            <a:pPr marL="0" indent="0">
              <a:buNone/>
            </a:pPr>
            <a:r>
              <a:rPr lang="ru-RU" dirty="0" smtClean="0"/>
              <a:t>Ответ: </a:t>
            </a:r>
            <a:r>
              <a:rPr lang="ru-RU" dirty="0"/>
              <a:t>Статья 51 Конституции РФ содержит следующую норму: "Никто не обязан свидетельствовать против себя самого, своего супруга и близких родственников, круг которых определяется федеральным законом". Статья 56 УК РФ: "Свидетель вправе: 1) отказаться свидетельствовать против самого себя, своего супруга (своей супруги) и других близких родственников" (близкие родственники - супруг, супруга, родители, дети, усыновители, усыновленные, родные братья и родные сестры, дедушка, бабушка, внуки) В иных случаях отказ от дачи свидетельских показаний неправомерен.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</a:t>
            </a:r>
            <a:r>
              <a:rPr lang="ru-RU" dirty="0" smtClean="0"/>
              <a:t>№6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56248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С какого возраста ребенок вправе самостоятельно обратиться в суд за защитой своих прав? </a:t>
            </a:r>
          </a:p>
          <a:p>
            <a:pPr marL="0" indent="0">
              <a:buNone/>
            </a:pPr>
            <a:r>
              <a:rPr lang="ru-RU" dirty="0" smtClean="0"/>
              <a:t>Ответ: </a:t>
            </a:r>
            <a:r>
              <a:rPr lang="ru-RU" dirty="0"/>
              <a:t>Поскольку полная гражданская процессуальная дееспособность не наступает до совершеннолетия, ребенок, не достигший 18-летнего возраста, не вправе самостоятельно обратиться в суд за защитой своих прав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Его права и интересы защищают в суде законные представители (родители, усыновители, опекуны (попечители), приемные родители, представители учреждения, являющегося опекуном (попечителем ребенка). Вместе с тем, если ребенок до совершеннолетия приобрел полную дееспособность в порядке эмансипации либо при вступлении в брак, он может самостоятельно обратиться в суд за защитой своих прав. Кроме того, в соответствии со ст. 56 СК РФ при невыполнении или при ненадлежащем выполнении родителями обязанностей по воспитанию, образованию либо при злоупотреблении родительскими правами, ребенок вправе самостоятельно обращаться за защитой в орган опеки и попечительства, а по достижении возраста 14 лет - в </a:t>
            </a:r>
            <a:r>
              <a:rPr lang="ru-RU" dirty="0" smtClean="0"/>
              <a:t>суд. </a:t>
            </a:r>
            <a:r>
              <a:rPr lang="ru-RU" dirty="0"/>
              <a:t>Кроме того, ребенок вправе обратиться в органы внутренних дел в том случае, если в действиях лиц, нарушающих его права, имеется состав </a:t>
            </a:r>
            <a:r>
              <a:rPr lang="ru-RU" dirty="0" smtClean="0"/>
              <a:t>преступления.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</a:t>
            </a:r>
            <a:r>
              <a:rPr lang="ru-RU" dirty="0" smtClean="0"/>
              <a:t>№7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62131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2. В каком году СССР ратифицирована (утверждена) Конвенция о правах ребенка?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Выберите правильный ответ: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в</a:t>
            </a:r>
            <a:r>
              <a:rPr lang="ru-RU" sz="2000" dirty="0" smtClean="0"/>
              <a:t> </a:t>
            </a:r>
            <a:r>
              <a:rPr lang="ru-RU" dirty="0" smtClean="0"/>
              <a:t>1990 году;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в 1989 году;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в 1991 году.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Правильный ответ:</a:t>
            </a:r>
            <a:endParaRPr lang="ru-RU" dirty="0"/>
          </a:p>
          <a:p>
            <a:pPr marL="0" indent="0">
              <a:buNone/>
            </a:pPr>
            <a:r>
              <a:rPr lang="ru-RU" sz="3900" dirty="0" smtClean="0"/>
              <a:t>1990 год</a:t>
            </a:r>
          </a:p>
          <a:p>
            <a:pPr marL="0" indent="0">
              <a:buNone/>
            </a:pPr>
            <a:endParaRPr lang="ru-RU" dirty="0"/>
          </a:p>
          <a:p>
            <a:pPr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0" indent="0">
              <a:buNone/>
            </a:pPr>
            <a:endParaRPr lang="ru-RU" sz="2800" dirty="0" smtClean="0">
              <a:hlinkClick r:id="rId2" action="ppaction://hlinksldjump"/>
            </a:endParaRPr>
          </a:p>
          <a:p>
            <a:pPr marL="0" indent="0">
              <a:buNone/>
            </a:pPr>
            <a:r>
              <a:rPr lang="ru-RU" sz="3000" dirty="0" smtClean="0">
                <a:hlinkClick r:id="rId2" action="ppaction://hlinksldjump"/>
              </a:rPr>
              <a:t>Меню</a:t>
            </a:r>
            <a:endParaRPr lang="ru-RU" sz="30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40768"/>
            <a:ext cx="3519489" cy="5040560"/>
          </a:xfrm>
        </p:spPr>
      </p:pic>
    </p:spTree>
    <p:extLst>
      <p:ext uri="{BB962C8B-B14F-4D97-AF65-F5344CB8AC3E}">
        <p14:creationId xmlns="" xmlns:p14="http://schemas.microsoft.com/office/powerpoint/2010/main" val="34992288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Кто пользуется преимущественными правам в отношении детей – отец или мать? </a:t>
            </a:r>
          </a:p>
          <a:p>
            <a:pPr marL="0" indent="0">
              <a:buNone/>
            </a:pPr>
            <a:r>
              <a:rPr lang="ru-RU" dirty="0" smtClean="0"/>
              <a:t>Ответ: никто не пользуется преимуществом, т.к. оба родителя равными правами.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</a:t>
            </a:r>
            <a:r>
              <a:rPr lang="ru-RU" dirty="0" smtClean="0"/>
              <a:t>№8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022907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Вопрос №1</a:t>
            </a:r>
            <a:endParaRPr lang="ru-RU" dirty="0" smtClean="0"/>
          </a:p>
          <a:p>
            <a:r>
              <a:rPr lang="ru-RU" dirty="0">
                <a:hlinkClick r:id="rId3" action="ppaction://hlinksldjump"/>
              </a:rPr>
              <a:t>Вопрос </a:t>
            </a:r>
            <a:r>
              <a:rPr lang="ru-RU" dirty="0" smtClean="0">
                <a:hlinkClick r:id="rId3" action="ppaction://hlinksldjump"/>
              </a:rPr>
              <a:t>№2</a:t>
            </a:r>
            <a:endParaRPr lang="ru-RU" dirty="0"/>
          </a:p>
          <a:p>
            <a:r>
              <a:rPr lang="ru-RU" dirty="0">
                <a:hlinkClick r:id="rId4" action="ppaction://hlinksldjump"/>
              </a:rPr>
              <a:t>Вопрос </a:t>
            </a:r>
            <a:r>
              <a:rPr lang="ru-RU" dirty="0" smtClean="0">
                <a:hlinkClick r:id="rId4" action="ppaction://hlinksldjump"/>
              </a:rPr>
              <a:t>№3</a:t>
            </a:r>
            <a:endParaRPr lang="ru-RU" dirty="0"/>
          </a:p>
          <a:p>
            <a:r>
              <a:rPr lang="ru-RU" dirty="0">
                <a:hlinkClick r:id="rId5" action="ppaction://hlinksldjump"/>
              </a:rPr>
              <a:t>Вопрос </a:t>
            </a:r>
            <a:r>
              <a:rPr lang="ru-RU" dirty="0" smtClean="0">
                <a:hlinkClick r:id="rId5" action="ppaction://hlinksldjump"/>
              </a:rPr>
              <a:t>№4</a:t>
            </a:r>
            <a:endParaRPr lang="ru-RU" dirty="0"/>
          </a:p>
          <a:p>
            <a:r>
              <a:rPr lang="ru-RU" dirty="0">
                <a:hlinkClick r:id="rId6" action="ppaction://hlinksldjump"/>
              </a:rPr>
              <a:t>Вопрос </a:t>
            </a:r>
            <a:r>
              <a:rPr lang="ru-RU" dirty="0" smtClean="0">
                <a:hlinkClick r:id="rId6" action="ppaction://hlinksldjump"/>
              </a:rPr>
              <a:t>№5</a:t>
            </a:r>
            <a:endParaRPr lang="ru-RU" dirty="0"/>
          </a:p>
          <a:p>
            <a:r>
              <a:rPr lang="ru-RU" dirty="0">
                <a:hlinkClick r:id="rId7" action="ppaction://hlinksldjump"/>
              </a:rPr>
              <a:t>Вопрос </a:t>
            </a:r>
            <a:r>
              <a:rPr lang="ru-RU" dirty="0" smtClean="0">
                <a:hlinkClick r:id="rId7" action="ppaction://hlinksldjump"/>
              </a:rPr>
              <a:t>№6</a:t>
            </a: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000" dirty="0" smtClean="0">
                <a:hlinkClick r:id="rId8" action="ppaction://hlinksldjump"/>
              </a:rPr>
              <a:t>Содержание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«Государственная власть»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998559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Президент России является: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главой государства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главой правительства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главой парламента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Верховным Главнокомандующим ВС РФ</a:t>
            </a:r>
          </a:p>
          <a:p>
            <a:pPr marL="0" indent="0">
              <a:buNone/>
            </a:pPr>
            <a:r>
              <a:rPr lang="ru-RU" dirty="0" smtClean="0"/>
              <a:t>Правильный ответ: 1. г</a:t>
            </a:r>
            <a:r>
              <a:rPr lang="ru-RU" dirty="0"/>
              <a:t>лавой </a:t>
            </a:r>
            <a:r>
              <a:rPr lang="ru-RU" dirty="0" smtClean="0"/>
              <a:t>государства (Президент </a:t>
            </a:r>
            <a:r>
              <a:rPr lang="ru-RU" dirty="0"/>
              <a:t>Российской Федерации является главой государства. </a:t>
            </a:r>
            <a:r>
              <a:rPr lang="ru-RU" dirty="0" smtClean="0"/>
              <a:t>(ст. 80.1)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Вопрос </a:t>
            </a:r>
            <a:r>
              <a:rPr lang="ru-RU" dirty="0" smtClean="0"/>
              <a:t>№1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998975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Парламент России называется: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Советом Федерации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Федеральным Собранием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Государственной Думой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Верховным Советом</a:t>
            </a:r>
          </a:p>
          <a:p>
            <a:pPr marL="0" indent="0">
              <a:buNone/>
            </a:pPr>
            <a:r>
              <a:rPr lang="ru-RU" dirty="0" smtClean="0"/>
              <a:t>Правильный ответ: 2. Федеральным Собранием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</a:t>
            </a:r>
            <a:r>
              <a:rPr lang="ru-RU" dirty="0" smtClean="0"/>
              <a:t>№2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407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Исполнительная власть принадлежит: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Совету Министров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Кабинету Министров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Правительству РФ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Правильный ответ: 3. Правительству РФ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</a:t>
            </a:r>
            <a:r>
              <a:rPr lang="ru-RU" dirty="0" smtClean="0"/>
              <a:t>№3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546420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Суды в России (несколько вариантов ответа):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принимают законы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проводят выборы в стране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вершат правосудие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являются единственным государственным органом, определяющим виновность или невиновность лица. </a:t>
            </a:r>
          </a:p>
          <a:p>
            <a:pPr marL="0" indent="0">
              <a:buNone/>
            </a:pPr>
            <a:r>
              <a:rPr lang="ru-RU" dirty="0" smtClean="0"/>
              <a:t>Правильные ответы</a:t>
            </a:r>
            <a:r>
              <a:rPr lang="ru-RU" dirty="0"/>
              <a:t>: 3. вершат </a:t>
            </a:r>
            <a:r>
              <a:rPr lang="ru-RU" dirty="0" smtClean="0"/>
              <a:t>правосудие</a:t>
            </a:r>
          </a:p>
          <a:p>
            <a:pPr marL="0" indent="0">
              <a:buNone/>
            </a:pPr>
            <a:r>
              <a:rPr lang="ru-RU" dirty="0" smtClean="0"/>
              <a:t>4. являются </a:t>
            </a:r>
            <a:r>
              <a:rPr lang="ru-RU" dirty="0"/>
              <a:t>единственным государственным органом, определяющим виновность или невиновность лица.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</a:t>
            </a:r>
            <a:r>
              <a:rPr lang="ru-RU" dirty="0" smtClean="0"/>
              <a:t>№4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522162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Из каких двух палат состоит российский парламент: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Совет Союза прокуратуры в РФ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Совет Национальностей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Совет Федерации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Государственная дума</a:t>
            </a:r>
          </a:p>
          <a:p>
            <a:pPr marL="0" indent="0">
              <a:buNone/>
            </a:pPr>
            <a:r>
              <a:rPr lang="ru-RU" dirty="0" smtClean="0"/>
              <a:t>Правильные ответы: 3. </a:t>
            </a:r>
            <a:r>
              <a:rPr lang="ru-RU" dirty="0"/>
              <a:t>Совет Федерации</a:t>
            </a:r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. Государственная дума</a:t>
            </a:r>
          </a:p>
          <a:p>
            <a:pPr marL="0" indent="0">
              <a:buNone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</a:t>
            </a:r>
            <a:r>
              <a:rPr lang="ru-RU" dirty="0" smtClean="0"/>
              <a:t>№5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027411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Какие государственные символы вы знаете?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</a:t>
            </a:r>
            <a:r>
              <a:rPr lang="ru-RU" dirty="0" smtClean="0"/>
              <a:t>№6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403136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1600" dirty="0"/>
              <a:t>Герб России — один из главных государственных символов </a:t>
            </a:r>
            <a:r>
              <a:rPr lang="ru-RU" sz="1600" dirty="0" smtClean="0"/>
              <a:t>России. </a:t>
            </a:r>
            <a:r>
              <a:rPr lang="ru-RU" sz="1600" dirty="0"/>
              <a:t>Государственный герб Российской Федерации представляет собой четырёхугольный, с закруглёнными нижними углами, заострённый в оконечности красный геральдический щит с золотым двуглавым орлом, поднявшим вверх распущенные крылья. Орёл увенчан двумя малыми коронами и — над ними — одной большой короной, соединёнными лентой. В правой лапе орла — скипетр, в левой —держава. На груди орла, в красном щите, — серебряный всадник в синем плаще на серебряном коне, поражающий серебряным копьём чёрного, опрокинутого </a:t>
            </a:r>
            <a:r>
              <a:rPr lang="ru-RU" sz="1600" dirty="0" smtClean="0"/>
              <a:t>навзничь </a:t>
            </a:r>
            <a:r>
              <a:rPr lang="ru-RU" sz="1600" dirty="0"/>
              <a:t>и попранного конём </a:t>
            </a:r>
            <a:r>
              <a:rPr lang="ru-RU" sz="1600" dirty="0" smtClean="0"/>
              <a:t>дракона.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err="1"/>
              <a:t>Госуда́рственный</a:t>
            </a:r>
            <a:r>
              <a:rPr lang="ru-RU" sz="1600" dirty="0"/>
              <a:t> гимн </a:t>
            </a:r>
            <a:r>
              <a:rPr lang="ru-RU" sz="1600" dirty="0" err="1"/>
              <a:t>Росси́йской</a:t>
            </a:r>
            <a:r>
              <a:rPr lang="ru-RU" sz="1600" dirty="0"/>
              <a:t> </a:t>
            </a:r>
            <a:r>
              <a:rPr lang="ru-RU" sz="1600" dirty="0" err="1"/>
              <a:t>Федера́ции</a:t>
            </a:r>
            <a:r>
              <a:rPr lang="ru-RU" sz="1600" dirty="0"/>
              <a:t> является одним из главных официальных государственных </a:t>
            </a:r>
            <a:r>
              <a:rPr lang="ru-RU" sz="1600" dirty="0" smtClean="0"/>
              <a:t>символов Российской Федерации. </a:t>
            </a:r>
            <a:r>
              <a:rPr lang="ru-RU" sz="1600" dirty="0"/>
              <a:t>Музыка и основа текста были позаимствованы из гимна Советского Союза, мелодию к которому написал Александр Александров на стихи Сергея Михалкова и Габриэля Эль-</a:t>
            </a:r>
            <a:r>
              <a:rPr lang="ru-RU" sz="1600" dirty="0" err="1"/>
              <a:t>Регистана</a:t>
            </a:r>
            <a:r>
              <a:rPr lang="ru-RU" sz="16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b="1" dirty="0"/>
              <a:t>Флаг </a:t>
            </a:r>
            <a:r>
              <a:rPr lang="ru-RU" sz="1600" b="1" dirty="0" err="1" smtClean="0"/>
              <a:t>Росси́и</a:t>
            </a:r>
            <a:r>
              <a:rPr lang="ru-RU" sz="1600" dirty="0"/>
              <a:t> — её официальный государственный </a:t>
            </a:r>
            <a:r>
              <a:rPr lang="ru-RU" sz="1600" dirty="0" smtClean="0"/>
              <a:t>символ. </a:t>
            </a:r>
            <a:r>
              <a:rPr lang="ru-RU" sz="1600" dirty="0"/>
              <a:t>Представляет собой прямоугольное полотнище из трёх равновеликих горизонтальных полос: верхней — белого, средней —синего и нижней — красного цвета. Отношение ширины флага к его длине составляет 2:3</a:t>
            </a:r>
            <a:endParaRPr lang="ru-RU" sz="1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422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Назовите детские книги, в которых у героев были нарушены права (назовите книги, у кого и какое из нижеперечисленных нарушено)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>
                <a:hlinkClick r:id="rId2" action="ppaction://hlinksldjump"/>
              </a:rPr>
              <a:t>Нарушение права на отдых;</a:t>
            </a:r>
            <a:endParaRPr lang="ru-RU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>
                <a:hlinkClick r:id="rId3" action="ppaction://hlinksldjump"/>
              </a:rPr>
              <a:t>Нарушение права на жизнь и личную неприкосновенность;</a:t>
            </a:r>
            <a:endParaRPr lang="ru-RU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>
                <a:hlinkClick r:id="rId4" action="ppaction://hlinksldjump"/>
              </a:rPr>
              <a:t>Нарушение права на неприкосновенность частной собственности</a:t>
            </a:r>
            <a:endParaRPr lang="ru-RU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>
                <a:hlinkClick r:id="rId5" action="ppaction://hlinksldjump"/>
              </a:rPr>
              <a:t>Нарушение права на неприкосновенность частной жизни;</a:t>
            </a:r>
            <a:endParaRPr lang="ru-RU" dirty="0" smtClean="0"/>
          </a:p>
          <a:p>
            <a:pPr marL="0" indent="0">
              <a:buNone/>
            </a:pPr>
            <a:r>
              <a:rPr lang="ru-RU" sz="4000" dirty="0" smtClean="0">
                <a:hlinkClick r:id="rId6" action="ppaction://hlinksldjump"/>
              </a:rPr>
              <a:t>Содержание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Дополнительное задание: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3159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 С какого возраста человек обладает правами?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Выберите правильный ответ: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с достижением школьного возраста;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с 5 лет;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с момента рождения.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Правильный ответ: </a:t>
            </a:r>
            <a:r>
              <a:rPr lang="ru-RU" sz="3600" dirty="0" smtClean="0"/>
              <a:t>с момента рождения. </a:t>
            </a:r>
            <a:endParaRPr lang="ru-RU" sz="3600" dirty="0" smtClean="0">
              <a:hlinkClick r:id="rId2" action="ppaction://hlinksldjump"/>
            </a:endParaRPr>
          </a:p>
          <a:p>
            <a:pPr marL="0" indent="0">
              <a:buNone/>
            </a:pPr>
            <a:endParaRPr lang="ru-RU" sz="3000" dirty="0" smtClean="0">
              <a:hlinkClick r:id="rId2" action="ppaction://hlinksldjump"/>
            </a:endParaRPr>
          </a:p>
          <a:p>
            <a:pPr marL="0" indent="0">
              <a:buNone/>
            </a:pPr>
            <a:endParaRPr lang="ru-RU" sz="3000" dirty="0" smtClean="0">
              <a:hlinkClick r:id="rId2" action="ppaction://hlinksldjump"/>
            </a:endParaRPr>
          </a:p>
          <a:p>
            <a:pPr marL="0" indent="0">
              <a:buNone/>
            </a:pPr>
            <a:endParaRPr lang="ru-RU" sz="3000" dirty="0">
              <a:hlinkClick r:id="rId2" action="ppaction://hlinksldjump"/>
            </a:endParaRPr>
          </a:p>
          <a:p>
            <a:pPr marL="0" indent="0">
              <a:buNone/>
            </a:pPr>
            <a:r>
              <a:rPr lang="ru-RU" sz="3600" dirty="0" smtClean="0">
                <a:hlinkClick r:id="rId2" action="ppaction://hlinksldjump"/>
              </a:rPr>
              <a:t>Меню</a:t>
            </a:r>
            <a:endParaRPr lang="ru-RU" sz="3600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3848100" cy="3873500"/>
          </a:xfrm>
        </p:spPr>
      </p:pic>
    </p:spTree>
    <p:extLst>
      <p:ext uri="{BB962C8B-B14F-4D97-AF65-F5344CB8AC3E}">
        <p14:creationId xmlns="" xmlns:p14="http://schemas.microsoft.com/office/powerpoint/2010/main" val="28398982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«Золушка». Золушка работала без отдыха.</a:t>
            </a:r>
          </a:p>
          <a:p>
            <a:r>
              <a:rPr lang="ru-RU" dirty="0"/>
              <a:t>«Морозко</a:t>
            </a:r>
            <a:r>
              <a:rPr lang="ru-RU" dirty="0" smtClean="0"/>
              <a:t>». </a:t>
            </a:r>
            <a:r>
              <a:rPr lang="ru-RU" dirty="0"/>
              <a:t>У деда была дочка, и у бабы была дочка. Родную дочь мать любила, а падчерица работала, дрова и воду носила, печь топила, скотину кормила поила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«Гарри</a:t>
            </a:r>
            <a:r>
              <a:rPr lang="ru-RU" dirty="0"/>
              <a:t> </a:t>
            </a:r>
            <a:r>
              <a:rPr lang="ru-RU" dirty="0" smtClean="0"/>
              <a:t>Поттер». У домовиков нарушено право на отдых.</a:t>
            </a:r>
          </a:p>
          <a:p>
            <a:r>
              <a:rPr lang="ru-RU" dirty="0"/>
              <a:t>«Крошечка – </a:t>
            </a:r>
            <a:r>
              <a:rPr lang="ru-RU" dirty="0" err="1"/>
              <a:t>Хаврошечка</a:t>
            </a:r>
            <a:r>
              <a:rPr lang="ru-RU" dirty="0"/>
              <a:t>» - нарушено право на отдых. Хозяйские дочки только у ворот сидели, а </a:t>
            </a:r>
            <a:r>
              <a:rPr lang="ru-RU" dirty="0" err="1"/>
              <a:t>Хаврошечка</a:t>
            </a:r>
            <a:r>
              <a:rPr lang="ru-RU" dirty="0"/>
              <a:t> на них работала, ткала, пряла. 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Нарушение права на отдых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3717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«Красная Шапочка</a:t>
            </a:r>
            <a:r>
              <a:rPr lang="ru-RU" dirty="0" smtClean="0"/>
              <a:t>». Волк съел Красную Шапочку и Бабушку.</a:t>
            </a:r>
          </a:p>
          <a:p>
            <a:r>
              <a:rPr lang="ru-RU" dirty="0" smtClean="0"/>
              <a:t>«Колобок». Лиса съела колобка, нарушив право на жизнь.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Нарушение права на жизнь и личную неприкосновенность</a:t>
            </a:r>
          </a:p>
        </p:txBody>
      </p:sp>
    </p:spTree>
    <p:extLst>
      <p:ext uri="{BB962C8B-B14F-4D97-AF65-F5344CB8AC3E}">
        <p14:creationId xmlns="" xmlns:p14="http://schemas.microsoft.com/office/powerpoint/2010/main" val="98952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Заюшкина</a:t>
            </a:r>
            <a:r>
              <a:rPr lang="ru-RU" dirty="0"/>
              <a:t> избушка</a:t>
            </a:r>
            <a:r>
              <a:rPr lang="ru-RU" dirty="0" smtClean="0"/>
              <a:t>». </a:t>
            </a:r>
            <a:r>
              <a:rPr lang="ru-RU" sz="2800" dirty="0"/>
              <a:t>Нарушение права на неприкосновенность частной </a:t>
            </a:r>
            <a:r>
              <a:rPr lang="ru-RU" sz="2800" dirty="0" smtClean="0"/>
              <a:t>собственности у зайца.</a:t>
            </a:r>
          </a:p>
          <a:p>
            <a:r>
              <a:rPr lang="ru-RU" dirty="0"/>
              <a:t>«Три </a:t>
            </a:r>
            <a:r>
              <a:rPr lang="ru-RU" dirty="0" smtClean="0"/>
              <a:t>поросенка». </a:t>
            </a:r>
            <a:r>
              <a:rPr lang="ru-RU" sz="2400" dirty="0"/>
              <a:t>Нарушение права на неприкосновенность частной собственности</a:t>
            </a:r>
            <a:r>
              <a:rPr lang="ru-RU" dirty="0" smtClean="0"/>
              <a:t>. </a:t>
            </a:r>
            <a:r>
              <a:rPr lang="ru-RU" dirty="0"/>
              <a:t>Волк разрушил домики у </a:t>
            </a:r>
            <a:r>
              <a:rPr lang="ru-RU" dirty="0" smtClean="0"/>
              <a:t>поросят.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Нарушение </a:t>
            </a:r>
            <a:r>
              <a:rPr lang="ru-RU" sz="3200" dirty="0" smtClean="0"/>
              <a:t>права на неприкосновенность частной собственности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267652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«Герои нашего времени». Грушницкий публично раскрыл тайну Печорина.</a:t>
            </a:r>
          </a:p>
          <a:p>
            <a:r>
              <a:rPr lang="ru-RU" dirty="0" smtClean="0"/>
              <a:t>«Гарри Поттер». Рита </a:t>
            </a:r>
            <a:r>
              <a:rPr lang="ru-RU" dirty="0" err="1" smtClean="0"/>
              <a:t>Скитер</a:t>
            </a:r>
            <a:r>
              <a:rPr lang="ru-RU" dirty="0" smtClean="0"/>
              <a:t> следила за Гарри с командой, а затем публиковала статьи о них в газете.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Нарушение права на неприкосновенность частной жизни</a:t>
            </a:r>
          </a:p>
        </p:txBody>
      </p:sp>
    </p:spTree>
    <p:extLst>
      <p:ext uri="{BB962C8B-B14F-4D97-AF65-F5344CB8AC3E}">
        <p14:creationId xmlns="" xmlns:p14="http://schemas.microsoft.com/office/powerpoint/2010/main" val="269088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 smtClean="0">
                <a:hlinkClick r:id="rId2"/>
              </a:rPr>
              <a:t>http</a:t>
            </a:r>
            <a:r>
              <a:rPr lang="en-GB" dirty="0" smtClean="0">
                <a:hlinkClick r:id="rId2"/>
              </a:rPr>
              <a:t>://www.consultant.ru/popular/family</a:t>
            </a:r>
            <a:r>
              <a:rPr lang="en-GB" dirty="0" smtClean="0">
                <a:hlinkClick r:id="rId2"/>
              </a:rPr>
              <a:t>/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en-GB" dirty="0" smtClean="0">
                <a:hlinkClick r:id="rId3"/>
              </a:rPr>
              <a:t>http://www.consultant.ru/popular/ukrf</a:t>
            </a:r>
            <a:r>
              <a:rPr lang="en-GB" dirty="0" smtClean="0">
                <a:hlinkClick r:id="rId3"/>
              </a:rPr>
              <a:t>/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en-GB" sz="1600" dirty="0" smtClean="0">
                <a:hlinkClick r:id="rId4"/>
              </a:rPr>
              <a:t>https://ru.wikipedia.org/wiki/%D0%9F%D1%80%D0%B0%D0%B2%D0%B0_%</a:t>
            </a:r>
            <a:r>
              <a:rPr lang="en-GB" sz="1600" dirty="0" smtClean="0">
                <a:hlinkClick r:id="rId4"/>
              </a:rPr>
              <a:t>D1%80%D0%B5%D0%B1%D1%91%D0%BD%D0%BA%D0%B0</a:t>
            </a:r>
            <a:endParaRPr lang="ru-RU" sz="1600" dirty="0" smtClean="0"/>
          </a:p>
          <a:p>
            <a:pPr marL="514350" indent="-514350">
              <a:buAutoNum type="arabicPeriod"/>
            </a:pPr>
            <a:r>
              <a:rPr lang="en-GB" sz="2400" dirty="0" smtClean="0">
                <a:hlinkClick r:id="rId5"/>
              </a:rPr>
              <a:t>http://bambinostory.com/obyazannosti-detey</a:t>
            </a:r>
            <a:r>
              <a:rPr lang="en-GB" sz="2400" dirty="0" smtClean="0">
                <a:hlinkClick r:id="rId5"/>
              </a:rPr>
              <a:t>/</a:t>
            </a:r>
            <a:endParaRPr lang="ru-RU" sz="2400" dirty="0" smtClean="0"/>
          </a:p>
          <a:p>
            <a:pPr marL="514350" indent="-514350">
              <a:buAutoNum type="arabicPeriod"/>
            </a:pP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Библиография: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9088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4. Какими гражданскими и политическими правами обладают несовершеннолетние граждане? Перечислите некоторые из них.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Естественные права (с момента рождения):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400" dirty="0"/>
              <a:t>право на жизнь(статья 20 конституции РФ</a:t>
            </a:r>
            <a:r>
              <a:rPr lang="ru-RU" sz="2400" dirty="0" smtClean="0"/>
              <a:t>)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право </a:t>
            </a:r>
            <a:r>
              <a:rPr lang="ru-RU" sz="2400" dirty="0"/>
              <a:t>на свободу и личную неприкосновенность(статья 22 КРФ</a:t>
            </a:r>
            <a:r>
              <a:rPr lang="ru-RU" sz="2400" dirty="0" smtClean="0"/>
              <a:t>)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свобода </a:t>
            </a:r>
            <a:r>
              <a:rPr lang="ru-RU" sz="2400" dirty="0"/>
              <a:t>мысли и слова.(</a:t>
            </a:r>
            <a:r>
              <a:rPr lang="ru-RU" sz="2400" dirty="0" err="1"/>
              <a:t>ст</a:t>
            </a:r>
            <a:r>
              <a:rPr lang="ru-RU" sz="2400" dirty="0"/>
              <a:t> 29 КРФ</a:t>
            </a:r>
            <a:r>
              <a:rPr lang="ru-RU" sz="2400" dirty="0" smtClean="0"/>
              <a:t>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400" dirty="0" smtClean="0">
                <a:hlinkClick r:id="rId2" action="ppaction://hlinksldjump"/>
              </a:rPr>
              <a:t>Меню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84784"/>
            <a:ext cx="4457833" cy="3343374"/>
          </a:xfrm>
        </p:spPr>
      </p:pic>
    </p:spTree>
    <p:extLst>
      <p:ext uri="{BB962C8B-B14F-4D97-AF65-F5344CB8AC3E}">
        <p14:creationId xmlns="" xmlns:p14="http://schemas.microsoft.com/office/powerpoint/2010/main" val="3077582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79296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5. Назовите права несовершеннолетних  в соответствии с Семейным Кодексом.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dirty="0"/>
              <a:t>Глава 11. Права несовершеннолетних </a:t>
            </a:r>
            <a:r>
              <a:rPr lang="ru-RU" dirty="0" smtClean="0"/>
              <a:t>детей:</a:t>
            </a:r>
            <a:r>
              <a:rPr lang="ru-RU" dirty="0"/>
              <a:t/>
            </a:r>
            <a:br>
              <a:rPr lang="ru-RU" dirty="0"/>
            </a:br>
            <a:endParaRPr lang="ru-RU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Статья </a:t>
            </a:r>
            <a:r>
              <a:rPr lang="ru-RU" sz="2000" dirty="0"/>
              <a:t>54. Право ребенка жить и </a:t>
            </a:r>
            <a:r>
              <a:rPr lang="ru-RU" sz="2000" dirty="0" smtClean="0"/>
              <a:t>воспитываться </a:t>
            </a:r>
            <a:r>
              <a:rPr lang="ru-RU" sz="2000" dirty="0"/>
              <a:t>в </a:t>
            </a:r>
            <a:r>
              <a:rPr lang="ru-RU" sz="2000" dirty="0" smtClean="0"/>
              <a:t>семье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Статья </a:t>
            </a:r>
            <a:r>
              <a:rPr lang="ru-RU" sz="2000" dirty="0"/>
              <a:t>55. Право ребенка на общение с родителями и другими </a:t>
            </a:r>
            <a:r>
              <a:rPr lang="ru-RU" sz="2000" dirty="0" smtClean="0"/>
              <a:t>родственниками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Статья 56. Право ребенка на </a:t>
            </a:r>
            <a:r>
              <a:rPr lang="ru-RU" sz="2000" dirty="0" smtClean="0"/>
              <a:t>защиту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Статья 57. Право ребенка выражать свое </a:t>
            </a:r>
            <a:r>
              <a:rPr lang="ru-RU" sz="2000" dirty="0" smtClean="0"/>
              <a:t>мнение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/>
              <a:t>Статья 58. Право ребенка на имя, отчество и </a:t>
            </a:r>
            <a:r>
              <a:rPr lang="ru-RU" sz="2000" dirty="0" smtClean="0"/>
              <a:t>фамилию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Статья 59. Изменение имени и фамилии </a:t>
            </a:r>
            <a:r>
              <a:rPr lang="ru-RU" sz="1800" dirty="0" smtClean="0"/>
              <a:t>ребенка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/>
              <a:t>Статья 60. Имущественные права </a:t>
            </a:r>
            <a:r>
              <a:rPr lang="ru-RU" sz="1800" dirty="0" smtClean="0"/>
              <a:t>ребенка</a:t>
            </a:r>
          </a:p>
          <a:p>
            <a:pPr marL="0" indent="0">
              <a:buNone/>
            </a:pPr>
            <a:r>
              <a:rPr lang="ru-RU" sz="3300" dirty="0" smtClean="0">
                <a:hlinkClick r:id="rId2" action="ppaction://hlinksldjump"/>
              </a:rPr>
              <a:t>Меню</a:t>
            </a:r>
            <a:endParaRPr lang="ru-RU" sz="33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6792"/>
            <a:ext cx="3284637" cy="4265762"/>
          </a:xfrm>
        </p:spPr>
      </p:pic>
    </p:spTree>
    <p:extLst>
      <p:ext uri="{BB962C8B-B14F-4D97-AF65-F5344CB8AC3E}">
        <p14:creationId xmlns="" xmlns:p14="http://schemas.microsoft.com/office/powerpoint/2010/main" val="3901173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19200"/>
          </a:xfrm>
        </p:spPr>
        <p:txBody>
          <a:bodyPr>
            <a:noAutofit/>
          </a:bodyPr>
          <a:lstStyle/>
          <a:p>
            <a:r>
              <a:rPr lang="ru-RU" sz="2800" dirty="0" smtClean="0"/>
              <a:t>6. Что означает право на самостоятельное обращение за защитой своих прав и с какого возраста граждане обладают данным правом?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Поскольку полная гражданская процессуальная дееспособность не наступает до совершеннолетия, ребенок, не достигший 18-летнего возраста, не вправе самостоятельно обратиться в суд за защитой своих прав</a:t>
            </a:r>
            <a:r>
              <a:rPr lang="ru-RU" sz="1800" dirty="0" smtClean="0"/>
              <a:t>.</a:t>
            </a:r>
            <a:r>
              <a:rPr lang="ru-RU" sz="1800" dirty="0"/>
              <a:t> Его права и интересы защищают в суде законные представители (родители, усыновители, опекуны (попечители), приемные родители, представители учреждения, являющегося опекуном (попечителем ребенка).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92933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Вместе </a:t>
            </a:r>
            <a:r>
              <a:rPr lang="ru-RU" dirty="0"/>
              <a:t>с тем, если ребенок до совершеннолетия приобрел полную дееспособность в порядке эмансипации либо при вступлении в брак, он может самостоятельно обратиться в суд за защитой своих прав. Кроме того, в соответствии со ст. 56 СК РФ при невыполнении или при ненадлежащем выполнении родителями обязанностей по воспитанию, образованию либо при злоупотреблении родительскими правами, ребенок вправе самостоятельно обращаться за защитой в орган опеки и попечительства, а по достижении возраста 14 лет - в </a:t>
            </a:r>
            <a:r>
              <a:rPr lang="ru-RU" dirty="0" smtClean="0"/>
              <a:t>суд. </a:t>
            </a:r>
            <a:r>
              <a:rPr lang="ru-RU" dirty="0"/>
              <a:t>Кроме того, ребенок вправе обратиться в органы внутренних дел в том случае, если в действиях лиц, нарушающих его права, имеется состав </a:t>
            </a:r>
            <a:r>
              <a:rPr lang="ru-RU" dirty="0" smtClean="0"/>
              <a:t>преступления.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802171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6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935409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1034</TotalTime>
  <Words>2750</Words>
  <Application>Microsoft Office PowerPoint</Application>
  <PresentationFormat>Экран (4:3)</PresentationFormat>
  <Paragraphs>419</Paragraphs>
  <Slides>64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65" baseType="lpstr">
      <vt:lpstr>Бумажная</vt:lpstr>
      <vt:lpstr>Презентация к викторине Викторина  «Знаешь ли ты закон»</vt:lpstr>
      <vt:lpstr>Содержание</vt:lpstr>
      <vt:lpstr>«Правовой вопрос»</vt:lpstr>
      <vt:lpstr>1. В каком законодательном документе закреплены права и свободы человека и гражданина Российской Федерации?</vt:lpstr>
      <vt:lpstr>2. В каком году СССР ратифицирована (утверждена) Конвенция о правах ребенка? </vt:lpstr>
      <vt:lpstr>3. С какого возраста человек обладает правами?</vt:lpstr>
      <vt:lpstr>4. Какими гражданскими и политическими правами обладают несовершеннолетние граждане? Перечислите некоторые из них.</vt:lpstr>
      <vt:lpstr>5. Назовите права несовершеннолетних  в соответствии с Семейным Кодексом. </vt:lpstr>
      <vt:lpstr>6. Что означает право на самостоятельное обращение за защитой своих прав и с какого возраста граждане обладают данным правом? </vt:lpstr>
      <vt:lpstr>7. Какие органы и организации оказывают помощь в защите прав несовершеннолетних граждан? </vt:lpstr>
      <vt:lpstr>8. Какое образование в Российской Федерации является обязательным? </vt:lpstr>
      <vt:lpstr>9. Перечислите основные обязанности несовершеннолетних.</vt:lpstr>
      <vt:lpstr>10. Гражданам какого возраста и где не допускается нахождение в ночное время в целях защиты от преступных посягательств? </vt:lpstr>
      <vt:lpstr>11. С какого возраста наступает административная ответственность? </vt:lpstr>
      <vt:lpstr>12. С какого возраста наступает уголовная ответственность? </vt:lpstr>
      <vt:lpstr>13. Какие виды наказаний могут быть назначены несовершеннолетним согласно Уголовному Кодексу Российской Федерации?</vt:lpstr>
      <vt:lpstr>14. С какого возраста гражданин имеет право участвовать в голосовании на выборах? </vt:lpstr>
      <vt:lpstr>15. С какого возраста гражданин Российской Федерации может быть избран депутатом Государственной Думы?</vt:lpstr>
      <vt:lpstr>16. Могут ли привлекаться к предвыборной агитации лица, не достигшие возраста 18 лет?</vt:lpstr>
      <vt:lpstr>«Знание правовых основ»</vt:lpstr>
      <vt:lpstr>Вопрос №1</vt:lpstr>
      <vt:lpstr>Правильный ответ: В</vt:lpstr>
      <vt:lpstr>Вопрос №2</vt:lpstr>
      <vt:lpstr>Правильный ответ: Г</vt:lpstr>
      <vt:lpstr>Вопрос №3</vt:lpstr>
      <vt:lpstr>Правильный ответ: А</vt:lpstr>
      <vt:lpstr>Вопрос №4</vt:lpstr>
      <vt:lpstr>Правильный ответ: Б</vt:lpstr>
      <vt:lpstr>Вопрос №5</vt:lpstr>
      <vt:lpstr>Правильные ответы: Б, Г</vt:lpstr>
      <vt:lpstr>Вопрос №6</vt:lpstr>
      <vt:lpstr>Правильный ответ: Г </vt:lpstr>
      <vt:lpstr>Вопрос №7</vt:lpstr>
      <vt:lpstr>Правильный ответ: Б </vt:lpstr>
      <vt:lpstr>Вопрос №8</vt:lpstr>
      <vt:lpstr>Правильный ответ: А</vt:lpstr>
      <vt:lpstr>Вопрос №9</vt:lpstr>
      <vt:lpstr>Правильный ответ: А</vt:lpstr>
      <vt:lpstr>«Решите задачу»</vt:lpstr>
      <vt:lpstr>Задача № 1</vt:lpstr>
      <vt:lpstr>Ответ:</vt:lpstr>
      <vt:lpstr>«Вопрос-ответ»</vt:lpstr>
      <vt:lpstr>Вопрос №1</vt:lpstr>
      <vt:lpstr>Вопрос №2</vt:lpstr>
      <vt:lpstr>Вопрос №3</vt:lpstr>
      <vt:lpstr>Вопрос №4</vt:lpstr>
      <vt:lpstr>Вопрос№5</vt:lpstr>
      <vt:lpstr>Вопрос №6</vt:lpstr>
      <vt:lpstr>Вопрос №7</vt:lpstr>
      <vt:lpstr>Вопрос №8</vt:lpstr>
      <vt:lpstr>«Государственная власть»</vt:lpstr>
      <vt:lpstr>Вопрос №1</vt:lpstr>
      <vt:lpstr>Вопрос №2</vt:lpstr>
      <vt:lpstr>Вопрос №3</vt:lpstr>
      <vt:lpstr>Вопрос №4</vt:lpstr>
      <vt:lpstr>Вопрос №5</vt:lpstr>
      <vt:lpstr>Вопрос №6</vt:lpstr>
      <vt:lpstr>Ответ:</vt:lpstr>
      <vt:lpstr>Дополнительное задание:</vt:lpstr>
      <vt:lpstr>Нарушение права на отдых</vt:lpstr>
      <vt:lpstr>Нарушение права на жизнь и личную неприкосновенность</vt:lpstr>
      <vt:lpstr>Нарушение права на неприкосновенность частной собственности</vt:lpstr>
      <vt:lpstr>Нарушение права на неприкосновенность частной жизни</vt:lpstr>
      <vt:lpstr>Библиография: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 «Знаешь ли ты закон»</dc:title>
  <dc:creator>RePack by Diakov</dc:creator>
  <cp:lastModifiedBy>Lena</cp:lastModifiedBy>
  <cp:revision>45</cp:revision>
  <dcterms:created xsi:type="dcterms:W3CDTF">2015-02-23T04:59:20Z</dcterms:created>
  <dcterms:modified xsi:type="dcterms:W3CDTF">2015-10-08T04:17:55Z</dcterms:modified>
</cp:coreProperties>
</file>