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83" r:id="rId10"/>
    <p:sldId id="284" r:id="rId11"/>
    <p:sldId id="286" r:id="rId12"/>
    <p:sldId id="289" r:id="rId13"/>
    <p:sldId id="269" r:id="rId14"/>
    <p:sldId id="266" r:id="rId15"/>
    <p:sldId id="294" r:id="rId16"/>
    <p:sldId id="268" r:id="rId17"/>
    <p:sldId id="270" r:id="rId18"/>
    <p:sldId id="290" r:id="rId19"/>
    <p:sldId id="291" r:id="rId20"/>
    <p:sldId id="292" r:id="rId21"/>
    <p:sldId id="293" r:id="rId22"/>
    <p:sldId id="280" r:id="rId23"/>
    <p:sldId id="281" r:id="rId24"/>
    <p:sldId id="287" r:id="rId25"/>
    <p:sldId id="282" r:id="rId26"/>
    <p:sldId id="288" r:id="rId27"/>
    <p:sldId id="275" r:id="rId28"/>
    <p:sldId id="277" r:id="rId29"/>
    <p:sldId id="278"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6510"/>
    <a:srgbClr val="D8CA0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2757ABA-9AA7-47DE-979B-A155D44930DD}" type="datetimeFigureOut">
              <a:rPr lang="ru-RU" smtClean="0"/>
              <a:pPr/>
              <a:t>08.10.2015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D68D46B-7705-4023-9D09-DA3DCF8D7765}" type="slidenum">
              <a:rPr lang="ru-RU" smtClean="0"/>
              <a:pPr/>
              <a:t>‹#›</a:t>
            </a:fld>
            <a:endParaRPr lang="ru-RU" dirty="0"/>
          </a:p>
        </p:txBody>
      </p:sp>
    </p:spTree>
    <p:extLst>
      <p:ext uri="{BB962C8B-B14F-4D97-AF65-F5344CB8AC3E}">
        <p14:creationId xmlns:p14="http://schemas.microsoft.com/office/powerpoint/2010/main" xmlns="" val="1256166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2757ABA-9AA7-47DE-979B-A155D44930DD}" type="datetimeFigureOut">
              <a:rPr lang="ru-RU" smtClean="0"/>
              <a:pPr/>
              <a:t>08.10.2015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D68D46B-7705-4023-9D09-DA3DCF8D7765}" type="slidenum">
              <a:rPr lang="ru-RU" smtClean="0"/>
              <a:pPr/>
              <a:t>‹#›</a:t>
            </a:fld>
            <a:endParaRPr lang="ru-RU" dirty="0"/>
          </a:p>
        </p:txBody>
      </p:sp>
    </p:spTree>
    <p:extLst>
      <p:ext uri="{BB962C8B-B14F-4D97-AF65-F5344CB8AC3E}">
        <p14:creationId xmlns:p14="http://schemas.microsoft.com/office/powerpoint/2010/main" xmlns="" val="1029344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2757ABA-9AA7-47DE-979B-A155D44930DD}" type="datetimeFigureOut">
              <a:rPr lang="ru-RU" smtClean="0"/>
              <a:pPr/>
              <a:t>08.10.2015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D68D46B-7705-4023-9D09-DA3DCF8D7765}" type="slidenum">
              <a:rPr lang="ru-RU" smtClean="0"/>
              <a:pPr/>
              <a:t>‹#›</a:t>
            </a:fld>
            <a:endParaRPr lang="ru-RU" dirty="0"/>
          </a:p>
        </p:txBody>
      </p:sp>
    </p:spTree>
    <p:extLst>
      <p:ext uri="{BB962C8B-B14F-4D97-AF65-F5344CB8AC3E}">
        <p14:creationId xmlns:p14="http://schemas.microsoft.com/office/powerpoint/2010/main" xmlns="" val="2333284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2757ABA-9AA7-47DE-979B-A155D44930DD}" type="datetimeFigureOut">
              <a:rPr lang="ru-RU" smtClean="0"/>
              <a:pPr/>
              <a:t>08.10.2015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D68D46B-7705-4023-9D09-DA3DCF8D7765}" type="slidenum">
              <a:rPr lang="ru-RU" smtClean="0"/>
              <a:pPr/>
              <a:t>‹#›</a:t>
            </a:fld>
            <a:endParaRPr lang="ru-RU" dirty="0"/>
          </a:p>
        </p:txBody>
      </p:sp>
    </p:spTree>
    <p:extLst>
      <p:ext uri="{BB962C8B-B14F-4D97-AF65-F5344CB8AC3E}">
        <p14:creationId xmlns:p14="http://schemas.microsoft.com/office/powerpoint/2010/main" xmlns="" val="2707459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2757ABA-9AA7-47DE-979B-A155D44930DD}" type="datetimeFigureOut">
              <a:rPr lang="ru-RU" smtClean="0"/>
              <a:pPr/>
              <a:t>08.10.2015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D68D46B-7705-4023-9D09-DA3DCF8D7765}" type="slidenum">
              <a:rPr lang="ru-RU" smtClean="0"/>
              <a:pPr/>
              <a:t>‹#›</a:t>
            </a:fld>
            <a:endParaRPr lang="ru-RU" dirty="0"/>
          </a:p>
        </p:txBody>
      </p:sp>
    </p:spTree>
    <p:extLst>
      <p:ext uri="{BB962C8B-B14F-4D97-AF65-F5344CB8AC3E}">
        <p14:creationId xmlns:p14="http://schemas.microsoft.com/office/powerpoint/2010/main" xmlns="" val="2925613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2757ABA-9AA7-47DE-979B-A155D44930DD}" type="datetimeFigureOut">
              <a:rPr lang="ru-RU" smtClean="0"/>
              <a:pPr/>
              <a:t>08.10.2015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D68D46B-7705-4023-9D09-DA3DCF8D7765}" type="slidenum">
              <a:rPr lang="ru-RU" smtClean="0"/>
              <a:pPr/>
              <a:t>‹#›</a:t>
            </a:fld>
            <a:endParaRPr lang="ru-RU" dirty="0"/>
          </a:p>
        </p:txBody>
      </p:sp>
    </p:spTree>
    <p:extLst>
      <p:ext uri="{BB962C8B-B14F-4D97-AF65-F5344CB8AC3E}">
        <p14:creationId xmlns:p14="http://schemas.microsoft.com/office/powerpoint/2010/main" xmlns="" val="235649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2757ABA-9AA7-47DE-979B-A155D44930DD}" type="datetimeFigureOut">
              <a:rPr lang="ru-RU" smtClean="0"/>
              <a:pPr/>
              <a:t>08.10.2015</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7D68D46B-7705-4023-9D09-DA3DCF8D7765}" type="slidenum">
              <a:rPr lang="ru-RU" smtClean="0"/>
              <a:pPr/>
              <a:t>‹#›</a:t>
            </a:fld>
            <a:endParaRPr lang="ru-RU" dirty="0"/>
          </a:p>
        </p:txBody>
      </p:sp>
    </p:spTree>
    <p:extLst>
      <p:ext uri="{BB962C8B-B14F-4D97-AF65-F5344CB8AC3E}">
        <p14:creationId xmlns:p14="http://schemas.microsoft.com/office/powerpoint/2010/main" xmlns="" val="946047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2757ABA-9AA7-47DE-979B-A155D44930DD}" type="datetimeFigureOut">
              <a:rPr lang="ru-RU" smtClean="0"/>
              <a:pPr/>
              <a:t>08.10.2015</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7D68D46B-7705-4023-9D09-DA3DCF8D7765}" type="slidenum">
              <a:rPr lang="ru-RU" smtClean="0"/>
              <a:pPr/>
              <a:t>‹#›</a:t>
            </a:fld>
            <a:endParaRPr lang="ru-RU" dirty="0"/>
          </a:p>
        </p:txBody>
      </p:sp>
    </p:spTree>
    <p:extLst>
      <p:ext uri="{BB962C8B-B14F-4D97-AF65-F5344CB8AC3E}">
        <p14:creationId xmlns:p14="http://schemas.microsoft.com/office/powerpoint/2010/main" xmlns="" val="578691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2757ABA-9AA7-47DE-979B-A155D44930DD}" type="datetimeFigureOut">
              <a:rPr lang="ru-RU" smtClean="0"/>
              <a:pPr/>
              <a:t>08.10.2015</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7D68D46B-7705-4023-9D09-DA3DCF8D7765}" type="slidenum">
              <a:rPr lang="ru-RU" smtClean="0"/>
              <a:pPr/>
              <a:t>‹#›</a:t>
            </a:fld>
            <a:endParaRPr lang="ru-RU" dirty="0"/>
          </a:p>
        </p:txBody>
      </p:sp>
    </p:spTree>
    <p:extLst>
      <p:ext uri="{BB962C8B-B14F-4D97-AF65-F5344CB8AC3E}">
        <p14:creationId xmlns:p14="http://schemas.microsoft.com/office/powerpoint/2010/main" xmlns="" val="3716499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2757ABA-9AA7-47DE-979B-A155D44930DD}" type="datetimeFigureOut">
              <a:rPr lang="ru-RU" smtClean="0"/>
              <a:pPr/>
              <a:t>08.10.2015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D68D46B-7705-4023-9D09-DA3DCF8D7765}" type="slidenum">
              <a:rPr lang="ru-RU" smtClean="0"/>
              <a:pPr/>
              <a:t>‹#›</a:t>
            </a:fld>
            <a:endParaRPr lang="ru-RU" dirty="0"/>
          </a:p>
        </p:txBody>
      </p:sp>
    </p:spTree>
    <p:extLst>
      <p:ext uri="{BB962C8B-B14F-4D97-AF65-F5344CB8AC3E}">
        <p14:creationId xmlns:p14="http://schemas.microsoft.com/office/powerpoint/2010/main" xmlns="" val="2597876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2757ABA-9AA7-47DE-979B-A155D44930DD}" type="datetimeFigureOut">
              <a:rPr lang="ru-RU" smtClean="0"/>
              <a:pPr/>
              <a:t>08.10.2015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D68D46B-7705-4023-9D09-DA3DCF8D7765}" type="slidenum">
              <a:rPr lang="ru-RU" smtClean="0"/>
              <a:pPr/>
              <a:t>‹#›</a:t>
            </a:fld>
            <a:endParaRPr lang="ru-RU" dirty="0"/>
          </a:p>
        </p:txBody>
      </p:sp>
    </p:spTree>
    <p:extLst>
      <p:ext uri="{BB962C8B-B14F-4D97-AF65-F5344CB8AC3E}">
        <p14:creationId xmlns:p14="http://schemas.microsoft.com/office/powerpoint/2010/main" xmlns="" val="3443768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757ABA-9AA7-47DE-979B-A155D44930DD}" type="datetimeFigureOut">
              <a:rPr lang="ru-RU" smtClean="0"/>
              <a:pPr/>
              <a:t>08.10.2015</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8D46B-7705-4023-9D09-DA3DCF8D7765}" type="slidenum">
              <a:rPr lang="ru-RU" smtClean="0"/>
              <a:pPr/>
              <a:t>‹#›</a:t>
            </a:fld>
            <a:endParaRPr lang="ru-RU" dirty="0"/>
          </a:p>
        </p:txBody>
      </p:sp>
    </p:spTree>
    <p:extLst>
      <p:ext uri="{BB962C8B-B14F-4D97-AF65-F5344CB8AC3E}">
        <p14:creationId xmlns:p14="http://schemas.microsoft.com/office/powerpoint/2010/main" xmlns="" val="143380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188640"/>
            <a:ext cx="7772400" cy="3240360"/>
          </a:xfrm>
        </p:spPr>
        <p:txBody>
          <a:bodyPr>
            <a:normAutofit fontScale="900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ru-RU" sz="1800" b="1"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Презентация к исследовательской работе:</a:t>
            </a:r>
            <a:r>
              <a:rPr lang="ru-RU" sz="1800" b="1"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
            </a:r>
            <a:br>
              <a:rPr lang="ru-RU" sz="1800" b="1"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ru-RU" sz="1800" b="1"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
            </a:r>
            <a:br>
              <a:rPr lang="ru-RU" sz="1800" b="1"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ru-RU" sz="3200" b="1"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
            </a:r>
            <a:br>
              <a:rPr lang="ru-RU" sz="3200" b="1"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ru-RU" b="1" dirty="0" smtClean="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Задачи по теории вероятности – это  </a:t>
            </a:r>
            <a:r>
              <a:rPr lang="ru-RU" b="1"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не страшно!</a:t>
            </a:r>
            <a:r>
              <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
            </a:r>
            <a:br>
              <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ru-RU"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
            </a:r>
            <a:br>
              <a:rPr lang="ru-RU"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br>
            <a:endParaRPr lang="ru-RU"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000232" y="2500306"/>
            <a:ext cx="6748232" cy="4357694"/>
          </a:xfrm>
          <a:solidFill>
            <a:schemeClr val="accent1">
              <a:lumMod val="50000"/>
            </a:schemeClr>
          </a:solidFill>
        </p:spPr>
        <p:txBody>
          <a:bodyPr>
            <a:noAutofit/>
            <a:scene3d>
              <a:camera prst="orthographicFront"/>
              <a:lightRig rig="flat" dir="tl"/>
            </a:scene3d>
            <a:sp3d contourW="19050" prstMaterial="clear">
              <a:bevelT w="50800" h="50800"/>
              <a:contourClr>
                <a:schemeClr val="accent5">
                  <a:tint val="70000"/>
                  <a:satMod val="180000"/>
                  <a:alpha val="70000"/>
                </a:schemeClr>
              </a:contourClr>
            </a:sp3d>
          </a:bodyPr>
          <a:lstStyle/>
          <a:p>
            <a:endParaRPr lang="ru-RU" sz="1800" b="1" dirty="0">
              <a:ln/>
              <a:solidFill>
                <a:schemeClr val="accent5">
                  <a:tint val="50000"/>
                  <a:satMod val="180000"/>
                </a:schemeClr>
              </a:solidFill>
              <a:latin typeface="Times New Roman" pitchFamily="18" charset="0"/>
              <a:cs typeface="Times New Roman" pitchFamily="18" charset="0"/>
            </a:endParaRPr>
          </a:p>
          <a:p>
            <a:pPr algn="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Автор материала: </a:t>
            </a:r>
            <a:r>
              <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Филиппова </a:t>
            </a: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Анна Дмитриевна,</a:t>
            </a:r>
          </a:p>
          <a:p>
            <a:pPr algn="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a:t>
            </a:r>
            <a:r>
              <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ученица 6 </a:t>
            </a: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класса,</a:t>
            </a:r>
          </a:p>
          <a:p>
            <a:pPr algn="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МБОУ СШ № 1,</a:t>
            </a:r>
          </a:p>
          <a:p>
            <a:pPr algn="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г. Архангельска </a:t>
            </a:r>
          </a:p>
          <a:p>
            <a:pPr algn="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Руководитель: </a:t>
            </a:r>
            <a:r>
              <a:rPr lang="ru-RU"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Куприянович</a:t>
            </a: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a:t>
            </a:r>
            <a:r>
              <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Марина Олеговна </a:t>
            </a: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a:t>
            </a:r>
          </a:p>
          <a:p>
            <a:pPr algn="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учитель математики</a:t>
            </a:r>
          </a:p>
          <a:p>
            <a:pPr algn="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Высшей квалификационной категории,</a:t>
            </a:r>
          </a:p>
          <a:p>
            <a:pPr algn="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a:t>
            </a:r>
            <a:r>
              <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МБОУ </a:t>
            </a: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СШ  </a:t>
            </a:r>
            <a:r>
              <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a:t>
            </a: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1,</a:t>
            </a:r>
          </a:p>
          <a:p>
            <a:pPr algn="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г. Архангельска</a:t>
            </a:r>
          </a:p>
          <a:p>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г. Архангельск, 2015г.</a:t>
            </a:r>
            <a:endPar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endParaRPr>
          </a:p>
          <a:p>
            <a:endParaRPr lang="ru-RU"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a:p>
            <a:r>
              <a:rPr lang="ru-RU"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a:t>
            </a:r>
            <a:endParaRPr lang="ru-RU"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p:txBody>
      </p:sp>
    </p:spTree>
    <p:extLst>
      <p:ext uri="{BB962C8B-B14F-4D97-AF65-F5344CB8AC3E}">
        <p14:creationId xmlns:p14="http://schemas.microsoft.com/office/powerpoint/2010/main" xmlns="" val="8547756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94722"/>
          </a:xfrm>
        </p:spPr>
        <p:txBody>
          <a:bodyPr>
            <a:normAutofit/>
          </a:bodyPr>
          <a:lstStyle/>
          <a:p>
            <a:r>
              <a:rPr lang="ru-RU"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Теория вероятности-наука изучающая события проходящие или возможные.</a:t>
            </a:r>
            <a:br>
              <a:rPr lang="ru-RU"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Вероятность происхождения событий-это дробь в числитель которой записывается число всех возможных вариантов, а в знаменатель  число всех вариантов.</a:t>
            </a:r>
            <a:br>
              <a:rPr lang="ru-RU"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a:r>
            <a:br>
              <a:rPr lang="ru-RU"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endParaRPr lang="ru-RU"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40573174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3857628"/>
            <a:ext cx="8229600" cy="348418"/>
          </a:xfrm>
        </p:spPr>
        <p:txBody>
          <a:bodyPr>
            <a:normAutofit fontScale="90000"/>
          </a:bodyPr>
          <a:lstStyle/>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Блез  Паскаль            Пьер Ферма</a:t>
            </a:r>
            <a:endParaRPr lang="ru-RU"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3" name="Рисунок 2" descr="Блез Паскаль"/>
          <p:cNvPicPr/>
          <p:nvPr/>
        </p:nvPicPr>
        <p:blipFill>
          <a:blip r:embed="rId2">
            <a:extLst>
              <a:ext uri="{28A0092B-C50C-407E-A947-70E740481C1C}">
                <a14:useLocalDpi xmlns:a14="http://schemas.microsoft.com/office/drawing/2010/main" xmlns="" val="0"/>
              </a:ext>
            </a:extLst>
          </a:blip>
          <a:srcRect/>
          <a:stretch>
            <a:fillRect/>
          </a:stretch>
        </p:blipFill>
        <p:spPr bwMode="auto">
          <a:xfrm>
            <a:off x="928662" y="1571612"/>
            <a:ext cx="2280285" cy="2104390"/>
          </a:xfrm>
          <a:prstGeom prst="rect">
            <a:avLst/>
          </a:prstGeom>
          <a:noFill/>
          <a:ln>
            <a:noFill/>
          </a:ln>
        </p:spPr>
      </p:pic>
      <p:pic>
        <p:nvPicPr>
          <p:cNvPr id="5" name="Рисунок 4" descr="Pierre de Fermat.jpg"/>
          <p:cNvPicPr/>
          <p:nvPr/>
        </p:nvPicPr>
        <p:blipFill>
          <a:blip r:embed="rId3">
            <a:extLst>
              <a:ext uri="{28A0092B-C50C-407E-A947-70E740481C1C}">
                <a14:useLocalDpi xmlns:a14="http://schemas.microsoft.com/office/drawing/2010/main" xmlns="" val="0"/>
              </a:ext>
            </a:extLst>
          </a:blip>
          <a:srcRect/>
          <a:stretch>
            <a:fillRect/>
          </a:stretch>
        </p:blipFill>
        <p:spPr bwMode="auto">
          <a:xfrm>
            <a:off x="5572132" y="1428736"/>
            <a:ext cx="1696598" cy="2104222"/>
          </a:xfrm>
          <a:prstGeom prst="rect">
            <a:avLst/>
          </a:prstGeom>
          <a:noFill/>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78698"/>
          </a:xfrm>
        </p:spPr>
        <p:txBody>
          <a:bodyPr>
            <a:normAutofit fontScale="90000"/>
          </a:bodyPr>
          <a:lstStyle/>
          <a:p>
            <a:r>
              <a:rPr lang="ru-RU"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rPr>
              <a:t>Алгоритм решения задач</a:t>
            </a:r>
            <a:r>
              <a:rPr lang="ru-RU" sz="5400" dirty="0" smtClean="0">
                <a:latin typeface="Times New Roman" pitchFamily="18" charset="0"/>
                <a:cs typeface="Times New Roman" pitchFamily="18" charset="0"/>
              </a:rPr>
              <a:t/>
            </a:r>
            <a:br>
              <a:rPr lang="ru-RU" sz="5400" dirty="0" smtClean="0">
                <a:latin typeface="Times New Roman" pitchFamily="18" charset="0"/>
                <a:cs typeface="Times New Roman" pitchFamily="18" charset="0"/>
              </a:rPr>
            </a:br>
            <a:r>
              <a:rPr lang="ru-RU" sz="4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1)Ознакомится с задачей</a:t>
            </a:r>
            <a:br>
              <a:rPr lang="ru-RU" sz="4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br>
            <a:r>
              <a:rPr lang="ru-RU" sz="4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
            </a:r>
            <a:br>
              <a:rPr lang="ru-RU" sz="4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br>
            <a:r>
              <a:rPr lang="ru-RU" sz="4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2)Найти основной вопрос</a:t>
            </a:r>
            <a:br>
              <a:rPr lang="ru-RU" sz="4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br>
            <a:r>
              <a:rPr lang="ru-RU" sz="4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
            </a:r>
            <a:br>
              <a:rPr lang="ru-RU" sz="4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br>
            <a:r>
              <a:rPr lang="ru-RU" sz="4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3)Найти число всех возможных вариантов, записать в числитель</a:t>
            </a:r>
            <a:br>
              <a:rPr lang="ru-RU" sz="4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br>
            <a:r>
              <a:rPr lang="ru-RU" sz="4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
            </a:r>
            <a:br>
              <a:rPr lang="ru-RU" sz="4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br>
            <a:r>
              <a:rPr lang="ru-RU" sz="4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4)Найти число всех вариантов, записать в знаменатель</a:t>
            </a:r>
            <a:endParaRPr lang="ru-RU" sz="40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11275677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34682"/>
          </a:xfrm>
        </p:spPr>
        <p:txBody>
          <a:bodyPr>
            <a:normAutofit/>
          </a:bodyPr>
          <a:lstStyle/>
          <a:p>
            <a:r>
              <a:rPr lang="ru-RU" sz="9600" b="1" dirty="0" smtClean="0">
                <a:ln w="10541" cmpd="sng">
                  <a:solidFill>
                    <a:schemeClr val="accent1">
                      <a:shade val="88000"/>
                      <a:satMod val="110000"/>
                    </a:schemeClr>
                  </a:solidFill>
                  <a:prstDash val="solid"/>
                </a:ln>
                <a:latin typeface="Times New Roman" pitchFamily="18" charset="0"/>
                <a:cs typeface="Times New Roman" pitchFamily="18" charset="0"/>
              </a:rPr>
              <a:t>Задачи</a:t>
            </a:r>
            <a:endParaRPr lang="ru-RU" sz="9600" b="1" dirty="0">
              <a:ln w="10541" cmpd="sng">
                <a:solidFill>
                  <a:schemeClr val="accent1">
                    <a:shade val="88000"/>
                    <a:satMod val="110000"/>
                  </a:schemeClr>
                </a:solidFill>
                <a:prstDash val="solid"/>
              </a:ln>
              <a:latin typeface="Times New Roman" pitchFamily="18" charset="0"/>
              <a:cs typeface="Times New Roman" pitchFamily="18" charset="0"/>
            </a:endParaRPr>
          </a:p>
        </p:txBody>
      </p:sp>
    </p:spTree>
    <p:extLst>
      <p:ext uri="{BB962C8B-B14F-4D97-AF65-F5344CB8AC3E}">
        <p14:creationId xmlns:p14="http://schemas.microsoft.com/office/powerpoint/2010/main" xmlns="" val="12997155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458618"/>
          </a:xfrm>
        </p:spPr>
        <p:txBody>
          <a:bodyPr>
            <a:normAutofit/>
          </a:bodyPr>
          <a:lstStyle/>
          <a:p>
            <a:r>
              <a:rPr lang="ru-RU" sz="3200" b="1" dirty="0">
                <a:ln w="10541" cmpd="sng">
                  <a:solidFill>
                    <a:srgbClr val="7D7D7D">
                      <a:tint val="100000"/>
                      <a:shade val="100000"/>
                      <a:satMod val="110000"/>
                    </a:srgbClr>
                  </a:solidFill>
                  <a:prstDash val="solid"/>
                </a:ln>
                <a:latin typeface="Times New Roman" pitchFamily="18" charset="0"/>
                <a:cs typeface="Times New Roman" pitchFamily="18" charset="0"/>
              </a:rPr>
              <a:t>1</a:t>
            </a:r>
            <a:r>
              <a:rPr lang="ru-RU" sz="3200" b="1" dirty="0" smtClean="0">
                <a:ln w="10541" cmpd="sng">
                  <a:solidFill>
                    <a:srgbClr val="7D7D7D">
                      <a:tint val="100000"/>
                      <a:shade val="100000"/>
                      <a:satMod val="110000"/>
                    </a:srgbClr>
                  </a:solidFill>
                  <a:prstDash val="solid"/>
                </a:ln>
                <a:latin typeface="Times New Roman" pitchFamily="18" charset="0"/>
                <a:cs typeface="Times New Roman" pitchFamily="18" charset="0"/>
              </a:rPr>
              <a:t>. Игральную кость бросили один раз. Какова вероятность того, что выпало менее 4 очков?</a:t>
            </a:r>
            <a:endParaRPr lang="ru-RU" sz="3200" b="1" dirty="0">
              <a:ln w="10541" cmpd="sng">
                <a:solidFill>
                  <a:srgbClr val="7D7D7D">
                    <a:tint val="100000"/>
                    <a:shade val="100000"/>
                    <a:satMod val="110000"/>
                  </a:srgbClr>
                </a:solidFill>
                <a:prstDash val="solid"/>
              </a:ln>
              <a:latin typeface="Times New Roman" pitchFamily="18" charset="0"/>
              <a:cs typeface="Times New Roman" pitchFamily="18"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83568" y="4509120"/>
            <a:ext cx="1838325" cy="1428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97442185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Решение:</a:t>
            </a:r>
            <a:endParaRPr lang="ru-RU" dirty="0"/>
          </a:p>
        </p:txBody>
      </p:sp>
      <p:sp>
        <p:nvSpPr>
          <p:cNvPr id="4" name="TextBox 3"/>
          <p:cNvSpPr txBox="1"/>
          <p:nvPr/>
        </p:nvSpPr>
        <p:spPr>
          <a:xfrm>
            <a:off x="0" y="1928802"/>
            <a:ext cx="9144000" cy="1569660"/>
          </a:xfrm>
          <a:prstGeom prst="rect">
            <a:avLst/>
          </a:prstGeom>
          <a:noFill/>
        </p:spPr>
        <p:txBody>
          <a:bodyPr wrap="square" rtlCol="0">
            <a:spAutoFit/>
          </a:bodyPr>
          <a:lstStyle/>
          <a:p>
            <a:pPr algn="ctr"/>
            <a:r>
              <a:rPr lang="ru-RU" sz="2400" dirty="0" smtClean="0"/>
              <a:t>Всего может быть 6 вариантов  ( 1,2,3,4,5,6). Менее четырех очков  - это 1,2,3,</a:t>
            </a:r>
          </a:p>
          <a:p>
            <a:pPr algn="ctr"/>
            <a:r>
              <a:rPr lang="ru-RU" sz="2400" dirty="0" smtClean="0"/>
              <a:t> т.е. три случая. Поэтому вероятность равна 3 : 6 = 0,5</a:t>
            </a:r>
          </a:p>
          <a:p>
            <a:pPr algn="ctr"/>
            <a:r>
              <a:rPr lang="ru-RU" sz="2400" dirty="0" smtClean="0"/>
              <a:t>Ответ: вероятность того, что выпадет менее 4 очков равна 0,5.</a:t>
            </a:r>
            <a:endParaRPr lang="ru-RU" sz="24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71472" y="4143380"/>
            <a:ext cx="1838325" cy="1428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05973"/>
            <a:ext cx="8229600" cy="5195235"/>
          </a:xfrm>
        </p:spPr>
        <p:txBody>
          <a:bodyPr>
            <a:normAutofit/>
          </a:bodyPr>
          <a:lstStyle/>
          <a:p>
            <a:r>
              <a:rPr lang="ru-RU"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2. На чемпионате по прыжкам в воду выступают 40 спортсменов, среди них 4 прыгуна из Италии и 10 прыгунов из Аргентины. Порядок выступлений определяется жребием. Найдите вероятность того, что первым будет выступать прыгун из Италии.</a:t>
            </a:r>
            <a:endParaRPr lang="ru-RU"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95536" y="4437112"/>
            <a:ext cx="2448272" cy="178879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8159935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2" name="Заголовок 1"/>
              <p:cNvSpPr>
                <a:spLocks noGrp="1"/>
              </p:cNvSpPr>
              <p:nvPr>
                <p:ph type="title"/>
              </p:nvPr>
            </p:nvSpPr>
            <p:spPr>
              <a:xfrm>
                <a:off x="457200" y="274638"/>
                <a:ext cx="8229600" cy="6394722"/>
              </a:xfrm>
            </p:spPr>
            <p:txBody>
              <a:bodyPr>
                <a:normAutofit/>
              </a:bodyPr>
              <a:lstStyle/>
              <a:p>
                <a:r>
                  <a:rPr lang="ru-RU"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Решение: Всего спортсменов 40. Из Италии-4.Вероятность того, что первым (а вообще любым по счету) будет выступать спортсмен из Италии равна 4:40=</a:t>
                </a:r>
                <a14:m>
                  <m:oMath xmlns:m="http://schemas.openxmlformats.org/officeDocument/2006/math">
                    <m:f>
                      <m:fPr>
                        <m:ctrlPr>
                          <a:rPr lang="ru-RU" sz="2800" i="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a:cs typeface="Times New Roman" pitchFamily="18" charset="0"/>
                          </a:rPr>
                        </m:ctrlPr>
                      </m:fPr>
                      <m:num>
                        <m:r>
                          <a:rPr lang="ru-RU" sz="2800" i="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a:cs typeface="Times New Roman" pitchFamily="18" charset="0"/>
                          </a:rPr>
                          <m:t>4</m:t>
                        </m:r>
                      </m:num>
                      <m:den>
                        <m:r>
                          <a:rPr lang="ru-RU" sz="2800" i="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a:cs typeface="Times New Roman" pitchFamily="18" charset="0"/>
                          </a:rPr>
                          <m:t>40</m:t>
                        </m:r>
                      </m:den>
                    </m:f>
                  </m:oMath>
                </a14:m>
                <a:r>
                  <a:rPr lang="ru-RU"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a:t>
                </a:r>
                <a14:m>
                  <m:oMath xmlns:m="http://schemas.openxmlformats.org/officeDocument/2006/math">
                    <m:f>
                      <m:fPr>
                        <m:ctrlPr>
                          <a:rPr lang="ru-RU" sz="28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a:cs typeface="Times New Roman" pitchFamily="18" charset="0"/>
                          </a:rPr>
                        </m:ctrlPr>
                      </m:fPr>
                      <m:num>
                        <m:r>
                          <a:rPr lang="ru-RU" sz="28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a:cs typeface="Times New Roman" pitchFamily="18" charset="0"/>
                          </a:rPr>
                          <m:t>1</m:t>
                        </m:r>
                      </m:num>
                      <m:den>
                        <m:r>
                          <a:rPr lang="ru-RU" sz="28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a:cs typeface="Times New Roman" pitchFamily="18" charset="0"/>
                          </a:rPr>
                          <m:t>10</m:t>
                        </m:r>
                      </m:den>
                    </m:f>
                    <m:r>
                      <a:rPr lang="ru-RU" sz="2800" i="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Math"/>
                        <a:cs typeface="Times New Roman" pitchFamily="18" charset="0"/>
                      </a:rPr>
                      <m:t>=</m:t>
                    </m:r>
                  </m:oMath>
                </a14:m>
                <a:r>
                  <a:rPr lang="ru-RU"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0,1</a:t>
                </a:r>
                <a:br>
                  <a:rPr lang="ru-RU"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Ответ : 0,1 вероятность того, что первым будет выступать прыгун из Италии.</a:t>
                </a:r>
                <a:br>
                  <a:rPr lang="ru-RU"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endParaRPr lang="ru-RU"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endParaRPr>
              </a:p>
            </p:txBody>
          </p:sp>
        </mc:Choice>
        <mc:Fallback>
          <p:sp>
            <p:nvSpPr>
              <p:cNvPr id="2" name="Заголовок 1"/>
              <p:cNvSpPr>
                <a:spLocks noGrp="1" noRot="1" noChangeAspect="1" noMove="1" noResize="1" noEditPoints="1" noAdjustHandles="1" noChangeArrowheads="1" noChangeShapeType="1" noTextEdit="1"/>
              </p:cNvSpPr>
              <p:nvPr>
                <p:ph type="title"/>
              </p:nvPr>
            </p:nvSpPr>
            <p:spPr>
              <a:xfrm>
                <a:off x="457200" y="274638"/>
                <a:ext cx="8229600" cy="6394722"/>
              </a:xfrm>
              <a:blipFill rotWithShape="1">
                <a:blip r:embed="rId2"/>
                <a:stretch>
                  <a:fillRect r="-370"/>
                </a:stretch>
              </a:blipFill>
            </p:spPr>
            <p:txBody>
              <a:bodyPr/>
              <a:lstStyle/>
              <a:p>
                <a:r>
                  <a:rPr lang="ru-RU">
                    <a:noFill/>
                  </a:rPr>
                  <a:t> </a:t>
                </a:r>
              </a:p>
            </p:txBody>
          </p:sp>
        </mc:Fallback>
      </mc:AlternateContent>
      <p:pic>
        <p:nvPicPr>
          <p:cNvPr id="9218"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67544" y="5085184"/>
            <a:ext cx="1905000" cy="1428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650531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22714"/>
          </a:xfrm>
        </p:spPr>
        <p:txBody>
          <a:bodyPr>
            <a:normAutofit/>
          </a:bodyPr>
          <a:lstStyle/>
          <a:p>
            <a:r>
              <a:rPr lang="ru-RU"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3.В Архангельске всего 3 театра. Какова вероятность того, что Катя пойдет в театр драмы имени М.В.Ломоносова?</a:t>
            </a:r>
            <a:endParaRPr lang="ru-RU"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79512" y="4797152"/>
            <a:ext cx="2304256" cy="178879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2653882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2" name="Заголовок 1"/>
              <p:cNvSpPr>
                <a:spLocks noGrp="1"/>
              </p:cNvSpPr>
              <p:nvPr>
                <p:ph type="title"/>
              </p:nvPr>
            </p:nvSpPr>
            <p:spPr>
              <a:xfrm>
                <a:off x="457200" y="274638"/>
                <a:ext cx="8229600" cy="4522514"/>
              </a:xfrm>
            </p:spPr>
            <p:txBody>
              <a:bodyPr>
                <a:normAutofit/>
              </a:bodyPr>
              <a:lstStyle/>
              <a:p>
                <a:r>
                  <a:rPr lang="ru-RU" sz="3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Times New Roman" pitchFamily="18" charset="0"/>
                  </a:rPr>
                  <a:t>Решение: Всего вариантов-4.</a:t>
                </a:r>
                <a:br>
                  <a:rPr lang="ru-RU" sz="3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Times New Roman" pitchFamily="18" charset="0"/>
                  </a:rPr>
                </a:br>
                <a:r>
                  <a:rPr lang="ru-RU" sz="3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Times New Roman" pitchFamily="18" charset="0"/>
                  </a:rPr>
                  <a:t>1:4=</a:t>
                </a:r>
                <a14:m>
                  <m:oMath xmlns:m="http://schemas.openxmlformats.org/officeDocument/2006/math">
                    <m:f>
                      <m:fPr>
                        <m:ctrlPr>
                          <a:rPr lang="ru-RU" sz="3200" b="1" i="1" spc="5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Cambria Math"/>
                          </a:rPr>
                        </m:ctrlPr>
                      </m:fPr>
                      <m:num>
                        <m:r>
                          <a:rPr lang="ru-RU" sz="3200" b="1" i="1" spc="5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Cambria Math"/>
                          </a:rPr>
                          <m:t>1</m:t>
                        </m:r>
                      </m:num>
                      <m:den>
                        <m:r>
                          <a:rPr lang="en-US" sz="3200" b="1" i="1" spc="5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Cambria Math"/>
                          </a:rPr>
                          <m:t>4</m:t>
                        </m:r>
                      </m:den>
                    </m:f>
                  </m:oMath>
                </a14:m>
                <a:r>
                  <a:rPr lang="en-US" sz="3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Times New Roman" pitchFamily="18" charset="0"/>
                  </a:rPr>
                  <a:t>=0</a:t>
                </a:r>
                <a:r>
                  <a:rPr lang="ru-RU" sz="3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Times New Roman" pitchFamily="18" charset="0"/>
                  </a:rPr>
                  <a:t>,25</a:t>
                </a:r>
                <a:br>
                  <a:rPr lang="ru-RU" sz="3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Times New Roman" pitchFamily="18" charset="0"/>
                  </a:rPr>
                </a:br>
                <a:r>
                  <a:rPr lang="ru-RU" sz="3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Times New Roman" pitchFamily="18" charset="0"/>
                  </a:rPr>
                  <a:t>Ответ: 0,25 вероятность того, что Катя пойдет в театр драмы имени </a:t>
                </a:r>
                <a:r>
                  <a:rPr lang="ru-RU" sz="3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Times New Roman" pitchFamily="18" charset="0"/>
                  </a:rPr>
                  <a:t>М.В.Ломоносова</a:t>
                </a:r>
                <a:r>
                  <a:rPr lang="ru-RU" sz="3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Times New Roman" pitchFamily="18" charset="0"/>
                  </a:rPr>
                  <a:t>.</a:t>
                </a:r>
                <a:br>
                  <a:rPr lang="ru-RU" sz="3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Times New Roman" pitchFamily="18" charset="0"/>
                  </a:rPr>
                </a:br>
                <a:endParaRPr lang="ru-RU" sz="3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Times New Roman" pitchFamily="18" charset="0"/>
                </a:endParaRPr>
              </a:p>
            </p:txBody>
          </p:sp>
        </mc:Choice>
        <mc:Fallback>
          <p:sp>
            <p:nvSpPr>
              <p:cNvPr id="2" name="Заголовок 1"/>
              <p:cNvSpPr>
                <a:spLocks noGrp="1" noRot="1" noChangeAspect="1" noMove="1" noResize="1" noEditPoints="1" noAdjustHandles="1" noChangeArrowheads="1" noChangeShapeType="1" noTextEdit="1"/>
              </p:cNvSpPr>
              <p:nvPr>
                <p:ph type="title"/>
              </p:nvPr>
            </p:nvSpPr>
            <p:spPr>
              <a:xfrm>
                <a:off x="457200" y="274638"/>
                <a:ext cx="8229600" cy="4522514"/>
              </a:xfrm>
              <a:blipFill rotWithShape="1">
                <a:blip r:embed="rId2"/>
                <a:stretch>
                  <a:fillRect/>
                </a:stretch>
              </a:blipFill>
            </p:spPr>
            <p:txBody>
              <a:bodyPr/>
              <a:lstStyle/>
              <a:p>
                <a:r>
                  <a:rPr lang="ru-RU">
                    <a:noFill/>
                  </a:rPr>
                  <a:t> </a:t>
                </a:r>
              </a:p>
            </p:txBody>
          </p:sp>
        </mc:Fallback>
      </mc:AlternateContent>
      <p:pic>
        <p:nvPicPr>
          <p:cNvPr id="2050"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95536" y="4941168"/>
            <a:ext cx="1905000" cy="1428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169485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5314602"/>
          </a:xfrm>
        </p:spPr>
        <p:txBody>
          <a:bodyPr>
            <a:normAutofit fontScale="90000"/>
            <a:scene3d>
              <a:camera prst="orthographicFront"/>
              <a:lightRig rig="soft" dir="t">
                <a:rot lat="0" lon="0" rev="10800000"/>
              </a:lightRig>
            </a:scene3d>
            <a:sp3d>
              <a:bevelT w="27940" h="12700"/>
              <a:contourClr>
                <a:srgbClr val="DDDDDD"/>
              </a:contourClr>
            </a:sp3d>
          </a:bodyPr>
          <a:lstStyle/>
          <a:p>
            <a:r>
              <a:rPr lang="ru-RU" sz="3200" b="1" spc="150" dirty="0" smtClean="0">
                <a:ln w="11430"/>
                <a:solidFill>
                  <a:srgbClr val="F8F8F8"/>
                </a:solidFill>
                <a:effectLst>
                  <a:outerShdw blurRad="25400" algn="tl" rotWithShape="0">
                    <a:srgbClr val="000000">
                      <a:alpha val="43000"/>
                    </a:srgbClr>
                  </a:outerShdw>
                </a:effectLst>
                <a:latin typeface="Times New Roman" pitchFamily="18" charset="0"/>
                <a:cs typeface="Times New Roman" pitchFamily="18" charset="0"/>
              </a:rPr>
              <a:t/>
            </a:r>
            <a:br>
              <a:rPr lang="ru-RU" sz="3200" b="1" spc="150" dirty="0" smtClean="0">
                <a:ln w="11430"/>
                <a:solidFill>
                  <a:srgbClr val="F8F8F8"/>
                </a:solidFill>
                <a:effectLst>
                  <a:outerShdw blurRad="25400" algn="tl" rotWithShape="0">
                    <a:srgbClr val="000000">
                      <a:alpha val="43000"/>
                    </a:srgbClr>
                  </a:outerShdw>
                </a:effectLst>
                <a:latin typeface="Times New Roman" pitchFamily="18" charset="0"/>
                <a:cs typeface="Times New Roman" pitchFamily="18" charset="0"/>
              </a:rPr>
            </a:br>
            <a:r>
              <a:rPr lang="ru-RU" sz="3200" b="1" spc="150" dirty="0">
                <a:ln w="11430"/>
                <a:solidFill>
                  <a:srgbClr val="F8F8F8"/>
                </a:solidFill>
                <a:effectLst>
                  <a:outerShdw blurRad="25400" algn="tl" rotWithShape="0">
                    <a:srgbClr val="000000">
                      <a:alpha val="43000"/>
                    </a:srgbClr>
                  </a:outerShdw>
                </a:effectLst>
                <a:latin typeface="Times New Roman" pitchFamily="18" charset="0"/>
                <a:cs typeface="Times New Roman" pitchFamily="18" charset="0"/>
              </a:rPr>
              <a:t/>
            </a:r>
            <a:br>
              <a:rPr lang="ru-RU" sz="3200" b="1" spc="150" dirty="0">
                <a:ln w="11430"/>
                <a:solidFill>
                  <a:srgbClr val="F8F8F8"/>
                </a:solidFill>
                <a:effectLst>
                  <a:outerShdw blurRad="25400" algn="tl" rotWithShape="0">
                    <a:srgbClr val="000000">
                      <a:alpha val="43000"/>
                    </a:srgbClr>
                  </a:outerShdw>
                </a:effectLst>
                <a:latin typeface="Times New Roman" pitchFamily="18" charset="0"/>
                <a:cs typeface="Times New Roman" pitchFamily="18" charset="0"/>
              </a:rPr>
            </a:br>
            <a:r>
              <a:rPr lang="ru-RU" sz="3200" b="1" spc="150" dirty="0">
                <a:ln w="11430"/>
                <a:solidFill>
                  <a:srgbClr val="F8F8F8"/>
                </a:solidFill>
                <a:effectLst>
                  <a:outerShdw blurRad="25400" algn="tl" rotWithShape="0">
                    <a:srgbClr val="000000">
                      <a:alpha val="43000"/>
                    </a:srgbClr>
                  </a:outerShdw>
                </a:effectLst>
                <a:latin typeface="Times New Roman" pitchFamily="18" charset="0"/>
                <a:cs typeface="Times New Roman" pitchFamily="18" charset="0"/>
              </a:rPr>
              <a:t/>
            </a:r>
            <a:br>
              <a:rPr lang="ru-RU" sz="3200" b="1" spc="150" dirty="0">
                <a:ln w="11430"/>
                <a:solidFill>
                  <a:srgbClr val="F8F8F8"/>
                </a:solidFill>
                <a:effectLst>
                  <a:outerShdw blurRad="25400" algn="tl" rotWithShape="0">
                    <a:srgbClr val="000000">
                      <a:alpha val="43000"/>
                    </a:srgbClr>
                  </a:outerShdw>
                </a:effectLst>
                <a:latin typeface="Times New Roman" pitchFamily="18" charset="0"/>
                <a:cs typeface="Times New Roman" pitchFamily="18" charset="0"/>
              </a:rPr>
            </a:br>
            <a:r>
              <a:rPr lang="ru-RU" sz="3200" b="1" spc="150" dirty="0">
                <a:ln w="11430"/>
                <a:solidFill>
                  <a:srgbClr val="F8F8F8"/>
                </a:solidFill>
                <a:effectLst>
                  <a:outerShdw blurRad="25400" algn="tl" rotWithShape="0">
                    <a:srgbClr val="000000">
                      <a:alpha val="43000"/>
                    </a:srgbClr>
                  </a:outerShdw>
                </a:effectLst>
                <a:latin typeface="Times New Roman" pitchFamily="18" charset="0"/>
                <a:cs typeface="Times New Roman" pitchFamily="18" charset="0"/>
              </a:rPr>
              <a:t/>
            </a:r>
            <a:br>
              <a:rPr lang="ru-RU" sz="3200" b="1" spc="150" dirty="0">
                <a:ln w="11430"/>
                <a:solidFill>
                  <a:srgbClr val="F8F8F8"/>
                </a:solidFill>
                <a:effectLst>
                  <a:outerShdw blurRad="25400" algn="tl" rotWithShape="0">
                    <a:srgbClr val="000000">
                      <a:alpha val="43000"/>
                    </a:srgbClr>
                  </a:outerShdw>
                </a:effectLst>
                <a:latin typeface="Times New Roman" pitchFamily="18" charset="0"/>
                <a:cs typeface="Times New Roman" pitchFamily="18" charset="0"/>
              </a:rPr>
            </a:br>
            <a:r>
              <a:rPr lang="ru-RU" sz="3200" b="1" spc="150" dirty="0" smtClean="0">
                <a:ln w="11430"/>
                <a:solidFill>
                  <a:srgbClr val="F8F8F8"/>
                </a:solidFill>
                <a:effectLst>
                  <a:outerShdw blurRad="25400" algn="tl" rotWithShape="0">
                    <a:srgbClr val="000000">
                      <a:alpha val="43000"/>
                    </a:srgbClr>
                  </a:outerShdw>
                </a:effectLst>
                <a:latin typeface="Times New Roman" pitchFamily="18" charset="0"/>
                <a:cs typeface="Times New Roman" pitchFamily="18" charset="0"/>
              </a:rPr>
              <a:t/>
            </a:r>
            <a:br>
              <a:rPr lang="ru-RU" sz="3200" b="1" spc="150" dirty="0" smtClean="0">
                <a:ln w="11430"/>
                <a:solidFill>
                  <a:srgbClr val="F8F8F8"/>
                </a:solidFill>
                <a:effectLst>
                  <a:outerShdw blurRad="25400" algn="tl" rotWithShape="0">
                    <a:srgbClr val="000000">
                      <a:alpha val="43000"/>
                    </a:srgbClr>
                  </a:outerShdw>
                </a:effectLst>
                <a:latin typeface="Times New Roman" pitchFamily="18" charset="0"/>
                <a:cs typeface="Times New Roman" pitchFamily="18" charset="0"/>
              </a:rPr>
            </a:br>
            <a:r>
              <a:rPr lang="ru-RU" sz="3200" b="1" spc="150" dirty="0">
                <a:ln w="11430"/>
                <a:solidFill>
                  <a:srgbClr val="F8F8F8"/>
                </a:solidFill>
                <a:effectLst>
                  <a:outerShdw blurRad="25400" algn="tl" rotWithShape="0">
                    <a:srgbClr val="000000">
                      <a:alpha val="43000"/>
                    </a:srgbClr>
                  </a:outerShdw>
                </a:effectLst>
                <a:latin typeface="Times New Roman" pitchFamily="18" charset="0"/>
                <a:cs typeface="Times New Roman" pitchFamily="18" charset="0"/>
              </a:rPr>
              <a:t/>
            </a:r>
            <a:br>
              <a:rPr lang="ru-RU" sz="3200" b="1" spc="150" dirty="0">
                <a:ln w="11430"/>
                <a:solidFill>
                  <a:srgbClr val="F8F8F8"/>
                </a:solidFill>
                <a:effectLst>
                  <a:outerShdw blurRad="25400" algn="tl" rotWithShape="0">
                    <a:srgbClr val="000000">
                      <a:alpha val="43000"/>
                    </a:srgbClr>
                  </a:outerShdw>
                </a:effectLst>
                <a:latin typeface="Times New Roman" pitchFamily="18" charset="0"/>
                <a:cs typeface="Times New Roman" pitchFamily="18" charset="0"/>
              </a:rPr>
            </a:br>
            <a:r>
              <a:rPr lang="ru-RU" sz="3200" b="1" spc="150" dirty="0" smtClean="0">
                <a:ln w="11430"/>
                <a:solidFill>
                  <a:srgbClr val="F8F8F8"/>
                </a:solidFill>
                <a:effectLst>
                  <a:outerShdw blurRad="25400" algn="tl" rotWithShape="0">
                    <a:srgbClr val="000000">
                      <a:alpha val="43000"/>
                    </a:srgbClr>
                  </a:outerShdw>
                </a:effectLst>
                <a:latin typeface="Times New Roman" pitchFamily="18" charset="0"/>
                <a:cs typeface="Times New Roman" pitchFamily="18" charset="0"/>
              </a:rPr>
              <a:t/>
            </a:r>
            <a:br>
              <a:rPr lang="ru-RU" sz="3200" b="1" spc="150" dirty="0" smtClean="0">
                <a:ln w="11430"/>
                <a:solidFill>
                  <a:srgbClr val="F8F8F8"/>
                </a:solidFill>
                <a:effectLst>
                  <a:outerShdw blurRad="25400" algn="tl" rotWithShape="0">
                    <a:srgbClr val="000000">
                      <a:alpha val="43000"/>
                    </a:srgbClr>
                  </a:outerShdw>
                </a:effectLst>
                <a:latin typeface="Times New Roman" pitchFamily="18" charset="0"/>
                <a:cs typeface="Times New Roman" pitchFamily="18" charset="0"/>
              </a:rPr>
            </a:br>
            <a:r>
              <a:rPr lang="ru-RU" sz="3200" b="1" spc="150" dirty="0" smtClean="0">
                <a:ln w="11430"/>
                <a:solidFill>
                  <a:srgbClr val="F8F8F8"/>
                </a:solidFill>
                <a:effectLst>
                  <a:outerShdw blurRad="25400" algn="tl" rotWithShape="0">
                    <a:srgbClr val="000000">
                      <a:alpha val="43000"/>
                    </a:srgbClr>
                  </a:outerShdw>
                </a:effectLst>
                <a:latin typeface="Times New Roman" pitchFamily="18" charset="0"/>
                <a:cs typeface="Times New Roman" pitchFamily="18" charset="0"/>
              </a:rPr>
              <a:t/>
            </a:r>
            <a:br>
              <a:rPr lang="ru-RU" sz="3200" b="1" spc="150" dirty="0" smtClean="0">
                <a:ln w="11430"/>
                <a:solidFill>
                  <a:srgbClr val="F8F8F8"/>
                </a:solidFill>
                <a:effectLst>
                  <a:outerShdw blurRad="25400" algn="tl" rotWithShape="0">
                    <a:srgbClr val="000000">
                      <a:alpha val="43000"/>
                    </a:srgbClr>
                  </a:outerShdw>
                </a:effectLst>
                <a:latin typeface="Times New Roman" pitchFamily="18" charset="0"/>
                <a:cs typeface="Times New Roman" pitchFamily="18" charset="0"/>
              </a:rPr>
            </a:br>
            <a:r>
              <a:rPr lang="ru-RU" sz="3200" b="1" spc="150" dirty="0" smtClean="0">
                <a:ln w="11430"/>
                <a:solidFill>
                  <a:srgbClr val="F8F8F8"/>
                </a:solidFill>
                <a:effectLst>
                  <a:outerShdw blurRad="25400" algn="tl" rotWithShape="0">
                    <a:srgbClr val="000000">
                      <a:alpha val="43000"/>
                    </a:srgbClr>
                  </a:outerShdw>
                </a:effectLst>
                <a:latin typeface="Times New Roman" pitchFamily="18" charset="0"/>
                <a:cs typeface="Times New Roman" pitchFamily="18" charset="0"/>
              </a:rPr>
              <a:t>Дьёрдь </a:t>
            </a:r>
            <a:r>
              <a:rPr lang="ru-RU" sz="3200" b="1" spc="150" dirty="0">
                <a:ln w="11430"/>
                <a:solidFill>
                  <a:srgbClr val="F8F8F8"/>
                </a:solidFill>
                <a:effectLst>
                  <a:outerShdw blurRad="25400" algn="tl" rotWithShape="0">
                    <a:srgbClr val="000000">
                      <a:alpha val="43000"/>
                    </a:srgbClr>
                  </a:outerShdw>
                </a:effectLst>
                <a:latin typeface="Times New Roman" pitchFamily="18" charset="0"/>
                <a:cs typeface="Times New Roman" pitchFamily="18" charset="0"/>
              </a:rPr>
              <a:t>Пойа</a:t>
            </a:r>
            <a:br>
              <a:rPr lang="ru-RU" sz="3200" b="1" spc="150" dirty="0">
                <a:ln w="11430"/>
                <a:solidFill>
                  <a:srgbClr val="F8F8F8"/>
                </a:solidFill>
                <a:effectLst>
                  <a:outerShdw blurRad="25400" algn="tl" rotWithShape="0">
                    <a:srgbClr val="000000">
                      <a:alpha val="43000"/>
                    </a:srgbClr>
                  </a:outerShdw>
                </a:effectLst>
                <a:latin typeface="Times New Roman" pitchFamily="18" charset="0"/>
                <a:cs typeface="Times New Roman" pitchFamily="18" charset="0"/>
              </a:rPr>
            </a:br>
            <a:r>
              <a:rPr lang="ru-RU" sz="3200" b="1" spc="150" dirty="0">
                <a:ln w="11430"/>
                <a:solidFill>
                  <a:srgbClr val="F8F8F8"/>
                </a:solidFill>
                <a:effectLst>
                  <a:outerShdw blurRad="25400" algn="tl" rotWithShape="0">
                    <a:srgbClr val="000000">
                      <a:alpha val="43000"/>
                    </a:srgbClr>
                  </a:outerShdw>
                </a:effectLst>
                <a:latin typeface="Times New Roman" pitchFamily="18" charset="0"/>
                <a:cs typeface="Times New Roman" pitchFamily="18" charset="0"/>
              </a:rPr>
              <a:t/>
            </a:r>
            <a:br>
              <a:rPr lang="ru-RU" sz="3200" b="1" spc="150" dirty="0">
                <a:ln w="11430"/>
                <a:solidFill>
                  <a:srgbClr val="F8F8F8"/>
                </a:solidFill>
                <a:effectLst>
                  <a:outerShdw blurRad="25400" algn="tl" rotWithShape="0">
                    <a:srgbClr val="000000">
                      <a:alpha val="43000"/>
                    </a:srgbClr>
                  </a:outerShdw>
                </a:effectLst>
                <a:latin typeface="Times New Roman" pitchFamily="18" charset="0"/>
                <a:cs typeface="Times New Roman" pitchFamily="18" charset="0"/>
              </a:rPr>
            </a:br>
            <a:r>
              <a:rPr lang="ru-RU" sz="3200" b="1" spc="150" dirty="0" smtClean="0">
                <a:ln w="11430"/>
                <a:solidFill>
                  <a:srgbClr val="F8F8F8"/>
                </a:solidFill>
                <a:effectLst>
                  <a:outerShdw blurRad="25400" algn="tl" rotWithShape="0">
                    <a:srgbClr val="000000">
                      <a:alpha val="43000"/>
                    </a:srgbClr>
                  </a:outerShdw>
                </a:effectLst>
                <a:latin typeface="Times New Roman" pitchFamily="18" charset="0"/>
                <a:cs typeface="Times New Roman" pitchFamily="18" charset="0"/>
              </a:rPr>
              <a:t>Если </a:t>
            </a:r>
            <a:r>
              <a:rPr lang="ru-RU" sz="3200" b="1" spc="150" dirty="0">
                <a:ln w="11430"/>
                <a:solidFill>
                  <a:srgbClr val="F8F8F8"/>
                </a:solidFill>
                <a:effectLst>
                  <a:outerShdw blurRad="25400" algn="tl" rotWithShape="0">
                    <a:srgbClr val="000000">
                      <a:alpha val="43000"/>
                    </a:srgbClr>
                  </a:outerShdw>
                </a:effectLst>
                <a:latin typeface="Times New Roman" pitchFamily="18" charset="0"/>
                <a:cs typeface="Times New Roman" pitchFamily="18" charset="0"/>
              </a:rPr>
              <a:t>вы хотите научиться плавать, то смело входите в воду, а если хотите научиться решать задачи, то решайте их. </a:t>
            </a:r>
          </a:p>
        </p:txBody>
      </p:sp>
      <p:pic>
        <p:nvPicPr>
          <p:cNvPr id="3" name="Рисунок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275856" y="297810"/>
            <a:ext cx="2675059" cy="3168352"/>
          </a:xfrm>
          <a:prstGeom prst="rect">
            <a:avLst/>
          </a:prstGeom>
          <a:ln>
            <a:noFill/>
          </a:ln>
          <a:effectLst>
            <a:softEdge rad="112500"/>
          </a:effectLst>
        </p:spPr>
      </p:pic>
    </p:spTree>
    <p:extLst>
      <p:ext uri="{BB962C8B-B14F-4D97-AF65-F5344CB8AC3E}">
        <p14:creationId xmlns:p14="http://schemas.microsoft.com/office/powerpoint/2010/main" xmlns="" val="37957452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5602634"/>
          </a:xfrm>
        </p:spPr>
        <p:txBody>
          <a:bodyPr>
            <a:normAutofit/>
          </a:bodyPr>
          <a:lstStyle/>
          <a:p>
            <a:r>
              <a:rPr lang="ru-RU" sz="4000" dirty="0" smtClean="0">
                <a:latin typeface="Times New Roman" pitchFamily="18" charset="0"/>
                <a:cs typeface="Times New Roman" pitchFamily="18" charset="0"/>
              </a:rPr>
              <a:t>В Архангельске всего 14 музеев. Какова вероятность, что мальчик </a:t>
            </a:r>
            <a:r>
              <a:rPr lang="ru-RU" sz="4000" dirty="0">
                <a:latin typeface="Times New Roman" pitchFamily="18" charset="0"/>
                <a:cs typeface="Times New Roman" pitchFamily="18" charset="0"/>
              </a:rPr>
              <a:t>пойдет в Архангельский областной краеведческий </a:t>
            </a:r>
            <a:r>
              <a:rPr lang="ru-RU" sz="4000" dirty="0" smtClean="0">
                <a:latin typeface="Times New Roman" pitchFamily="18" charset="0"/>
                <a:cs typeface="Times New Roman" pitchFamily="18" charset="0"/>
              </a:rPr>
              <a:t>музей? </a:t>
            </a:r>
            <a:endParaRPr lang="ru-RU" sz="4000"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39552" y="5013176"/>
            <a:ext cx="1019175" cy="1362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8688027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2" name="Заголовок 1"/>
              <p:cNvSpPr>
                <a:spLocks noGrp="1"/>
              </p:cNvSpPr>
              <p:nvPr>
                <p:ph type="title"/>
              </p:nvPr>
            </p:nvSpPr>
            <p:spPr>
              <a:xfrm>
                <a:off x="457200" y="274638"/>
                <a:ext cx="8229600" cy="5456947"/>
              </a:xfrm>
            </p:spPr>
            <p:txBody>
              <a:bodyPr>
                <a:normAutofit/>
              </a:bodyPr>
              <a:lstStyle/>
              <a:p>
                <a:r>
                  <a:rPr lang="ru-RU" sz="4000" dirty="0" smtClean="0">
                    <a:latin typeface="Times New Roman" pitchFamily="18" charset="0"/>
                    <a:cs typeface="Times New Roman" pitchFamily="18" charset="0"/>
                  </a:rPr>
                  <a:t>Решение: Всего вариантов-14</a:t>
                </a:r>
                <a:br>
                  <a:rPr lang="ru-RU" sz="4000" dirty="0" smtClean="0">
                    <a:latin typeface="Times New Roman" pitchFamily="18" charset="0"/>
                    <a:cs typeface="Times New Roman" pitchFamily="18" charset="0"/>
                  </a:rPr>
                </a:br>
                <a:r>
                  <a:rPr lang="ru-RU" sz="4000" dirty="0" smtClean="0">
                    <a:latin typeface="Times New Roman" pitchFamily="18" charset="0"/>
                    <a:cs typeface="Times New Roman" pitchFamily="18" charset="0"/>
                  </a:rPr>
                  <a:t>1:14=</a:t>
                </a:r>
                <a14:m>
                  <m:oMath xmlns:m="http://schemas.openxmlformats.org/officeDocument/2006/math">
                    <m:f>
                      <m:fPr>
                        <m:ctrlPr>
                          <a:rPr lang="ru-RU" sz="4000" i="1" smtClean="0">
                            <a:latin typeface="Cambria Math"/>
                          </a:rPr>
                        </m:ctrlPr>
                      </m:fPr>
                      <m:num>
                        <m:r>
                          <a:rPr lang="ru-RU" sz="4000" b="0" i="1" smtClean="0">
                            <a:latin typeface="Cambria Math"/>
                          </a:rPr>
                          <m:t>1</m:t>
                        </m:r>
                      </m:num>
                      <m:den>
                        <m:r>
                          <a:rPr lang="ru-RU" sz="4000" b="0" i="1" smtClean="0">
                            <a:latin typeface="Cambria Math"/>
                          </a:rPr>
                          <m:t>14</m:t>
                        </m:r>
                      </m:den>
                    </m:f>
                  </m:oMath>
                </a14:m>
                <a:r>
                  <a:rPr lang="ru-RU" sz="4000" dirty="0" smtClean="0">
                    <a:latin typeface="Times New Roman" pitchFamily="18" charset="0"/>
                    <a:cs typeface="Times New Roman" pitchFamily="18" charset="0"/>
                  </a:rPr>
                  <a:t/>
                </a:r>
                <a:br>
                  <a:rPr lang="ru-RU" sz="4000" dirty="0" smtClean="0">
                    <a:latin typeface="Times New Roman" pitchFamily="18" charset="0"/>
                    <a:cs typeface="Times New Roman" pitchFamily="18" charset="0"/>
                  </a:rPr>
                </a:br>
                <a:r>
                  <a:rPr lang="ru-RU" sz="4000" dirty="0" smtClean="0">
                    <a:latin typeface="Times New Roman" pitchFamily="18" charset="0"/>
                    <a:cs typeface="Times New Roman" pitchFamily="18" charset="0"/>
                  </a:rPr>
                  <a:t>Ответ:</a:t>
                </a:r>
                <a14:m>
                  <m:oMath xmlns:m="http://schemas.openxmlformats.org/officeDocument/2006/math">
                    <m:f>
                      <m:fPr>
                        <m:ctrlPr>
                          <a:rPr lang="ru-RU" sz="4000" i="1" smtClean="0">
                            <a:latin typeface="Cambria Math"/>
                          </a:rPr>
                        </m:ctrlPr>
                      </m:fPr>
                      <m:num>
                        <m:r>
                          <a:rPr lang="ru-RU" sz="4000" b="0" i="1" smtClean="0">
                            <a:latin typeface="Cambria Math"/>
                          </a:rPr>
                          <m:t>1</m:t>
                        </m:r>
                      </m:num>
                      <m:den>
                        <m:r>
                          <a:rPr lang="ru-RU" sz="4000" b="0" i="1" smtClean="0">
                            <a:latin typeface="Cambria Math"/>
                          </a:rPr>
                          <m:t>14</m:t>
                        </m:r>
                      </m:den>
                    </m:f>
                  </m:oMath>
                </a14:m>
                <a:r>
                  <a:rPr lang="ru-RU" sz="4000" dirty="0" smtClean="0">
                    <a:latin typeface="Times New Roman" pitchFamily="18" charset="0"/>
                    <a:cs typeface="Times New Roman" pitchFamily="18" charset="0"/>
                  </a:rPr>
                  <a:t> вероятность того, что мальчик пойдет </a:t>
                </a:r>
                <a:r>
                  <a:rPr lang="ru-RU" sz="4000" dirty="0">
                    <a:latin typeface="Times New Roman" pitchFamily="18" charset="0"/>
                    <a:cs typeface="Times New Roman" pitchFamily="18" charset="0"/>
                  </a:rPr>
                  <a:t>в Архангельский областной краеведческий музей</a:t>
                </a:r>
              </a:p>
            </p:txBody>
          </p:sp>
        </mc:Choice>
        <mc:Fallback>
          <p:sp>
            <p:nvSpPr>
              <p:cNvPr id="2" name="Заголовок 1"/>
              <p:cNvSpPr>
                <a:spLocks noGrp="1" noRot="1" noChangeAspect="1" noMove="1" noResize="1" noEditPoints="1" noAdjustHandles="1" noChangeArrowheads="1" noChangeShapeType="1" noTextEdit="1"/>
              </p:cNvSpPr>
              <p:nvPr>
                <p:ph type="title"/>
              </p:nvPr>
            </p:nvSpPr>
            <p:spPr>
              <a:xfrm>
                <a:off x="457200" y="274638"/>
                <a:ext cx="8229600" cy="5456947"/>
              </a:xfrm>
              <a:blipFill rotWithShape="1">
                <a:blip r:embed="rId2"/>
                <a:stretch>
                  <a:fillRect/>
                </a:stretch>
              </a:blipFill>
            </p:spPr>
            <p:txBody>
              <a:bodyPr/>
              <a:lstStyle/>
              <a:p>
                <a:r>
                  <a:rPr lang="ru-RU">
                    <a:noFill/>
                  </a:rPr>
                  <a:t> </a:t>
                </a:r>
              </a:p>
            </p:txBody>
          </p:sp>
        </mc:Fallback>
      </mc:AlternateContent>
      <p:pic>
        <p:nvPicPr>
          <p:cNvPr id="4098"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11560" y="5085184"/>
            <a:ext cx="1019175" cy="1362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11560" y="5050548"/>
            <a:ext cx="1019175" cy="1362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5890589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34682"/>
          </a:xfrm>
        </p:spPr>
        <p:txBody>
          <a:bodyPr>
            <a:normAutofit/>
          </a:bodyPr>
          <a:lstStyle/>
          <a:p>
            <a:r>
              <a:rPr lang="ru-RU" sz="9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Задачи ОГЭ</a:t>
            </a:r>
            <a:endParaRPr lang="ru-RU"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444208" y="620688"/>
            <a:ext cx="1800200" cy="15727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5161060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90666"/>
          </a:xfrm>
        </p:spPr>
        <p:txBody>
          <a:bodyPr>
            <a:normAutofit/>
          </a:bodyPr>
          <a:lstStyle/>
          <a:p>
            <a:r>
              <a:rPr lang="ru-RU" sz="4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imes New Roman" pitchFamily="18" charset="0"/>
                <a:cs typeface="Times New Roman" pitchFamily="18" charset="0"/>
              </a:rPr>
              <a:t>Задача №1</a:t>
            </a:r>
            <a:r>
              <a:rPr lang="ru-RU" sz="2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imes New Roman" pitchFamily="18" charset="0"/>
                <a:cs typeface="Times New Roman" pitchFamily="18" charset="0"/>
              </a:rPr>
              <a:t/>
            </a:r>
            <a:br>
              <a:rPr lang="ru-RU" sz="2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imes New Roman" pitchFamily="18" charset="0"/>
                <a:cs typeface="Times New Roman" pitchFamily="18" charset="0"/>
              </a:rPr>
            </a:br>
            <a:r>
              <a:rPr lang="ru-RU" sz="28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imes New Roman" pitchFamily="18" charset="0"/>
                <a:cs typeface="Times New Roman" pitchFamily="18" charset="0"/>
              </a:rPr>
              <a:t> Маша </a:t>
            </a:r>
            <a:r>
              <a:rPr lang="ru-RU" sz="2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imes New Roman" pitchFamily="18" charset="0"/>
                <a:cs typeface="Times New Roman" pitchFamily="18" charset="0"/>
              </a:rPr>
              <a:t>включает телевизор. Телевизор включается на случайном канале. В это время по девяти каналам из сорока пяти показывают новости. Найдите вероятность того, что Маша попадет на канал, где новости не идут. </a:t>
            </a:r>
            <a:r>
              <a:rPr lang="ru-RU" sz="28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imes New Roman" pitchFamily="18" charset="0"/>
                <a:cs typeface="Times New Roman" pitchFamily="18" charset="0"/>
              </a:rPr>
              <a:t/>
            </a:r>
            <a:br>
              <a:rPr lang="ru-RU" sz="28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imes New Roman" pitchFamily="18" charset="0"/>
                <a:cs typeface="Times New Roman" pitchFamily="18" charset="0"/>
              </a:rPr>
            </a:br>
            <a:endParaRPr lang="ru-RU" sz="2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imes New Roman" pitchFamily="18" charset="0"/>
              <a:cs typeface="Times New Roman" pitchFamily="18" charset="0"/>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300192" y="4797152"/>
            <a:ext cx="1962150" cy="1428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6777477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90666"/>
          </a:xfrm>
        </p:spPr>
        <p:txBody>
          <a:bodyPr>
            <a:normAutofit/>
          </a:bodyPr>
          <a:lstStyle/>
          <a:p>
            <a:r>
              <a:rPr lang="ru-RU" sz="2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imes New Roman" pitchFamily="18" charset="0"/>
                <a:cs typeface="Times New Roman" pitchFamily="18" charset="0"/>
              </a:rPr>
              <a:t>Число всевозможных исходов 45 (число всех каналов), число благоприятных исходов 36 (число каналов, где новости не идут). Вероятность того, что Маша попадет на канал, где новости не идут, равна 36 к 45.</a:t>
            </a:r>
            <a:br>
              <a:rPr lang="ru-RU" sz="2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imes New Roman" pitchFamily="18" charset="0"/>
                <a:cs typeface="Times New Roman" pitchFamily="18" charset="0"/>
              </a:rPr>
            </a:br>
            <a:r>
              <a:rPr lang="ru-RU" sz="2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imes New Roman" pitchFamily="18" charset="0"/>
                <a:cs typeface="Times New Roman" pitchFamily="18" charset="0"/>
              </a:rPr>
              <a:t>Ответ:36/45 вероятность того, что Маша попадет на канал где  </a:t>
            </a:r>
            <a:r>
              <a:rPr lang="ru-RU" sz="28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imes New Roman" pitchFamily="18" charset="0"/>
                <a:cs typeface="Times New Roman" pitchFamily="18" charset="0"/>
              </a:rPr>
              <a:t>не идут </a:t>
            </a:r>
            <a:r>
              <a:rPr lang="ru-RU" sz="2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imes New Roman" pitchFamily="18" charset="0"/>
                <a:cs typeface="Times New Roman" pitchFamily="18" charset="0"/>
              </a:rPr>
              <a:t>новости.</a:t>
            </a:r>
            <a:br>
              <a:rPr lang="ru-RU" sz="2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imes New Roman" pitchFamily="18" charset="0"/>
                <a:cs typeface="Times New Roman" pitchFamily="18" charset="0"/>
              </a:rPr>
            </a:br>
            <a:endParaRPr lang="ru-RU" sz="2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imes New Roman" pitchFamily="18" charset="0"/>
              <a:cs typeface="Times New Roman" pitchFamily="18" charset="0"/>
            </a:endParaRPr>
          </a:p>
        </p:txBody>
      </p:sp>
      <p:pic>
        <p:nvPicPr>
          <p:cNvPr id="14339"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11560" y="4941168"/>
            <a:ext cx="1962150" cy="1428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2449502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19672"/>
            <a:ext cx="8229600" cy="6583362"/>
          </a:xfrm>
        </p:spPr>
        <p:txBody>
          <a:bodyPr>
            <a:normAutofit/>
          </a:bodyPr>
          <a:lstStyle/>
          <a:p>
            <a:r>
              <a:rPr lang="ru-RU" sz="4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Задача №2</a:t>
            </a:r>
            <a:endParaRPr lang="ru-RU"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endParaRPr>
          </a:p>
        </p:txBody>
      </p:sp>
      <p:sp>
        <p:nvSpPr>
          <p:cNvPr id="7" name="Прямоугольник 6"/>
          <p:cNvSpPr/>
          <p:nvPr/>
        </p:nvSpPr>
        <p:spPr>
          <a:xfrm>
            <a:off x="0" y="1412776"/>
            <a:ext cx="9144000" cy="3046988"/>
          </a:xfrm>
          <a:prstGeom prst="rect">
            <a:avLst/>
          </a:prstGeom>
        </p:spPr>
        <p:txBody>
          <a:bodyPr wrap="square">
            <a:spAutoFit/>
          </a:bodyPr>
          <a:lstStyle/>
          <a:p>
            <a:pPr algn="ctr"/>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На экзамен вынесено 60 вопросов, Андрей не выучил 3 из них. Найдите вероятность того, что ему попадется выученный билет. Число всевозможных исходов 60 (общее число билетов), число благоприятных исходов 57 (число выученных билетов).</a:t>
            </a:r>
            <a:endParaRPr lang="ru-RU"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endParaRP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95536" y="5013176"/>
            <a:ext cx="2133600" cy="1428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9163217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0"/>
            <a:ext cx="8229600" cy="6106690"/>
          </a:xfrm>
        </p:spPr>
        <p:txBody>
          <a:bodyPr>
            <a:normAutofit/>
          </a:bodyPr>
          <a:lstStyle/>
          <a:p>
            <a:r>
              <a:rPr lang="ru-RU"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Вероятность того, что Андрею </a:t>
            </a:r>
            <a:r>
              <a:rPr lang="ru-RU"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попадет </a:t>
            </a:r>
            <a:r>
              <a:rPr lang="ru-RU"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выученный билет, равна 57 к 60 </a:t>
            </a:r>
            <a:br>
              <a:rPr lang="ru-RU"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Ответ:57/60  вероятность того, что Андрею попадает выученный билет.</a:t>
            </a:r>
            <a:br>
              <a:rPr lang="ru-RU"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endParaRPr lang="ru-RU"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endParaRP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67544" y="4797152"/>
            <a:ext cx="2133600" cy="1428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2425965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74642"/>
          </a:xfrm>
        </p:spPr>
        <p:txBody>
          <a:bodyPr>
            <a:normAutofit/>
          </a:bodyPr>
          <a:lstStyle/>
          <a:p>
            <a:r>
              <a:rPr lang="ru-RU"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В результате исследования была выдвинута рабочая </a:t>
            </a:r>
            <a:r>
              <a:rPr lang="ru-RU"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гипотеза: Если </a:t>
            </a:r>
            <a:r>
              <a:rPr lang="ru-RU"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мы будем чаще решать задачи, которые будут на ОГЭ в 9 классе, мы лучше сдадим ОГЭ</a:t>
            </a:r>
            <a:r>
              <a:rPr lang="ru-RU"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Рабочая гипотеза подтвердилась. Мы </a:t>
            </a:r>
            <a:r>
              <a:rPr lang="ru-RU"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узнали какие задачи могут быть на ОГЭ и научились решать их.</a:t>
            </a:r>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83568" y="4941168"/>
            <a:ext cx="1543050" cy="1428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5289622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466730"/>
          </a:xfrm>
        </p:spPr>
        <p:txBody>
          <a:bodyPr>
            <a:noAutofit/>
          </a:bodyPr>
          <a:lstStyle/>
          <a:p>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Библиография </a:t>
            </a:r>
            <a:b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1.https://ru.wikipedia.org/wiki/%D2%E5%EE%F0%E8%FF_%E2%E5%F0%EE%FF%F2%ED%EE%F1%F2%E5%E9</a:t>
            </a:r>
            <a:b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2.http://yandex.ru/images/search?text=игральные%20кости&amp;uinfo=sw-1024-sh-768-ww-1007-wh-623-pd-1-wp-4x3_1024x768</a:t>
            </a:r>
            <a:b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3. http://yandex.ru/images/search?text=ajyfhbrb&amp;uinfo=sw-1024-sh-768-ww-1007-wh-623-pd-1-wp-4x3_1024x768</a:t>
            </a:r>
            <a:b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4. http://yandex.ru/images/search?text=прыжки%20в%20воду&amp;uinfo=sw-1024-sh-768-ww-1007-wh-623-pd-1-wp-4x3_1024x768</a:t>
            </a:r>
            <a:b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5. http://yandex.ru/images/search?text=uheggs&amp;uinfo=sw-1024-sh-768-ww-1007-wh-623-pd-1-wp-4x3_1024x768</a:t>
            </a:r>
            <a:b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6. http://yandex.ru/images/search?text=gjcelf&amp;uinfo=sw-1024-sh-768-ww-1007-wh-623-pd-1-wp-4x3_1024x768</a:t>
            </a:r>
            <a:b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7. http://yandex.ru/images/search?text=vtnfybt%20zlhf&amp;uinfo=sw-1024-sh-768-ww-1007-wh-623-pd-1-wp-4x3_1024x768</a:t>
            </a:r>
            <a:b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8. http://matema.ucoz.ru/index/citaty_velikikh_o_matematike/0-19</a:t>
            </a:r>
            <a:b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a:r>
            <a:b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a:r>
            <a:b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a:r>
            <a:b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t/>
            </a:r>
            <a:b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rPr>
            </a:br>
            <a:endPar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cs typeface="Times New Roman" pitchFamily="18" charset="0"/>
            </a:endParaRPr>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23528" y="5301208"/>
            <a:ext cx="1428750" cy="1428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6571630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412776"/>
            <a:ext cx="8229600" cy="2952328"/>
          </a:xfrm>
        </p:spPr>
        <p:txBody>
          <a:bodyPr>
            <a:normAutofit/>
            <a:scene3d>
              <a:camera prst="orthographicFront"/>
              <a:lightRig rig="glow" dir="tl">
                <a:rot lat="0" lon="0" rev="5400000"/>
              </a:lightRig>
            </a:scene3d>
            <a:sp3d contourW="12700">
              <a:bevelT w="25400" h="25400"/>
              <a:contourClr>
                <a:schemeClr val="accent6">
                  <a:shade val="73000"/>
                </a:schemeClr>
              </a:contourClr>
            </a:sp3d>
          </a:bodyPr>
          <a:lstStyle/>
          <a:p>
            <a:r>
              <a:rPr lang="ru-RU"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Спасибо за внимание!</a:t>
            </a:r>
            <a:endParaRPr lang="ru-RU"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endParaRPr>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39552" y="4437112"/>
            <a:ext cx="2448272" cy="20048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119705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476672"/>
            <a:ext cx="8229600" cy="4176464"/>
          </a:xfrm>
        </p:spPr>
        <p:txBody>
          <a:bodyPr>
            <a:normAutofit/>
          </a:bodyPr>
          <a:lstStyle/>
          <a:p>
            <a:r>
              <a:rPr lang="ru-RU" sz="60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pitchFamily="18" charset="0"/>
                <a:cs typeface="Times New Roman" pitchFamily="18" charset="0"/>
              </a:rPr>
              <a:t>Объект исследования: </a:t>
            </a:r>
            <a:br>
              <a:rPr lang="ru-RU" sz="60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pitchFamily="18" charset="0"/>
                <a:cs typeface="Times New Roman" pitchFamily="18" charset="0"/>
              </a:rPr>
            </a:br>
            <a:r>
              <a:rPr lang="ru-RU" sz="60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pitchFamily="18" charset="0"/>
                <a:cs typeface="Times New Roman" pitchFamily="18" charset="0"/>
              </a:rPr>
              <a:t>Теория вероятностей</a:t>
            </a:r>
            <a:endParaRPr lang="ru-RU" sz="60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imes New Roman" pitchFamily="18" charset="0"/>
              <a:cs typeface="Times New Roman" pitchFamily="18" charset="0"/>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372200" y="4365103"/>
            <a:ext cx="2410392" cy="2059129"/>
          </a:xfrm>
          <a:prstGeom prst="rect">
            <a:avLst/>
          </a:prstGeom>
        </p:spPr>
      </p:pic>
    </p:spTree>
    <p:extLst>
      <p:ext uri="{BB962C8B-B14F-4D97-AF65-F5344CB8AC3E}">
        <p14:creationId xmlns:p14="http://schemas.microsoft.com/office/powerpoint/2010/main" xmlns="" val="3633120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010346"/>
          </a:xfrm>
        </p:spPr>
        <p:txBody>
          <a:bodyPr>
            <a:noAutofit/>
          </a:bodyPr>
          <a:lstStyle/>
          <a:p>
            <a:r>
              <a:rPr lang="ru-RU" sz="5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Предмет исследования: </a:t>
            </a:r>
            <a:r>
              <a:rPr lang="ru-RU" sz="6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
            </a:r>
            <a:br>
              <a:rPr lang="ru-RU" sz="6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br>
            <a:r>
              <a:rPr lang="ru-RU" sz="60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з</a:t>
            </a:r>
            <a:r>
              <a:rPr lang="ru-RU" sz="6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адачи на Теорию вероятности</a:t>
            </a:r>
            <a:endParaRPr lang="ru-RU" sz="60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868144" y="3717032"/>
            <a:ext cx="2448272" cy="2580878"/>
          </a:xfrm>
          <a:prstGeom prst="rect">
            <a:avLst/>
          </a:prstGeom>
        </p:spPr>
      </p:pic>
    </p:spTree>
    <p:extLst>
      <p:ext uri="{BB962C8B-B14F-4D97-AF65-F5344CB8AC3E}">
        <p14:creationId xmlns:p14="http://schemas.microsoft.com/office/powerpoint/2010/main" xmlns="" val="811319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229600" cy="4234482"/>
          </a:xfrm>
        </p:spPr>
        <p:txBody>
          <a:bodyPr>
            <a:normAutofit/>
          </a:bodyPr>
          <a:lstStyle/>
          <a:p>
            <a:r>
              <a:rPr lang="ru-RU"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Цель исследования: узнать что такое теория вероятности и  научиться решать задачи на теорию вероятности.</a:t>
            </a:r>
            <a:br>
              <a:rPr lang="ru-RU"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300192" y="4437112"/>
            <a:ext cx="2448272" cy="2076822"/>
          </a:xfrm>
          <a:prstGeom prst="rect">
            <a:avLst/>
          </a:prstGeom>
        </p:spPr>
      </p:pic>
    </p:spTree>
    <p:extLst>
      <p:ext uri="{BB962C8B-B14F-4D97-AF65-F5344CB8AC3E}">
        <p14:creationId xmlns:p14="http://schemas.microsoft.com/office/powerpoint/2010/main" xmlns="" val="13845764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9036496" cy="6178698"/>
          </a:xfrm>
        </p:spPr>
        <p:txBody>
          <a:bodyPr>
            <a:normAutofit/>
          </a:bodyPr>
          <a:lstStyle/>
          <a:p>
            <a:r>
              <a:rPr lang="ru-RU"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Задачи:</a:t>
            </a:r>
            <a:br>
              <a:rPr lang="ru-RU"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ru-RU"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1.Изучить различную литературу и другие источники по теме: «Теория вероятности»</a:t>
            </a:r>
            <a:br>
              <a:rPr lang="ru-RU"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ru-RU"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2.Рассмотреть различные  задачи на теорию вероятности.</a:t>
            </a:r>
            <a:br>
              <a:rPr lang="ru-RU"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ru-RU"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3.Проследить, как и где  используются  задачи на Теорию вероятностей.</a:t>
            </a:r>
            <a:br>
              <a:rPr lang="ru-RU"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ru-RU"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4.Найти примеры использования: на уроках математики.</a:t>
            </a:r>
            <a:endParaRPr lang="ru-RU"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34409231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229600" cy="5386610"/>
          </a:xfrm>
        </p:spPr>
        <p:txBody>
          <a:bodyPr>
            <a:normAutofit/>
          </a:bodyPr>
          <a:lstStyle/>
          <a:p>
            <a:r>
              <a:rPr lang="ru-RU"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Рабочая </a:t>
            </a:r>
            <a:r>
              <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гипотеза</a:t>
            </a:r>
            <a:r>
              <a:rPr lang="ru-RU"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 Если </a:t>
            </a:r>
            <a:r>
              <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мы будем чаще решать задачи, которые будут на ОГЭ в 9 классе, мы лучше сдадим ОГЭ.</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516216" y="4603576"/>
            <a:ext cx="2160240" cy="1847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234069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50706"/>
          </a:xfrm>
        </p:spPr>
        <p:txBody>
          <a:bodyPr>
            <a:normAutofit/>
          </a:bodyPr>
          <a:lstStyle/>
          <a:p>
            <a:r>
              <a:rPr lang="ru-RU"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Был проведен опрос учащихся по следующим вопросам:</a:t>
            </a:r>
            <a:br>
              <a:rPr lang="ru-RU"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ru-RU"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1.Вы когда ни будь решали задачи на теорию вероятности?</a:t>
            </a:r>
            <a:br>
              <a:rPr lang="ru-RU"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ru-RU"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 А) Да      Б) Нет     В)Затрудняюсь ответить </a:t>
            </a:r>
            <a:br>
              <a:rPr lang="ru-RU"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ru-RU"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2.Вы  знаете что такое теория вероятности?</a:t>
            </a:r>
            <a:br>
              <a:rPr lang="ru-RU"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ru-RU"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    А)Да      Б) Нет      В) Затрудняюсь ответить</a:t>
            </a:r>
            <a:br>
              <a:rPr lang="ru-RU"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ru-RU"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3.Вы бы хотели, что бы в учебниках была больше задач на эту тему?</a:t>
            </a:r>
            <a:br>
              <a:rPr lang="ru-RU"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ru-RU"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    А)Да          Б) Нет  В) Затрудняюсь ответить</a:t>
            </a:r>
            <a:br>
              <a:rPr lang="ru-RU"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endParaRPr lang="ru-RU"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308304" y="5301208"/>
            <a:ext cx="1371600" cy="1428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8663142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22714"/>
          </a:xfrm>
        </p:spPr>
        <p:txBody>
          <a:bodyPr>
            <a:noAutofit/>
          </a:bodyPr>
          <a:lstStyle/>
          <a:p>
            <a:r>
              <a:rPr lang="ru-RU"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Было опрошено 20 человек.</a:t>
            </a:r>
            <a:br>
              <a:rPr lang="ru-RU"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ru-RU"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1.Вы когда ни будь решали задачи на теорию вероятности?</a:t>
            </a:r>
            <a:br>
              <a:rPr lang="ru-RU"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ru-RU"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    А) Да                     Б) Нет             В) Затрудняюсь ответить</a:t>
            </a:r>
            <a:br>
              <a:rPr lang="ru-RU"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ru-RU"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18 человек ответили А. 2 человека ответили В.</a:t>
            </a:r>
            <a:br>
              <a:rPr lang="ru-RU"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ru-RU"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2.Вы  знаете что такое теория вероятности?</a:t>
            </a:r>
            <a:br>
              <a:rPr lang="ru-RU"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ru-RU"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    А)Да                      Б) Нет           В) Затрудняюсь ответить</a:t>
            </a:r>
            <a:br>
              <a:rPr lang="ru-RU"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ru-RU"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17 человек ответили А . 1 человек ответил  Б . 2 человека ответили В.</a:t>
            </a:r>
            <a:br>
              <a:rPr lang="ru-RU"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ru-RU"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3.Вы бы хотели, что бы в учебниках была больше задач на эту тему?</a:t>
            </a:r>
            <a:br>
              <a:rPr lang="ru-RU"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ru-RU"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    А)Да                      Б) Нет           В)Затрудняюсь ответить</a:t>
            </a:r>
            <a:br>
              <a:rPr lang="ru-RU"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r>
              <a:rPr lang="ru-RU"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14 человек ответили А.6 человек ответили В.</a:t>
            </a:r>
            <a:br>
              <a:rPr lang="ru-RU"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br>
            <a:endParaRPr lang="ru-RU"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189650414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513</TotalTime>
  <Words>423</Words>
  <Application>Microsoft Office PowerPoint</Application>
  <PresentationFormat>Экран (4:3)</PresentationFormat>
  <Paragraphs>46</Paragraphs>
  <Slides>29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Тема Office</vt:lpstr>
      <vt:lpstr>Презентация к исследовательской работе:   Задачи по теории вероятности – это  не страшно!  </vt:lpstr>
      <vt:lpstr>        Дьёрдь Пойа  Если вы хотите научиться плавать, то смело входите в воду, а если хотите научиться решать задачи, то решайте их. </vt:lpstr>
      <vt:lpstr>Объект исследования:  Теория вероятностей</vt:lpstr>
      <vt:lpstr>Предмет исследования:  задачи на Теорию вероятности</vt:lpstr>
      <vt:lpstr>Цель исследования: узнать что такое теория вероятности и  научиться решать задачи на теорию вероятности. </vt:lpstr>
      <vt:lpstr>Задачи: 1.Изучить различную литературу и другие источники по теме: «Теория вероятности» 2.Рассмотреть различные  задачи на теорию вероятности. 3.Проследить, как и где  используются  задачи на Теорию вероятностей. 4.Найти примеры использования: на уроках математики.</vt:lpstr>
      <vt:lpstr>Рабочая гипотеза: Если мы будем чаще решать задачи, которые будут на ОГЭ в 9 классе, мы лучше сдадим ОГЭ.</vt:lpstr>
      <vt:lpstr>Был проведен опрос учащихся по следующим вопросам: 1.Вы когда ни будь решали задачи на теорию вероятности?  А) Да      Б) Нет     В)Затрудняюсь ответить  2.Вы  знаете что такое теория вероятности?     А)Да      Б) Нет      В) Затрудняюсь ответить 3.Вы бы хотели, что бы в учебниках была больше задач на эту тему?     А)Да          Б) Нет  В) Затрудняюсь ответить </vt:lpstr>
      <vt:lpstr>Было опрошено 20 человек. 1.Вы когда ни будь решали задачи на теорию вероятности?     А) Да                     Б) Нет             В) Затрудняюсь ответить 18 человек ответили А. 2 человека ответили В. 2.Вы  знаете что такое теория вероятности?     А)Да                      Б) Нет           В) Затрудняюсь ответить 17 человек ответили А . 1 человек ответил  Б . 2 человека ответили В. 3.Вы бы хотели, что бы в учебниках была больше задач на эту тему?     А)Да                      Б) Нет           В)Затрудняюсь ответить 14 человек ответили А.6 человек ответили В. </vt:lpstr>
      <vt:lpstr>Теория вероятности-наука изучающая события проходящие или возможные. Вероятность происхождения событий-это дробь в числитель которой записывается число всех возможных вариантов, а в знаменатель  число всех вариантов.  </vt:lpstr>
      <vt:lpstr>Блез  Паскаль            Пьер Ферма</vt:lpstr>
      <vt:lpstr>Алгоритм решения задач 1)Ознакомится с задачей  2)Найти основной вопрос  3)Найти число всех возможных вариантов, записать в числитель  4)Найти число всех вариантов, записать в знаменатель</vt:lpstr>
      <vt:lpstr>Задачи</vt:lpstr>
      <vt:lpstr>1. Игральную кость бросили один раз. Какова вероятность того, что выпало менее 4 очков?</vt:lpstr>
      <vt:lpstr>Решение:</vt:lpstr>
      <vt:lpstr>2. На чемпионате по прыжкам в воду выступают 40 спортсменов, среди них 4 прыгуна из Италии и 10 прыгунов из Аргентины. Порядок выступлений определяется жребием. Найдите вероятность того, что первым будет выступать прыгун из Италии.</vt:lpstr>
      <vt:lpstr> </vt:lpstr>
      <vt:lpstr>3.В Архангельске всего 3 театра. Какова вероятность того, что Катя пойдет в театр драмы имени М.В.Ломоносова?</vt:lpstr>
      <vt:lpstr> </vt:lpstr>
      <vt:lpstr>В Архангельске всего 14 музеев. Какова вероятность, что мальчик пойдет в Архангельский областной краеведческий музей? </vt:lpstr>
      <vt:lpstr> </vt:lpstr>
      <vt:lpstr>Задачи ОГЭ</vt:lpstr>
      <vt:lpstr>Задача №1  Маша включает телевизор. Телевизор включается на случайном канале. В это время по девяти каналам из сорока пяти показывают новости. Найдите вероятность того, что Маша попадет на канал, где новости не идут.  </vt:lpstr>
      <vt:lpstr>Число всевозможных исходов 45 (число всех каналов), число благоприятных исходов 36 (число каналов, где новости не идут). Вероятность того, что Маша попадет на канал, где новости не идут, равна 36 к 45. Ответ:36/45 вероятность того, что Маша попадет на канал где  не идут новости. </vt:lpstr>
      <vt:lpstr>Задача №2</vt:lpstr>
      <vt:lpstr>Вероятность того, что Андрею попадет выученный билет, равна 57 к 60  Ответ:57/60  вероятность того, что Андрею попадает выученный билет. </vt:lpstr>
      <vt:lpstr>В результате исследования была выдвинута рабочая гипотеза: Если мы будем чаще решать задачи, которые будут на ОГЭ в 9 классе, мы лучше сдадим ОГЭ. Рабочая гипотеза подтвердилась. Мы узнали какие задачи могут быть на ОГЭ и научились решать их.</vt:lpstr>
      <vt:lpstr>Библиография  1.https://ru.wikipedia.org/wiki/%D2%E5%EE%F0%E8%FF_%E2%E5%F0%EE%FF%F2%ED%EE%F1%F2%E5%E9 2.http://yandex.ru/images/search?text=игральные%20кости&amp;uinfo=sw-1024-sh-768-ww-1007-wh-623-pd-1-wp-4x3_1024x768 3. http://yandex.ru/images/search?text=ajyfhbrb&amp;uinfo=sw-1024-sh-768-ww-1007-wh-623-pd-1-wp-4x3_1024x768 4. http://yandex.ru/images/search?text=прыжки%20в%20воду&amp;uinfo=sw-1024-sh-768-ww-1007-wh-623-pd-1-wp-4x3_1024x768 5. http://yandex.ru/images/search?text=uheggs&amp;uinfo=sw-1024-sh-768-ww-1007-wh-623-pd-1-wp-4x3_1024x768 6. http://yandex.ru/images/search?text=gjcelf&amp;uinfo=sw-1024-sh-768-ww-1007-wh-623-pd-1-wp-4x3_1024x768 7. http://yandex.ru/images/search?text=vtnfybt%20zlhf&amp;uinfo=sw-1024-sh-768-ww-1007-wh-623-pd-1-wp-4x3_1024x768 8. http://matema.ucoz.ru/index/citaty_velikikh_o_matematike/0-19     </vt:lpstr>
      <vt:lpstr>Спасибо за внимание!</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Исследовательская работа по математике: «Теория вероятности»</dc:title>
  <dc:creator>BEST</dc:creator>
  <cp:lastModifiedBy>КуприяновичМО</cp:lastModifiedBy>
  <cp:revision>39</cp:revision>
  <dcterms:created xsi:type="dcterms:W3CDTF">2015-01-09T18:12:10Z</dcterms:created>
  <dcterms:modified xsi:type="dcterms:W3CDTF">2015-10-08T09:53:14Z</dcterms:modified>
</cp:coreProperties>
</file>