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83" r:id="rId10"/>
    <p:sldId id="284" r:id="rId11"/>
    <p:sldId id="286" r:id="rId12"/>
    <p:sldId id="289" r:id="rId13"/>
    <p:sldId id="269" r:id="rId14"/>
    <p:sldId id="266" r:id="rId15"/>
    <p:sldId id="294" r:id="rId16"/>
    <p:sldId id="268" r:id="rId17"/>
    <p:sldId id="270" r:id="rId18"/>
    <p:sldId id="290" r:id="rId19"/>
    <p:sldId id="291" r:id="rId20"/>
    <p:sldId id="292" r:id="rId21"/>
    <p:sldId id="293" r:id="rId22"/>
    <p:sldId id="280" r:id="rId23"/>
    <p:sldId id="281" r:id="rId24"/>
    <p:sldId id="287" r:id="rId25"/>
    <p:sldId id="282" r:id="rId26"/>
    <p:sldId id="288" r:id="rId27"/>
    <p:sldId id="275" r:id="rId28"/>
    <p:sldId id="277" r:id="rId29"/>
    <p:sldId id="278" r:id="rId3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66510"/>
    <a:srgbClr val="D8CA0E"/>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12561666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10293445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2333284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27074590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11"/>
          </p:nvPr>
        </p:nvSpPr>
        <p:spPr/>
        <p:txBody>
          <a:bodyPr/>
          <a:lstStyle/>
          <a:p>
            <a:endParaRPr lang="ru-RU" dirty="0"/>
          </a:p>
        </p:txBody>
      </p:sp>
      <p:sp>
        <p:nvSpPr>
          <p:cNvPr id="6" name="Номер слайда 5"/>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29256134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2356499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8" name="Нижний колонтитул 7"/>
          <p:cNvSpPr>
            <a:spLocks noGrp="1"/>
          </p:cNvSpPr>
          <p:nvPr>
            <p:ph type="ftr" sz="quarter" idx="11"/>
          </p:nvPr>
        </p:nvSpPr>
        <p:spPr/>
        <p:txBody>
          <a:bodyPr/>
          <a:lstStyle/>
          <a:p>
            <a:endParaRPr lang="ru-RU" dirty="0"/>
          </a:p>
        </p:txBody>
      </p:sp>
      <p:sp>
        <p:nvSpPr>
          <p:cNvPr id="9" name="Номер слайда 8"/>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9460472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4" name="Нижний колонтитул 3"/>
          <p:cNvSpPr>
            <a:spLocks noGrp="1"/>
          </p:cNvSpPr>
          <p:nvPr>
            <p:ph type="ftr" sz="quarter" idx="11"/>
          </p:nvPr>
        </p:nvSpPr>
        <p:spPr/>
        <p:txBody>
          <a:bodyPr/>
          <a:lstStyle/>
          <a:p>
            <a:endParaRPr lang="ru-RU" dirty="0"/>
          </a:p>
        </p:txBody>
      </p:sp>
      <p:sp>
        <p:nvSpPr>
          <p:cNvPr id="5" name="Номер слайда 4"/>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5786916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3" name="Нижний колонтитул 2"/>
          <p:cNvSpPr>
            <a:spLocks noGrp="1"/>
          </p:cNvSpPr>
          <p:nvPr>
            <p:ph type="ftr" sz="quarter" idx="11"/>
          </p:nvPr>
        </p:nvSpPr>
        <p:spPr/>
        <p:txBody>
          <a:bodyPr/>
          <a:lstStyle/>
          <a:p>
            <a:endParaRPr lang="ru-RU" dirty="0"/>
          </a:p>
        </p:txBody>
      </p:sp>
      <p:sp>
        <p:nvSpPr>
          <p:cNvPr id="4" name="Номер слайда 3"/>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371649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2597876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dirty="0"/>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A2757ABA-9AA7-47DE-979B-A155D44930DD}" type="datetimeFigureOut">
              <a:rPr lang="ru-RU" smtClean="0"/>
              <a:pPr/>
              <a:t>08.10.2015</a:t>
            </a:fld>
            <a:endParaRPr lang="ru-RU" dirty="0"/>
          </a:p>
        </p:txBody>
      </p:sp>
      <p:sp>
        <p:nvSpPr>
          <p:cNvPr id="6" name="Нижний колонтитул 5"/>
          <p:cNvSpPr>
            <a:spLocks noGrp="1"/>
          </p:cNvSpPr>
          <p:nvPr>
            <p:ph type="ftr" sz="quarter" idx="11"/>
          </p:nvPr>
        </p:nvSpPr>
        <p:spPr/>
        <p:txBody>
          <a:bodyPr/>
          <a:lstStyle/>
          <a:p>
            <a:endParaRPr lang="ru-RU" dirty="0"/>
          </a:p>
        </p:txBody>
      </p:sp>
      <p:sp>
        <p:nvSpPr>
          <p:cNvPr id="7" name="Номер слайда 6"/>
          <p:cNvSpPr>
            <a:spLocks noGrp="1"/>
          </p:cNvSpPr>
          <p:nvPr>
            <p:ph type="sldNum" sz="quarter" idx="12"/>
          </p:nvPr>
        </p:nvSpPr>
        <p:spPr/>
        <p:txBody>
          <a:body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34437683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57ABA-9AA7-47DE-979B-A155D44930DD}" type="datetimeFigureOut">
              <a:rPr lang="ru-RU" smtClean="0"/>
              <a:pPr/>
              <a:t>08.10.2015</a:t>
            </a:fld>
            <a:endParaRPr lang="ru-RU" dirty="0"/>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dirty="0"/>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8D46B-7705-4023-9D09-DA3DCF8D7765}" type="slidenum">
              <a:rPr lang="ru-RU" smtClean="0"/>
              <a:pPr/>
              <a:t>‹#›</a:t>
            </a:fld>
            <a:endParaRPr lang="ru-RU" dirty="0"/>
          </a:p>
        </p:txBody>
      </p:sp>
    </p:spTree>
    <p:extLst>
      <p:ext uri="{BB962C8B-B14F-4D97-AF65-F5344CB8AC3E}">
        <p14:creationId xmlns:p14="http://schemas.microsoft.com/office/powerpoint/2010/main" xmlns="" val="14338076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2.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4.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6.png"/><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000"/>
          </a:stretch>
        </a:blipFill>
        <a:effectLst/>
      </p:bgPr>
    </p:bg>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99592" y="188640"/>
            <a:ext cx="7772400" cy="3240360"/>
          </a:xfrm>
        </p:spPr>
        <p:txBody>
          <a:bodyPr>
            <a:normAutofit fontScale="90000"/>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r>
              <a:rPr lang="ru-RU" sz="1800"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Презентация к исследовательской работе:</a:t>
            </a:r>
            <a:r>
              <a:rPr lang="ru-RU" sz="18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ru-RU" sz="18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18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ru-RU" sz="18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32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ru-RU" sz="3200"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b="1" dirty="0" smtClean="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Задачи по теории вероятности – это  </a:t>
            </a:r>
            <a:r>
              <a:rPr lang="ru-RU" b="1" dirty="0">
                <a:ln w="12700">
                  <a:solidFill>
                    <a:schemeClr val="tx2">
                      <a:satMod val="155000"/>
                    </a:schemeClr>
                  </a:solidFill>
                  <a:prstDash val="solid"/>
                </a:ln>
                <a:solidFill>
                  <a:schemeClr val="tx2">
                    <a:lumMod val="50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не страшно!</a:t>
            </a: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a:r>
            <a:b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t/>
            </a:r>
            <a:br>
              <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rPr>
            </a:br>
            <a:endParaRPr lang="ru-RU" b="1" cap="all" dirty="0">
              <a:ln/>
              <a:solidFill>
                <a:schemeClr val="accent1"/>
              </a:solidFill>
              <a:effectLst>
                <a:outerShdw blurRad="19685" dist="12700" dir="5400000" algn="tl" rotWithShape="0">
                  <a:schemeClr val="accent1">
                    <a:satMod val="130000"/>
                    <a:alpha val="60000"/>
                  </a:schemeClr>
                </a:outerShdw>
                <a:reflection blurRad="10000" stA="55000" endPos="48000" dist="500" dir="5400000" sy="-100000" algn="bl" rotWithShape="0"/>
              </a:effectLst>
              <a:latin typeface="Times New Roman" pitchFamily="18" charset="0"/>
              <a:cs typeface="Times New Roman" pitchFamily="18" charset="0"/>
            </a:endParaRPr>
          </a:p>
        </p:txBody>
      </p:sp>
      <p:sp>
        <p:nvSpPr>
          <p:cNvPr id="3" name="Подзаголовок 2"/>
          <p:cNvSpPr>
            <a:spLocks noGrp="1"/>
          </p:cNvSpPr>
          <p:nvPr>
            <p:ph type="subTitle" idx="1"/>
          </p:nvPr>
        </p:nvSpPr>
        <p:spPr>
          <a:xfrm>
            <a:off x="2000232" y="2500306"/>
            <a:ext cx="6748232" cy="4357694"/>
          </a:xfrm>
          <a:solidFill>
            <a:schemeClr val="accent1">
              <a:lumMod val="50000"/>
            </a:schemeClr>
          </a:solidFill>
        </p:spPr>
        <p:txBody>
          <a:bodyPr>
            <a:noAutofit/>
            <a:scene3d>
              <a:camera prst="orthographicFront"/>
              <a:lightRig rig="flat" dir="tl"/>
            </a:scene3d>
            <a:sp3d contourW="19050" prstMaterial="clear">
              <a:bevelT w="50800" h="50800"/>
              <a:contourClr>
                <a:schemeClr val="accent5">
                  <a:tint val="70000"/>
                  <a:satMod val="180000"/>
                  <a:alpha val="70000"/>
                </a:schemeClr>
              </a:contourClr>
            </a:sp3d>
          </a:bodyPr>
          <a:lstStyle/>
          <a:p>
            <a:endParaRPr lang="ru-RU" sz="1800" b="1" dirty="0">
              <a:ln/>
              <a:solidFill>
                <a:schemeClr val="accent5">
                  <a:tint val="50000"/>
                  <a:satMod val="180000"/>
                </a:schemeClr>
              </a:solidFill>
              <a:latin typeface="Times New Roman" pitchFamily="18" charset="0"/>
              <a:cs typeface="Times New Roman" pitchFamily="18" charset="0"/>
            </a:endParaRP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Автор материала: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Филиппова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Анна Дмитриевна,</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ученица 6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класса,</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МБОУ СШ № 1,</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г. Архангельска </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Руководитель: </a:t>
            </a:r>
            <a:r>
              <a:rPr lang="ru-RU" sz="2000" dirty="0" err="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Куприянович</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Марина Олеговна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учитель математики</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Высшей квалификационной категории,</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МБОУ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СШ  </a:t>
            </a:r>
            <a:r>
              <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t>
            </a: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1,</a:t>
            </a:r>
          </a:p>
          <a:p>
            <a:pPr algn="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г. Архангельска</a:t>
            </a:r>
          </a:p>
          <a:p>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г. Архангельск, 2015г.</a:t>
            </a:r>
            <a:endPar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a:p>
            <a:endParaRPr lang="ru-RU"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a:p>
            <a:r>
              <a:rPr lang="ru-RU" sz="20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rPr>
              <a:t> </a:t>
            </a:r>
            <a:endParaRPr lang="ru-RU" sz="20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latin typeface="Times New Roman" pitchFamily="18" charset="0"/>
              <a:cs typeface="Times New Roman" pitchFamily="18" charset="0"/>
            </a:endParaRPr>
          </a:p>
        </p:txBody>
      </p:sp>
    </p:spTree>
    <p:extLst>
      <p:ext uri="{BB962C8B-B14F-4D97-AF65-F5344CB8AC3E}">
        <p14:creationId xmlns:p14="http://schemas.microsoft.com/office/powerpoint/2010/main" xmlns="" val="8547756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94722"/>
          </a:xfrm>
        </p:spPr>
        <p:txBody>
          <a:bodyPr>
            <a:normAutofit/>
          </a:bodyPr>
          <a:lstStyle/>
          <a:p>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Теория вероятности-наука изучающая события проходящие или возможные.</a:t>
            </a:r>
            <a:b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Вероятность происхождения событий-это дробь в числитель которой записывается число всех возможных вариантов, а в знаменатель  число всех вариантов.</a:t>
            </a:r>
            <a:b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endPar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40573174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accent1">
            <a:lumMod val="60000"/>
            <a:lumOff val="4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57158" y="3857628"/>
            <a:ext cx="8229600" cy="348418"/>
          </a:xfrm>
        </p:spPr>
        <p:txBody>
          <a:bodyPr>
            <a:normAutofit fontScale="90000"/>
          </a:bodyPr>
          <a:lstStyle/>
          <a:p>
            <a:r>
              <a:rPr lang="ru-RU"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Блез  Паскаль            Пьер Ферма</a:t>
            </a:r>
            <a:endParaRPr lang="ru-RU"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3" name="Рисунок 2" descr="Блез Паскаль"/>
          <p:cNvPicPr/>
          <p:nvPr/>
        </p:nvPicPr>
        <p:blipFill>
          <a:blip r:embed="rId2">
            <a:extLst>
              <a:ext uri="{28A0092B-C50C-407E-A947-70E740481C1C}">
                <a14:useLocalDpi xmlns:a14="http://schemas.microsoft.com/office/drawing/2010/main" xmlns="" val="0"/>
              </a:ext>
            </a:extLst>
          </a:blip>
          <a:srcRect/>
          <a:stretch>
            <a:fillRect/>
          </a:stretch>
        </p:blipFill>
        <p:spPr bwMode="auto">
          <a:xfrm>
            <a:off x="928662" y="1571612"/>
            <a:ext cx="2280285" cy="2104390"/>
          </a:xfrm>
          <a:prstGeom prst="rect">
            <a:avLst/>
          </a:prstGeom>
          <a:noFill/>
          <a:ln>
            <a:noFill/>
          </a:ln>
        </p:spPr>
      </p:pic>
      <p:pic>
        <p:nvPicPr>
          <p:cNvPr id="5" name="Рисунок 4" descr="Pierre de Fermat.jpg"/>
          <p:cNvPicPr/>
          <p:nvPr/>
        </p:nvPicPr>
        <p:blipFill>
          <a:blip r:embed="rId3">
            <a:extLst>
              <a:ext uri="{28A0092B-C50C-407E-A947-70E740481C1C}">
                <a14:useLocalDpi xmlns:a14="http://schemas.microsoft.com/office/drawing/2010/main" xmlns="" val="0"/>
              </a:ext>
            </a:extLst>
          </a:blip>
          <a:srcRect/>
          <a:stretch>
            <a:fillRect/>
          </a:stretch>
        </p:blipFill>
        <p:spPr bwMode="auto">
          <a:xfrm>
            <a:off x="5572132" y="1428736"/>
            <a:ext cx="1696598" cy="2104222"/>
          </a:xfrm>
          <a:prstGeom prst="rect">
            <a:avLst/>
          </a:prstGeom>
          <a:noFill/>
          <a:ln>
            <a:noFill/>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178698"/>
          </a:xfrm>
        </p:spPr>
        <p:txBody>
          <a:bodyPr>
            <a:normAutofit fontScale="90000"/>
          </a:bodyPr>
          <a:lstStyle/>
          <a:p>
            <a:r>
              <a:rPr lang="ru-RU" sz="54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latin typeface="Times New Roman" pitchFamily="18" charset="0"/>
                <a:cs typeface="Times New Roman" pitchFamily="18" charset="0"/>
              </a:rPr>
              <a:t>Алгоритм решения задач</a:t>
            </a: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1)Ознакомится с задачей</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2)Найти основной вопрос</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3)Найти число всех возможных вариантов, записать в числитель</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4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4)Найти число всех вариантов, записать в знаменатель</a:t>
            </a:r>
            <a:endParaRPr lang="ru-RU" sz="4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1275677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accent5"/>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r>
              <a:rPr lang="ru-RU" sz="9600" b="1" dirty="0" smtClean="0">
                <a:ln w="10541" cmpd="sng">
                  <a:solidFill>
                    <a:schemeClr val="accent1">
                      <a:shade val="88000"/>
                      <a:satMod val="110000"/>
                    </a:schemeClr>
                  </a:solidFill>
                  <a:prstDash val="solid"/>
                </a:ln>
                <a:latin typeface="Times New Roman" pitchFamily="18" charset="0"/>
                <a:cs typeface="Times New Roman" pitchFamily="18" charset="0"/>
              </a:rPr>
              <a:t>Задачи</a:t>
            </a:r>
            <a:endParaRPr lang="ru-RU" sz="9600" b="1" dirty="0">
              <a:ln w="10541" cmpd="sng">
                <a:solidFill>
                  <a:schemeClr val="accent1">
                    <a:shade val="88000"/>
                    <a:satMod val="110000"/>
                  </a:schemeClr>
                </a:solidFill>
                <a:prstDash val="solid"/>
              </a:ln>
              <a:latin typeface="Times New Roman" pitchFamily="18" charset="0"/>
              <a:cs typeface="Times New Roman" pitchFamily="18" charset="0"/>
            </a:endParaRPr>
          </a:p>
        </p:txBody>
      </p:sp>
    </p:spTree>
    <p:extLst>
      <p:ext uri="{BB962C8B-B14F-4D97-AF65-F5344CB8AC3E}">
        <p14:creationId xmlns:p14="http://schemas.microsoft.com/office/powerpoint/2010/main" xmlns="" val="12997155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458618"/>
          </a:xfrm>
        </p:spPr>
        <p:txBody>
          <a:bodyPr>
            <a:normAutofit/>
          </a:bodyPr>
          <a:lstStyle/>
          <a:p>
            <a:r>
              <a:rPr lang="ru-RU" sz="3200" b="1" dirty="0">
                <a:ln w="10541" cmpd="sng">
                  <a:solidFill>
                    <a:srgbClr val="7D7D7D">
                      <a:tint val="100000"/>
                      <a:shade val="100000"/>
                      <a:satMod val="110000"/>
                    </a:srgbClr>
                  </a:solidFill>
                  <a:prstDash val="solid"/>
                </a:ln>
                <a:latin typeface="Times New Roman" pitchFamily="18" charset="0"/>
                <a:cs typeface="Times New Roman" pitchFamily="18" charset="0"/>
              </a:rPr>
              <a:t>1</a:t>
            </a:r>
            <a:r>
              <a:rPr lang="ru-RU" sz="3200" b="1" dirty="0" smtClean="0">
                <a:ln w="10541" cmpd="sng">
                  <a:solidFill>
                    <a:srgbClr val="7D7D7D">
                      <a:tint val="100000"/>
                      <a:shade val="100000"/>
                      <a:satMod val="110000"/>
                    </a:srgbClr>
                  </a:solidFill>
                  <a:prstDash val="solid"/>
                </a:ln>
                <a:latin typeface="Times New Roman" pitchFamily="18" charset="0"/>
                <a:cs typeface="Times New Roman" pitchFamily="18" charset="0"/>
              </a:rPr>
              <a:t>. Игральную кость бросили один раз. Какова вероятность того, что выпало менее 4 очков?</a:t>
            </a:r>
            <a:endParaRPr lang="ru-RU" sz="3200" b="1" dirty="0">
              <a:ln w="10541" cmpd="sng">
                <a:solidFill>
                  <a:srgbClr val="7D7D7D">
                    <a:tint val="100000"/>
                    <a:shade val="100000"/>
                    <a:satMod val="110000"/>
                  </a:srgbClr>
                </a:solidFill>
                <a:prstDash val="solid"/>
              </a:ln>
              <a:latin typeface="Times New Roman" pitchFamily="18" charset="0"/>
              <a:cs typeface="Times New Roman" pitchFamily="18" charset="0"/>
            </a:endParaRPr>
          </a:p>
        </p:txBody>
      </p:sp>
      <p:pic>
        <p:nvPicPr>
          <p:cNvPr id="614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4509120"/>
            <a:ext cx="1838325"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974421855"/>
      </p:ext>
    </p:extLst>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Решение:</a:t>
            </a:r>
            <a:endParaRPr lang="ru-RU" dirty="0"/>
          </a:p>
        </p:txBody>
      </p:sp>
      <p:sp>
        <p:nvSpPr>
          <p:cNvPr id="4" name="TextBox 3"/>
          <p:cNvSpPr txBox="1"/>
          <p:nvPr/>
        </p:nvSpPr>
        <p:spPr>
          <a:xfrm>
            <a:off x="0" y="1928802"/>
            <a:ext cx="9144000" cy="1569660"/>
          </a:xfrm>
          <a:prstGeom prst="rect">
            <a:avLst/>
          </a:prstGeom>
          <a:noFill/>
        </p:spPr>
        <p:txBody>
          <a:bodyPr wrap="square" rtlCol="0">
            <a:spAutoFit/>
          </a:bodyPr>
          <a:lstStyle/>
          <a:p>
            <a:pPr algn="ctr"/>
            <a:r>
              <a:rPr lang="ru-RU" sz="2400" dirty="0" smtClean="0"/>
              <a:t>Всего может быть 6 вариантов  ( 1,2,3,4,5,6). Менее четырех очков  - это 1,2,3,</a:t>
            </a:r>
          </a:p>
          <a:p>
            <a:pPr algn="ctr"/>
            <a:r>
              <a:rPr lang="ru-RU" sz="2400" dirty="0" smtClean="0"/>
              <a:t> т.е. три случая. Поэтому вероятность равна 3 : 6 = 0,5</a:t>
            </a:r>
          </a:p>
          <a:p>
            <a:pPr algn="ctr"/>
            <a:r>
              <a:rPr lang="ru-RU" sz="2400" dirty="0" smtClean="0"/>
              <a:t>Ответ: вероятность того, что выпадет менее 4 очков равна 0,5.</a:t>
            </a:r>
            <a:endParaRPr lang="ru-RU" sz="2400"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71472" y="4143380"/>
            <a:ext cx="1838325"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05973"/>
            <a:ext cx="8229600" cy="5195235"/>
          </a:xfrm>
        </p:spPr>
        <p:txBody>
          <a:bodyPr>
            <a:normAutofit/>
          </a:bodyPr>
          <a:lstStyle/>
          <a:p>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2. На чемпионате по прыжкам в воду выступают 40 спортсменов, среди них 4 прыгуна из Италии и 10 прыгунов из Аргентины. Порядок выступлений определяется жребием. Найдите вероятность того, что первым будет выступать прыгун из Италии.</a:t>
            </a: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4437112"/>
            <a:ext cx="2448272" cy="1788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1599353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Заголовок 1"/>
              <p:cNvSpPr>
                <a:spLocks noGrp="1"/>
              </p:cNvSpPr>
              <p:nvPr>
                <p:ph type="title"/>
              </p:nvPr>
            </p:nvSpPr>
            <p:spPr>
              <a:xfrm>
                <a:off x="457200" y="274638"/>
                <a:ext cx="8229600" cy="6394722"/>
              </a:xfrm>
            </p:spPr>
            <p:txBody>
              <a:bodyPr>
                <a:normAutofit/>
              </a:bodyPr>
              <a:lstStyle/>
              <a:p>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Решение: Всего спортсменов 40. Из Италии-4.Вероятность того, что первым (а вообще любым по счету) будет выступать спортсмен из Италии равна 4:40=</a:t>
                </a:r>
                <a14:m>
                  <m:oMath xmlns:m="http://schemas.openxmlformats.org/officeDocument/2006/math">
                    <m:f>
                      <m:fPr>
                        <m:ctrlPr>
                          <a:rPr lang="ru-RU" sz="2800" i="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ctrlPr>
                      </m:fPr>
                      <m:num>
                        <m:r>
                          <a:rPr lang="ru-RU" sz="2800" i="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t>4</m:t>
                        </m:r>
                      </m:num>
                      <m:den>
                        <m:r>
                          <a:rPr lang="ru-RU" sz="2800" i="1"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t>40</m:t>
                        </m:r>
                      </m:den>
                    </m:f>
                  </m:oMath>
                </a14:m>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a:t>
                </a:r>
                <a14:m>
                  <m:oMath xmlns:m="http://schemas.openxmlformats.org/officeDocument/2006/math">
                    <m:f>
                      <m:fPr>
                        <m:ctrlP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ctrlPr>
                      </m:fPr>
                      <m:num>
                        <m: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t>1</m:t>
                        </m:r>
                      </m:num>
                      <m:den>
                        <m:r>
                          <a:rPr lang="ru-RU" sz="2800" i="1"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t>10</m:t>
                        </m:r>
                      </m:den>
                    </m:f>
                    <m:r>
                      <a:rPr lang="ru-RU" sz="2800" i="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Cambria Math"/>
                        <a:cs typeface="Times New Roman" pitchFamily="18" charset="0"/>
                      </a:rPr>
                      <m:t>=</m:t>
                    </m:r>
                  </m:oMath>
                </a14:m>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0,1</a:t>
                </a:r>
                <a:b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Ответ : 0,1 вероятность того, что первым будет выступать прыгун из Италии.</a:t>
                </a:r>
                <a:br>
                  <a:rPr lang="ru-RU" sz="28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endParaRPr lang="ru-RU" sz="28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mc:Choice>
        <mc:Fallback>
          <p:sp>
            <p:nvSpPr>
              <p:cNvPr id="2" name="Заголовок 1"/>
              <p:cNvSpPr>
                <a:spLocks noGrp="1" noRot="1" noChangeAspect="1" noMove="1" noResize="1" noEditPoints="1" noAdjustHandles="1" noChangeArrowheads="1" noChangeShapeType="1" noTextEdit="1"/>
              </p:cNvSpPr>
              <p:nvPr>
                <p:ph type="title"/>
              </p:nvPr>
            </p:nvSpPr>
            <p:spPr>
              <a:xfrm>
                <a:off x="457200" y="274638"/>
                <a:ext cx="8229600" cy="6394722"/>
              </a:xfrm>
              <a:blipFill rotWithShape="1">
                <a:blip r:embed="rId2"/>
                <a:stretch>
                  <a:fillRect r="-370"/>
                </a:stretch>
              </a:blipFill>
            </p:spPr>
            <p:txBody>
              <a:bodyPr/>
              <a:lstStyle/>
              <a:p>
                <a:r>
                  <a:rPr lang="ru-RU">
                    <a:noFill/>
                  </a:rPr>
                  <a:t> </a:t>
                </a:r>
              </a:p>
            </p:txBody>
          </p:sp>
        </mc:Fallback>
      </mc:AlternateContent>
      <p:pic>
        <p:nvPicPr>
          <p:cNvPr id="921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467544" y="5085184"/>
            <a:ext cx="19050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505315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rmAutofit/>
          </a:bodyPr>
          <a:lstStyle/>
          <a:p>
            <a:r>
              <a:rPr lang="ru-RU" sz="40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3.В Архангельске всего 3 театра. Какова вероятность того, что Катя пойдет в театр драмы имени М.В.Ломоносова?</a:t>
            </a:r>
            <a:endParaRPr lang="ru-RU" sz="40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79512" y="4797152"/>
            <a:ext cx="2304256" cy="178879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26538825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Заголовок 1"/>
              <p:cNvSpPr>
                <a:spLocks noGrp="1"/>
              </p:cNvSpPr>
              <p:nvPr>
                <p:ph type="title"/>
              </p:nvPr>
            </p:nvSpPr>
            <p:spPr>
              <a:xfrm>
                <a:off x="457200" y="274638"/>
                <a:ext cx="8229600" cy="4522514"/>
              </a:xfrm>
            </p:spPr>
            <p:txBody>
              <a:bodyPr>
                <a:normAutofit/>
              </a:bodyPr>
              <a:lstStyle/>
              <a:p>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Решение: Всего вариантов-4.</a:t>
                </a:r>
                <a:b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b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1:4=</a:t>
                </a:r>
                <a14:m>
                  <m:oMath xmlns:m="http://schemas.openxmlformats.org/officeDocument/2006/math">
                    <m:f>
                      <m:fPr>
                        <m:ctrlPr>
                          <a:rPr lang="ru-RU" sz="3200" b="1" i="1" spc="5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mbria Math"/>
                          </a:rPr>
                        </m:ctrlPr>
                      </m:fPr>
                      <m:num>
                        <m:r>
                          <a:rPr lang="ru-RU" sz="3200" b="1" i="1" spc="5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mbria Math"/>
                          </a:rPr>
                          <m:t>1</m:t>
                        </m:r>
                      </m:num>
                      <m:den>
                        <m:r>
                          <a:rPr lang="en-US" sz="3200" b="1" i="1" spc="5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Cambria Math"/>
                          </a:rPr>
                          <m:t>4</m:t>
                        </m:r>
                      </m:den>
                    </m:f>
                  </m:oMath>
                </a14:m>
                <a:r>
                  <a:rPr lang="en-US"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=0</a:t>
                </a: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,25</a:t>
                </a:r>
                <a:b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b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Ответ: 0,25 вероятность того, что Катя пойдет в театр драмы имени </a:t>
                </a: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М.В.Ломоносова</a:t>
                </a:r>
                <a: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t>.</a:t>
                </a:r>
                <a:br>
                  <a:rPr lang="ru-RU" sz="3200" b="1" spc="50" dirty="0" smtClean="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rPr>
                </a:br>
                <a:endParaRPr lang="ru-RU" sz="3200" b="1" spc="50" dirty="0">
                  <a:ln w="13500">
                    <a:solidFill>
                      <a:schemeClr val="accent1">
                        <a:shade val="2500"/>
                        <a:alpha val="6500"/>
                      </a:schemeClr>
                    </a:solidFill>
                    <a:prstDash val="solid"/>
                  </a:ln>
                  <a:solidFill>
                    <a:schemeClr val="accent1">
                      <a:tint val="3000"/>
                      <a:alpha val="95000"/>
                    </a:schemeClr>
                  </a:solidFill>
                  <a:effectLst>
                    <a:innerShdw blurRad="50900" dist="38500" dir="13500000">
                      <a:srgbClr val="000000">
                        <a:alpha val="60000"/>
                      </a:srgbClr>
                    </a:innerShdw>
                  </a:effectLst>
                  <a:latin typeface="Times New Roman" pitchFamily="18" charset="0"/>
                  <a:cs typeface="Times New Roman" pitchFamily="18" charset="0"/>
                </a:endParaRPr>
              </a:p>
            </p:txBody>
          </p:sp>
        </mc:Choice>
        <mc:Fallback>
          <p:sp>
            <p:nvSpPr>
              <p:cNvPr id="2" name="Заголовок 1"/>
              <p:cNvSpPr>
                <a:spLocks noGrp="1" noRot="1" noChangeAspect="1" noMove="1" noResize="1" noEditPoints="1" noAdjustHandles="1" noChangeArrowheads="1" noChangeShapeType="1" noTextEdit="1"/>
              </p:cNvSpPr>
              <p:nvPr>
                <p:ph type="title"/>
              </p:nvPr>
            </p:nvSpPr>
            <p:spPr>
              <a:xfrm>
                <a:off x="457200" y="274638"/>
                <a:ext cx="8229600" cy="4522514"/>
              </a:xfrm>
              <a:blipFill rotWithShape="1">
                <a:blip r:embed="rId2"/>
                <a:stretch>
                  <a:fillRect/>
                </a:stretch>
              </a:blipFill>
            </p:spPr>
            <p:txBody>
              <a:bodyPr/>
              <a:lstStyle/>
              <a:p>
                <a:r>
                  <a:rPr lang="ru-RU">
                    <a:noFill/>
                  </a:rPr>
                  <a:t> </a:t>
                </a:r>
              </a:p>
            </p:txBody>
          </p:sp>
        </mc:Fallback>
      </mc:AlternateContent>
      <p:pic>
        <p:nvPicPr>
          <p:cNvPr id="2050"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395536" y="4941168"/>
            <a:ext cx="19050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16948537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314602"/>
          </a:xfrm>
        </p:spPr>
        <p:txBody>
          <a:bodyPr>
            <a:normAutofit fontScale="90000"/>
            <a:scene3d>
              <a:camera prst="orthographicFront"/>
              <a:lightRig rig="soft" dir="t">
                <a:rot lat="0" lon="0" rev="10800000"/>
              </a:lightRig>
            </a:scene3d>
            <a:sp3d>
              <a:bevelT w="27940" h="12700"/>
              <a:contourClr>
                <a:srgbClr val="DDDDDD"/>
              </a:contourClr>
            </a:sp3d>
          </a:bodyPr>
          <a:lstStyle/>
          <a:p>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Дьёрдь </a:t>
            </a: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Пойа</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
            </a:r>
            <a:b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br>
            <a:r>
              <a:rPr lang="ru-RU" sz="3200" b="1" spc="150" dirty="0" smtClean="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Если </a:t>
            </a:r>
            <a:r>
              <a:rPr lang="ru-RU" sz="3200" b="1" spc="150" dirty="0">
                <a:ln w="11430"/>
                <a:solidFill>
                  <a:srgbClr val="F8F8F8"/>
                </a:solidFill>
                <a:effectLst>
                  <a:outerShdw blurRad="25400" algn="tl" rotWithShape="0">
                    <a:srgbClr val="000000">
                      <a:alpha val="43000"/>
                    </a:srgbClr>
                  </a:outerShdw>
                </a:effectLst>
                <a:latin typeface="Times New Roman" pitchFamily="18" charset="0"/>
                <a:cs typeface="Times New Roman" pitchFamily="18" charset="0"/>
              </a:rPr>
              <a:t>вы хотите научиться плавать, то смело входите в воду, а если хотите научиться решать задачи, то решайте их. </a:t>
            </a:r>
          </a:p>
        </p:txBody>
      </p:sp>
      <p:pic>
        <p:nvPicPr>
          <p:cNvPr id="3" name="Рисунок 2"/>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3275856" y="297810"/>
            <a:ext cx="2675059" cy="3168352"/>
          </a:xfrm>
          <a:prstGeom prst="rect">
            <a:avLst/>
          </a:prstGeom>
          <a:ln>
            <a:noFill/>
          </a:ln>
          <a:effectLst>
            <a:softEdge rad="112500"/>
          </a:effectLst>
        </p:spPr>
      </p:pic>
    </p:spTree>
    <p:extLst>
      <p:ext uri="{BB962C8B-B14F-4D97-AF65-F5344CB8AC3E}">
        <p14:creationId xmlns:p14="http://schemas.microsoft.com/office/powerpoint/2010/main" xmlns="" val="379574522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29600" cy="5602634"/>
          </a:xfrm>
        </p:spPr>
        <p:txBody>
          <a:bodyPr>
            <a:normAutofit/>
          </a:bodyPr>
          <a:lstStyle/>
          <a:p>
            <a:r>
              <a:rPr lang="ru-RU" sz="4000" dirty="0" smtClean="0">
                <a:latin typeface="Times New Roman" pitchFamily="18" charset="0"/>
                <a:cs typeface="Times New Roman" pitchFamily="18" charset="0"/>
              </a:rPr>
              <a:t>В Архангельске всего 14 музеев. Какова вероятность, что мальчик </a:t>
            </a:r>
            <a:r>
              <a:rPr lang="ru-RU" sz="4000" dirty="0">
                <a:latin typeface="Times New Roman" pitchFamily="18" charset="0"/>
                <a:cs typeface="Times New Roman" pitchFamily="18" charset="0"/>
              </a:rPr>
              <a:t>пойдет в Архангельский областной краеведческий </a:t>
            </a:r>
            <a:r>
              <a:rPr lang="ru-RU" sz="4000" dirty="0" smtClean="0">
                <a:latin typeface="Times New Roman" pitchFamily="18" charset="0"/>
                <a:cs typeface="Times New Roman" pitchFamily="18" charset="0"/>
              </a:rPr>
              <a:t>музей? </a:t>
            </a:r>
            <a:endParaRPr lang="ru-RU" sz="4000" dirty="0">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5013176"/>
            <a:ext cx="1019175" cy="1362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86880273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xmlns="" Requires="a14">
          <p:sp>
            <p:nvSpPr>
              <p:cNvPr id="2" name="Заголовок 1"/>
              <p:cNvSpPr>
                <a:spLocks noGrp="1"/>
              </p:cNvSpPr>
              <p:nvPr>
                <p:ph type="title"/>
              </p:nvPr>
            </p:nvSpPr>
            <p:spPr>
              <a:xfrm>
                <a:off x="457200" y="274638"/>
                <a:ext cx="8229600" cy="5456947"/>
              </a:xfrm>
            </p:spPr>
            <p:txBody>
              <a:bodyPr>
                <a:normAutofit/>
              </a:bodyPr>
              <a:lstStyle/>
              <a:p>
                <a:r>
                  <a:rPr lang="ru-RU" sz="4000" dirty="0" smtClean="0">
                    <a:latin typeface="Times New Roman" pitchFamily="18" charset="0"/>
                    <a:cs typeface="Times New Roman" pitchFamily="18" charset="0"/>
                  </a:rPr>
                  <a:t>Решение: Всего вариантов-14</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1:14=</a:t>
                </a:r>
                <a14:m>
                  <m:oMath xmlns:m="http://schemas.openxmlformats.org/officeDocument/2006/math">
                    <m:f>
                      <m:fPr>
                        <m:ctrlPr>
                          <a:rPr lang="ru-RU" sz="4000" i="1" smtClean="0">
                            <a:latin typeface="Cambria Math"/>
                          </a:rPr>
                        </m:ctrlPr>
                      </m:fPr>
                      <m:num>
                        <m:r>
                          <a:rPr lang="ru-RU" sz="4000" b="0" i="1" smtClean="0">
                            <a:latin typeface="Cambria Math"/>
                          </a:rPr>
                          <m:t>1</m:t>
                        </m:r>
                      </m:num>
                      <m:den>
                        <m:r>
                          <a:rPr lang="ru-RU" sz="4000" b="0" i="1" smtClean="0">
                            <a:latin typeface="Cambria Math"/>
                          </a:rPr>
                          <m:t>14</m:t>
                        </m:r>
                      </m:den>
                    </m:f>
                  </m:oMath>
                </a14:m>
                <a:r>
                  <a:rPr lang="ru-RU" sz="4000" dirty="0" smtClean="0">
                    <a:latin typeface="Times New Roman" pitchFamily="18" charset="0"/>
                    <a:cs typeface="Times New Roman" pitchFamily="18" charset="0"/>
                  </a:rPr>
                  <a:t/>
                </a:r>
                <a:br>
                  <a:rPr lang="ru-RU" sz="4000" dirty="0" smtClean="0">
                    <a:latin typeface="Times New Roman" pitchFamily="18" charset="0"/>
                    <a:cs typeface="Times New Roman" pitchFamily="18" charset="0"/>
                  </a:rPr>
                </a:br>
                <a:r>
                  <a:rPr lang="ru-RU" sz="4000" dirty="0" smtClean="0">
                    <a:latin typeface="Times New Roman" pitchFamily="18" charset="0"/>
                    <a:cs typeface="Times New Roman" pitchFamily="18" charset="0"/>
                  </a:rPr>
                  <a:t>Ответ:</a:t>
                </a:r>
                <a14:m>
                  <m:oMath xmlns:m="http://schemas.openxmlformats.org/officeDocument/2006/math">
                    <m:f>
                      <m:fPr>
                        <m:ctrlPr>
                          <a:rPr lang="ru-RU" sz="4000" i="1" smtClean="0">
                            <a:latin typeface="Cambria Math"/>
                          </a:rPr>
                        </m:ctrlPr>
                      </m:fPr>
                      <m:num>
                        <m:r>
                          <a:rPr lang="ru-RU" sz="4000" b="0" i="1" smtClean="0">
                            <a:latin typeface="Cambria Math"/>
                          </a:rPr>
                          <m:t>1</m:t>
                        </m:r>
                      </m:num>
                      <m:den>
                        <m:r>
                          <a:rPr lang="ru-RU" sz="4000" b="0" i="1" smtClean="0">
                            <a:latin typeface="Cambria Math"/>
                          </a:rPr>
                          <m:t>14</m:t>
                        </m:r>
                      </m:den>
                    </m:f>
                  </m:oMath>
                </a14:m>
                <a:r>
                  <a:rPr lang="ru-RU" sz="4000" dirty="0" smtClean="0">
                    <a:latin typeface="Times New Roman" pitchFamily="18" charset="0"/>
                    <a:cs typeface="Times New Roman" pitchFamily="18" charset="0"/>
                  </a:rPr>
                  <a:t> вероятность того, что мальчик пойдет </a:t>
                </a:r>
                <a:r>
                  <a:rPr lang="ru-RU" sz="4000" dirty="0">
                    <a:latin typeface="Times New Roman" pitchFamily="18" charset="0"/>
                    <a:cs typeface="Times New Roman" pitchFamily="18" charset="0"/>
                  </a:rPr>
                  <a:t>в Архангельский областной краеведческий музей</a:t>
                </a:r>
              </a:p>
            </p:txBody>
          </p:sp>
        </mc:Choice>
        <mc:Fallback>
          <p:sp>
            <p:nvSpPr>
              <p:cNvPr id="2" name="Заголовок 1"/>
              <p:cNvSpPr>
                <a:spLocks noGrp="1" noRot="1" noChangeAspect="1" noMove="1" noResize="1" noEditPoints="1" noAdjustHandles="1" noChangeArrowheads="1" noChangeShapeType="1" noTextEdit="1"/>
              </p:cNvSpPr>
              <p:nvPr>
                <p:ph type="title"/>
              </p:nvPr>
            </p:nvSpPr>
            <p:spPr>
              <a:xfrm>
                <a:off x="457200" y="274638"/>
                <a:ext cx="8229600" cy="5456947"/>
              </a:xfrm>
              <a:blipFill rotWithShape="1">
                <a:blip r:embed="rId2"/>
                <a:stretch>
                  <a:fillRect/>
                </a:stretch>
              </a:blipFill>
            </p:spPr>
            <p:txBody>
              <a:bodyPr/>
              <a:lstStyle/>
              <a:p>
                <a:r>
                  <a:rPr lang="ru-RU">
                    <a:noFill/>
                  </a:rPr>
                  <a:t> </a:t>
                </a:r>
              </a:p>
            </p:txBody>
          </p:sp>
        </mc:Fallback>
      </mc:AlternateContent>
      <p:pic>
        <p:nvPicPr>
          <p:cNvPr id="4098" name="Picture 2"/>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1560" y="5085184"/>
            <a:ext cx="1019175" cy="1362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pic>
        <p:nvPicPr>
          <p:cNvPr id="4099" name="Picture 3"/>
          <p:cNvPicPr>
            <a:picLocks noChangeAspect="1" noChangeArrowheads="1"/>
          </p:cNvPicPr>
          <p:nvPr/>
        </p:nvPicPr>
        <p:blipFill>
          <a:blip r:embed="rId3">
            <a:extLst>
              <a:ext uri="{28A0092B-C50C-407E-A947-70E740481C1C}">
                <a14:useLocalDpi xmlns:a14="http://schemas.microsoft.com/office/drawing/2010/main" xmlns="" val="0"/>
              </a:ext>
            </a:extLst>
          </a:blip>
          <a:srcRect/>
          <a:stretch>
            <a:fillRect/>
          </a:stretch>
        </p:blipFill>
        <p:spPr bwMode="auto">
          <a:xfrm>
            <a:off x="611560" y="5050548"/>
            <a:ext cx="1019175" cy="13620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890589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034682"/>
          </a:xfrm>
        </p:spPr>
        <p:txBody>
          <a:bodyPr>
            <a:normAutofit/>
          </a:bodyPr>
          <a:lstStyle/>
          <a:p>
            <a:r>
              <a:rPr lang="ru-RU" sz="9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Задачи ОГЭ</a:t>
            </a:r>
            <a:endParaRPr lang="ru-RU" sz="9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1229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444208" y="620688"/>
            <a:ext cx="1800200" cy="1572766"/>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351610602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ru-RU" sz="40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Задача №1</a:t>
            </a:r>
            <a:r>
              <a:rPr lang="ru-RU"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
            </a:r>
            <a:br>
              <a:rPr lang="ru-RU" sz="24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br>
            <a:r>
              <a:rPr lang="ru-RU"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 Маша </a:t>
            </a:r>
            <a: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включает телевизор. Телевизор включается на случайном канале. В это время по девяти каналам из сорока пяти показывают новости. Найдите вероятность того, что Маша попадет на канал, где новости не идут. </a:t>
            </a:r>
            <a:r>
              <a:rPr lang="ru-RU"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
            </a:r>
            <a:br>
              <a:rPr lang="ru-RU"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br>
            <a:endPar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endParaRPr>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300192" y="4797152"/>
            <a:ext cx="196215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67774772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bg>
      <p:bgPr>
        <a:gradFill rotWithShape="1">
          <a:gsLst>
            <a:gs pos="0">
              <a:srgbClr val="825600"/>
            </a:gs>
            <a:gs pos="13000">
              <a:srgbClr val="FFA800"/>
            </a:gs>
            <a:gs pos="28000">
              <a:srgbClr val="825600"/>
            </a:gs>
            <a:gs pos="42999">
              <a:srgbClr val="FFA800"/>
            </a:gs>
            <a:gs pos="58000">
              <a:srgbClr val="825600"/>
            </a:gs>
            <a:gs pos="72000">
              <a:srgbClr val="FFA800"/>
            </a:gs>
            <a:gs pos="87000">
              <a:srgbClr val="825600"/>
            </a:gs>
            <a:gs pos="100000">
              <a:srgbClr val="FFA800"/>
            </a:gs>
          </a:gsLst>
          <a:lin ang="5400000" scaled="0"/>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890666"/>
          </a:xfrm>
        </p:spPr>
        <p:txBody>
          <a:bodyPr>
            <a:normAutofit/>
          </a:bodyPr>
          <a:lstStyle/>
          <a:p>
            <a: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Число всевозможных исходов 45 (число всех каналов), число благоприятных исходов 36 (число каналов, где новости не идут). Вероятность того, что Маша попадет на канал, где новости не идут, равна 36 к 45.</a:t>
            </a:r>
            <a:b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br>
            <a: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Ответ:36/45 вероятность того, что Маша попадет на канал где  </a:t>
            </a:r>
            <a:r>
              <a:rPr lang="ru-RU" sz="2800" b="1" spc="50" dirty="0" smtClean="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не идут </a:t>
            </a:r>
            <a: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t>новости.</a:t>
            </a:r>
            <a:br>
              <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rPr>
            </a:br>
            <a:endParaRPr lang="ru-RU" sz="2800" b="1" spc="5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Times New Roman" pitchFamily="18" charset="0"/>
              <a:cs typeface="Times New Roman" pitchFamily="18" charset="0"/>
            </a:endParaRPr>
          </a:p>
        </p:txBody>
      </p:sp>
      <p:pic>
        <p:nvPicPr>
          <p:cNvPr id="14339" name="Picture 3"/>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11560" y="4941168"/>
            <a:ext cx="196215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4495029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619672"/>
            <a:ext cx="8229600" cy="6583362"/>
          </a:xfrm>
        </p:spPr>
        <p:txBody>
          <a:bodyPr>
            <a:normAutofit/>
          </a:bodyPr>
          <a:lstStyle/>
          <a:p>
            <a:r>
              <a:rPr lang="ru-RU" sz="4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Задача №2</a:t>
            </a:r>
            <a:endParaRPr lang="ru-RU" sz="4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sp>
        <p:nvSpPr>
          <p:cNvPr id="7" name="Прямоугольник 6"/>
          <p:cNvSpPr/>
          <p:nvPr/>
        </p:nvSpPr>
        <p:spPr>
          <a:xfrm>
            <a:off x="0" y="1412776"/>
            <a:ext cx="9144000" cy="3046988"/>
          </a:xfrm>
          <a:prstGeom prst="rect">
            <a:avLst/>
          </a:prstGeom>
        </p:spPr>
        <p:txBody>
          <a:bodyPr wrap="square">
            <a:spAutoFit/>
          </a:bodyPr>
          <a:lstStyle/>
          <a:p>
            <a:pPr algn="ctr"/>
            <a:r>
              <a:rPr lang="ru-RU" sz="32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На экзамен вынесено 60 вопросов, Андрей не выучил 3 из них. Найдите вероятность того, что ему попадется выученный билет. Число всевозможных исходов 60 (общее число билетов), число благоприятных исходов 57 (число выученных билетов).</a:t>
            </a:r>
            <a:endParaRPr lang="ru-RU" sz="32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95536" y="5013176"/>
            <a:ext cx="21336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91632176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lumMod val="75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6106690"/>
          </a:xfrm>
        </p:spPr>
        <p:txBody>
          <a:bodyPr>
            <a:normAutofit/>
          </a:bodyPr>
          <a:lstStyle/>
          <a:p>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Вероятность того, что Андрею </a:t>
            </a: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попадет </a:t>
            </a: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выученный билет, равна 57 к 60 </a:t>
            </a:r>
            <a:b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Ответ:57/60  вероятность того, что Андрею попадает выученный билет.</a:t>
            </a:r>
            <a:b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endPar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16386"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467544" y="4797152"/>
            <a:ext cx="21336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24259652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74642"/>
          </a:xfrm>
        </p:spPr>
        <p:txBody>
          <a:bodyPr>
            <a:normAutofit/>
          </a:bodyPr>
          <a:lstStyle/>
          <a:p>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В результате исследования была выдвинута рабочая </a:t>
            </a: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гипотеза: Если </a:t>
            </a: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мы будем чаще решать задачи, которые будут на ОГЭ в 9 классе, мы лучше сдадим ОГЭ</a:t>
            </a:r>
            <a:r>
              <a:rPr lang="ru-RU" sz="36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Рабочая гипотеза подтвердилась. Мы </a:t>
            </a:r>
            <a:r>
              <a:rPr lang="ru-RU" sz="36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узнали какие задачи могут быть на ОГЭ и научились решать их.</a:t>
            </a:r>
          </a:p>
        </p:txBody>
      </p:sp>
      <p:pic>
        <p:nvPicPr>
          <p:cNvPr id="1741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83568" y="4941168"/>
            <a:ext cx="154305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528962280"/>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466730"/>
          </a:xfrm>
        </p:spPr>
        <p:txBody>
          <a:bodyPr>
            <a:noAutofit/>
          </a:bodyPr>
          <a:lstStyle/>
          <a:p>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Библиография </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1.https://ru.wikipedia.org/wiki/%D2%E5%EE%F0%E8%FF_%E2%E5%F0%EE%FF%F2%ED%EE%F1%F2%E5%E9</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2.http://yandex.ru/images/search?text=игральные%20кости&amp;uinfo=sw-1024-sh-768-ww-1007-wh-623-pd-1-wp-4x3_1024x768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3. http://yandex.ru/images/search?text=ajyfhbrb&amp;uinfo=sw-1024-sh-768-ww-1007-wh-623-pd-1-wp-4x3_1024x768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4. http://yandex.ru/images/search?text=прыжки%20в%20воду&amp;uinfo=sw-1024-sh-768-ww-1007-wh-623-pd-1-wp-4x3_1024x768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5. http://yandex.ru/images/search?text=uheggs&amp;uinfo=sw-1024-sh-768-ww-1007-wh-623-pd-1-wp-4x3_1024x768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6. http://yandex.ru/images/search?text=gjcelf&amp;uinfo=sw-1024-sh-768-ww-1007-wh-623-pd-1-wp-4x3_1024x768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7. http://yandex.ru/images/search?text=vtnfybt%20zlhf&amp;uinfo=sw-1024-sh-768-ww-1007-wh-623-pd-1-wp-4x3_1024x768</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8. http://matema.ucoz.ru/index/citaty_velikikh_o_matematike/0-19</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t/>
            </a:r>
            <a:br>
              <a:rPr lang="ru-RU" sz="2000" dirty="0" smtClean="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rPr>
            </a:br>
            <a:endParaRPr lang="ru-RU" sz="2000" dirty="0">
              <a:ln w="18415" cmpd="sng">
                <a:solidFill>
                  <a:srgbClr val="FFFFFF"/>
                </a:solidFill>
                <a:prstDash val="solid"/>
              </a:ln>
              <a:solidFill>
                <a:srgbClr val="FFFFFF"/>
              </a:solidFill>
              <a:effectLst>
                <a:outerShdw blurRad="63500" dir="3600000" algn="tl" rotWithShape="0">
                  <a:srgbClr val="000000">
                    <a:alpha val="70000"/>
                  </a:srgbClr>
                </a:outerShdw>
              </a:effectLst>
              <a:latin typeface="Times New Roman" pitchFamily="18" charset="0"/>
              <a:cs typeface="Times New Roman" pitchFamily="18" charset="0"/>
            </a:endParaRPr>
          </a:p>
        </p:txBody>
      </p:sp>
      <p:pic>
        <p:nvPicPr>
          <p:cNvPr id="1843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323528" y="5301208"/>
            <a:ext cx="142875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657163068"/>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accent6">
            <a:lumMod val="50000"/>
          </a:schemeClr>
        </a:soli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412776"/>
            <a:ext cx="8229600" cy="2952328"/>
          </a:xfrm>
        </p:spPr>
        <p:txBody>
          <a:bodyPr>
            <a:normAutofit/>
            <a:scene3d>
              <a:camera prst="orthographicFront"/>
              <a:lightRig rig="glow" dir="tl">
                <a:rot lat="0" lon="0" rev="5400000"/>
              </a:lightRig>
            </a:scene3d>
            <a:sp3d contourW="12700">
              <a:bevelT w="25400" h="25400"/>
              <a:contourClr>
                <a:schemeClr val="accent6">
                  <a:shade val="73000"/>
                </a:schemeClr>
              </a:contourClr>
            </a:sp3d>
          </a:bodyPr>
          <a:lstStyle/>
          <a:p>
            <a:r>
              <a:rPr lang="ru-RU" sz="5400" b="1"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rPr>
              <a:t>Спасибо за внимание!</a:t>
            </a:r>
            <a:endParaRPr lang="ru-RU" sz="5400" b="1"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latin typeface="Times New Roman" pitchFamily="18" charset="0"/>
              <a:cs typeface="Times New Roman" pitchFamily="18" charset="0"/>
            </a:endParaRPr>
          </a:p>
        </p:txBody>
      </p:sp>
      <p:pic>
        <p:nvPicPr>
          <p:cNvPr id="19458"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539552" y="4437112"/>
            <a:ext cx="2448272" cy="200481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1197053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476672"/>
            <a:ext cx="8229600" cy="4176464"/>
          </a:xfrm>
        </p:spPr>
        <p:txBody>
          <a:bodyPr>
            <a:normAutofit/>
          </a:bodyPr>
          <a:lstStyle/>
          <a:p>
            <a:r>
              <a:rPr lang="ru-RU"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itchFamily="18" charset="0"/>
                <a:cs typeface="Times New Roman" pitchFamily="18" charset="0"/>
              </a:rPr>
              <a:t>Объект исследования: </a:t>
            </a:r>
            <a:br>
              <a:rPr lang="ru-RU"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itchFamily="18" charset="0"/>
                <a:cs typeface="Times New Roman" pitchFamily="18" charset="0"/>
              </a:rPr>
            </a:br>
            <a:r>
              <a:rPr lang="ru-RU" sz="60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itchFamily="18" charset="0"/>
                <a:cs typeface="Times New Roman" pitchFamily="18" charset="0"/>
              </a:rPr>
              <a:t>Теория вероятностей</a:t>
            </a:r>
            <a:endParaRPr lang="ru-RU" sz="6000" b="1"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72200" y="4365103"/>
            <a:ext cx="2410392" cy="2059129"/>
          </a:xfrm>
          <a:prstGeom prst="rect">
            <a:avLst/>
          </a:prstGeom>
        </p:spPr>
      </p:pic>
    </p:spTree>
    <p:extLst>
      <p:ext uri="{BB962C8B-B14F-4D97-AF65-F5344CB8AC3E}">
        <p14:creationId xmlns:p14="http://schemas.microsoft.com/office/powerpoint/2010/main" xmlns="" val="36331204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010346"/>
          </a:xfrm>
        </p:spPr>
        <p:txBody>
          <a:bodyPr>
            <a:noAutofit/>
          </a:bodyPr>
          <a:lstStyle/>
          <a:p>
            <a:r>
              <a:rPr lang="ru-RU" sz="54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Предмет исследования: </a:t>
            </a:r>
            <a:r>
              <a:rPr lang="ru-RU"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
            </a:r>
            <a:br>
              <a:rPr lang="ru-RU"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br>
            <a:r>
              <a:rPr lang="ru-RU"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з</a:t>
            </a:r>
            <a:r>
              <a:rPr lang="ru-RU" sz="6000" b="1" dirty="0" smtClean="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rPr>
              <a:t>адачи на Теорию вероятности</a:t>
            </a:r>
            <a:endParaRPr lang="ru-RU" sz="6000" b="1" dirty="0">
              <a:ln w="900" cmpd="sng">
                <a:solidFill>
                  <a:schemeClr val="accent1">
                    <a:satMod val="190000"/>
                    <a:alpha val="55000"/>
                  </a:schemeClr>
                </a:solidFill>
                <a:prstDash val="solid"/>
              </a:ln>
              <a:solidFill>
                <a:schemeClr val="accent1">
                  <a:satMod val="200000"/>
                  <a:tint val="3000"/>
                </a:schemeClr>
              </a:solidFill>
              <a:effectLst>
                <a:innerShdw blurRad="101600" dist="76200" dir="5400000">
                  <a:schemeClr val="accent1">
                    <a:satMod val="190000"/>
                    <a:tint val="100000"/>
                    <a:alpha val="74000"/>
                  </a:schemeClr>
                </a:innerShdw>
              </a:effectLst>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5868144" y="3717032"/>
            <a:ext cx="2448272" cy="2580878"/>
          </a:xfrm>
          <a:prstGeom prst="rect">
            <a:avLst/>
          </a:prstGeom>
        </p:spPr>
      </p:pic>
    </p:spTree>
    <p:extLst>
      <p:ext uri="{BB962C8B-B14F-4D97-AF65-F5344CB8AC3E}">
        <p14:creationId xmlns:p14="http://schemas.microsoft.com/office/powerpoint/2010/main" xmlns="" val="811319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332656"/>
            <a:ext cx="8229600" cy="4234482"/>
          </a:xfrm>
        </p:spPr>
        <p:txBody>
          <a:bodyPr>
            <a:normAutofit/>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Цель исследования: узнать что такое теория вероятности и  научиться решать задачи на теорию вероятности.</a:t>
            </a:r>
            <a:b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endPar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pic>
        <p:nvPicPr>
          <p:cNvPr id="3" name="Рисунок 2"/>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6300192" y="4437112"/>
            <a:ext cx="2448272" cy="2076822"/>
          </a:xfrm>
          <a:prstGeom prst="rect">
            <a:avLst/>
          </a:prstGeom>
        </p:spPr>
      </p:pic>
    </p:spTree>
    <p:extLst>
      <p:ext uri="{BB962C8B-B14F-4D97-AF65-F5344CB8AC3E}">
        <p14:creationId xmlns:p14="http://schemas.microsoft.com/office/powerpoint/2010/main" xmlns="" val="13845764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9036496" cy="6178698"/>
          </a:xfrm>
        </p:spPr>
        <p:txBody>
          <a:bodyPr>
            <a:normAutofit/>
          </a:bodyPr>
          <a:lstStyle/>
          <a:p>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Задачи:</a:t>
            </a:r>
            <a:b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1.Изучить различную литературу и другие источники по теме: «Теория вероятности»</a:t>
            </a:r>
            <a:b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2.Рассмотреть различные  задачи на теорию вероятности.</a:t>
            </a:r>
            <a:b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3.Проследить, как и где  используются  задачи на Теорию вероятностей.</a:t>
            </a:r>
            <a:b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36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4.Найти примеры использования: на уроках математики.</a:t>
            </a:r>
            <a:endParaRPr lang="ru-RU" sz="36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44092316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188640"/>
            <a:ext cx="8229600" cy="5386610"/>
          </a:xfrm>
        </p:spPr>
        <p:txBody>
          <a:bodyPr>
            <a:normAutofit/>
          </a:bodyPr>
          <a:lstStyle/>
          <a:p>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Рабочая </a:t>
            </a: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гипотеза</a:t>
            </a:r>
            <a:r>
              <a:rPr lang="ru-RU"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Если </a:t>
            </a:r>
            <a:r>
              <a:rPr lang="ru-RU"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мы будем чаще решать задачи, которые будут на ОГЭ в 9 классе, мы лучше сдадим ОГЭ.</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6516216" y="4603576"/>
            <a:ext cx="2160240" cy="1847331"/>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42340696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250706"/>
          </a:xfrm>
        </p:spPr>
        <p:txBody>
          <a:bodyPr>
            <a:normAutofit/>
          </a:bodyPr>
          <a:lstStyle/>
          <a:p>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Был проведен опрос учащихся по следующим вопросам:</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1.Вы когда ни будь решали задачи на теорию вероятности?</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 Да      Б) Нет     В)Затрудняюсь ответить </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2.Вы  знаете что такое теория вероятности?</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А)Да      Б) Нет      В) Затрудняюсь ответить</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3.Вы бы хотели, что бы в учебниках была больше задач на эту тему?</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А)Да          Б) Нет  В) Затрудняюсь ответить</a:t>
            </a:r>
            <a:br>
              <a:rPr lang="ru-RU" sz="2400"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endPar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7308304" y="5301208"/>
            <a:ext cx="1371600" cy="142875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86631423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2700000" scaled="1"/>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22714"/>
          </a:xfrm>
        </p:spPr>
        <p:txBody>
          <a:bodyPr>
            <a:noAutofit/>
          </a:bodyPr>
          <a:lstStyle/>
          <a:p>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Было опрошено 20 человек.</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1.Вы когда ни будь решали задачи на теорию вероятности?</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 Да                     Б) Нет             В) Затрудняюсь ответить</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18 человек ответили А. 2 человека ответили В.</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2.Вы  знаете что такое теория вероятности?</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А)Да                      Б) Нет           В) Затрудняюсь ответить</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17 человек ответили А . 1 человек ответил  Б . 2 человека ответили В.</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3.Вы бы хотели, что бы в учебниках была больше задач на эту тему?</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    А)Да                      Б) Нет           В)Затрудняюсь ответить</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t>14 человек ответили А.6 человек ответили В.</a:t>
            </a:r>
            <a:br>
              <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rPr>
            </a:br>
            <a:endParaRPr lang="ru-RU" sz="2400" b="1" dirty="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896504143"/>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513</TotalTime>
  <Words>423</Words>
  <Application>Microsoft Office PowerPoint</Application>
  <PresentationFormat>Экран (4:3)</PresentationFormat>
  <Paragraphs>46</Paragraphs>
  <Slides>29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29</vt:i4>
      </vt:variant>
    </vt:vector>
  </HeadingPairs>
  <TitlesOfParts>
    <vt:vector size="30" baseType="lpstr">
      <vt:lpstr>Тема Office</vt:lpstr>
      <vt:lpstr>Презентация к исследовательской работе:   Задачи по теории вероятности – это  не страшно!  </vt:lpstr>
      <vt:lpstr>        Дьёрдь Пойа  Если вы хотите научиться плавать, то смело входите в воду, а если хотите научиться решать задачи, то решайте их. </vt:lpstr>
      <vt:lpstr>Объект исследования:  Теория вероятностей</vt:lpstr>
      <vt:lpstr>Предмет исследования:  задачи на Теорию вероятности</vt:lpstr>
      <vt:lpstr>Цель исследования: узнать что такое теория вероятности и  научиться решать задачи на теорию вероятности. </vt:lpstr>
      <vt:lpstr>Задачи: 1.Изучить различную литературу и другие источники по теме: «Теория вероятности» 2.Рассмотреть различные  задачи на теорию вероятности. 3.Проследить, как и где  используются  задачи на Теорию вероятностей. 4.Найти примеры использования: на уроках математики.</vt:lpstr>
      <vt:lpstr>Рабочая гипотеза: Если мы будем чаще решать задачи, которые будут на ОГЭ в 9 классе, мы лучше сдадим ОГЭ.</vt:lpstr>
      <vt:lpstr>Был проведен опрос учащихся по следующим вопросам: 1.Вы когда ни будь решали задачи на теорию вероятности?  А) Да      Б) Нет     В)Затрудняюсь ответить  2.Вы  знаете что такое теория вероятности?     А)Да      Б) Нет      В) Затрудняюсь ответить 3.Вы бы хотели, что бы в учебниках была больше задач на эту тему?     А)Да          Б) Нет  В) Затрудняюсь ответить </vt:lpstr>
      <vt:lpstr>Было опрошено 20 человек. 1.Вы когда ни будь решали задачи на теорию вероятности?     А) Да                     Б) Нет             В) Затрудняюсь ответить 18 человек ответили А. 2 человека ответили В. 2.Вы  знаете что такое теория вероятности?     А)Да                      Б) Нет           В) Затрудняюсь ответить 17 человек ответили А . 1 человек ответил  Б . 2 человека ответили В. 3.Вы бы хотели, что бы в учебниках была больше задач на эту тему?     А)Да                      Б) Нет           В)Затрудняюсь ответить 14 человек ответили А.6 человек ответили В. </vt:lpstr>
      <vt:lpstr>Теория вероятности-наука изучающая события проходящие или возможные. Вероятность происхождения событий-это дробь в числитель которой записывается число всех возможных вариантов, а в знаменатель  число всех вариантов.  </vt:lpstr>
      <vt:lpstr>Блез  Паскаль            Пьер Ферма</vt:lpstr>
      <vt:lpstr>Алгоритм решения задач 1)Ознакомится с задачей  2)Найти основной вопрос  3)Найти число всех возможных вариантов, записать в числитель  4)Найти число всех вариантов, записать в знаменатель</vt:lpstr>
      <vt:lpstr>Задачи</vt:lpstr>
      <vt:lpstr>1. Игральную кость бросили один раз. Какова вероятность того, что выпало менее 4 очков?</vt:lpstr>
      <vt:lpstr>Решение:</vt:lpstr>
      <vt:lpstr>2. На чемпионате по прыжкам в воду выступают 40 спортсменов, среди них 4 прыгуна из Италии и 10 прыгунов из Аргентины. Порядок выступлений определяется жребием. Найдите вероятность того, что первым будет выступать прыгун из Италии.</vt:lpstr>
      <vt:lpstr> </vt:lpstr>
      <vt:lpstr>3.В Архангельске всего 3 театра. Какова вероятность того, что Катя пойдет в театр драмы имени М.В.Ломоносова?</vt:lpstr>
      <vt:lpstr> </vt:lpstr>
      <vt:lpstr>В Архангельске всего 14 музеев. Какова вероятность, что мальчик пойдет в Архангельский областной краеведческий музей? </vt:lpstr>
      <vt:lpstr> </vt:lpstr>
      <vt:lpstr>Задачи ОГЭ</vt:lpstr>
      <vt:lpstr>Задача №1  Маша включает телевизор. Телевизор включается на случайном канале. В это время по девяти каналам из сорока пяти показывают новости. Найдите вероятность того, что Маша попадет на канал, где новости не идут.  </vt:lpstr>
      <vt:lpstr>Число всевозможных исходов 45 (число всех каналов), число благоприятных исходов 36 (число каналов, где новости не идут). Вероятность того, что Маша попадет на канал, где новости не идут, равна 36 к 45. Ответ:36/45 вероятность того, что Маша попадет на канал где  не идут новости. </vt:lpstr>
      <vt:lpstr>Задача №2</vt:lpstr>
      <vt:lpstr>Вероятность того, что Андрею попадет выученный билет, равна 57 к 60  Ответ:57/60  вероятность того, что Андрею попадает выученный билет. </vt:lpstr>
      <vt:lpstr>В результате исследования была выдвинута рабочая гипотеза: Если мы будем чаще решать задачи, которые будут на ОГЭ в 9 классе, мы лучше сдадим ОГЭ. Рабочая гипотеза подтвердилась. Мы узнали какие задачи могут быть на ОГЭ и научились решать их.</vt:lpstr>
      <vt:lpstr>Библиография  1.https://ru.wikipedia.org/wiki/%D2%E5%EE%F0%E8%FF_%E2%E5%F0%EE%FF%F2%ED%EE%F1%F2%E5%E9 2.http://yandex.ru/images/search?text=игральные%20кости&amp;uinfo=sw-1024-sh-768-ww-1007-wh-623-pd-1-wp-4x3_1024x768 3. http://yandex.ru/images/search?text=ajyfhbrb&amp;uinfo=sw-1024-sh-768-ww-1007-wh-623-pd-1-wp-4x3_1024x768 4. http://yandex.ru/images/search?text=прыжки%20в%20воду&amp;uinfo=sw-1024-sh-768-ww-1007-wh-623-pd-1-wp-4x3_1024x768 5. http://yandex.ru/images/search?text=uheggs&amp;uinfo=sw-1024-sh-768-ww-1007-wh-623-pd-1-wp-4x3_1024x768 6. http://yandex.ru/images/search?text=gjcelf&amp;uinfo=sw-1024-sh-768-ww-1007-wh-623-pd-1-wp-4x3_1024x768 7. http://yandex.ru/images/search?text=vtnfybt%20zlhf&amp;uinfo=sw-1024-sh-768-ww-1007-wh-623-pd-1-wp-4x3_1024x768 8. http://matema.ucoz.ru/index/citaty_velikikh_o_matematike/0-19     </vt:lpstr>
      <vt:lpstr>Спасибо за внимание!</vt:lpstr>
    </vt:vector>
  </TitlesOfParts>
  <Company>Home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Исследовательская работа по математике: «Теория вероятности»</dc:title>
  <dc:creator>BEST</dc:creator>
  <cp:lastModifiedBy>КуприяновичМО</cp:lastModifiedBy>
  <cp:revision>39</cp:revision>
  <dcterms:created xsi:type="dcterms:W3CDTF">2015-01-09T18:12:10Z</dcterms:created>
  <dcterms:modified xsi:type="dcterms:W3CDTF">2015-10-08T09:53:14Z</dcterms:modified>
</cp:coreProperties>
</file>