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udme.org/13250103/bzhd/osnovnye_ponyatiya_harakteristiki_opasnyh_ekstremalnyh_chrezvychaynyh_situatsiy" TargetMode="External"/><Relationship Id="rId2" Type="http://schemas.openxmlformats.org/officeDocument/2006/relationships/hyperlink" Target="http://gid-defektolog.ru/dokumenty-2/klassnoe-rukovodstvo/klassnye-chasy-v-7-klasse/deystviya-v-opasnoy-situatc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%D1%82%D1%83%D0%B0%D1%86%D0%B8%D1%8F%D1%85&amp;stype=image&amp;lr=20&amp;noreask=1&amp;source=wiz&amp;redircnt=1444293243.1" TargetMode="External"/><Relationship Id="rId5" Type="http://schemas.openxmlformats.org/officeDocument/2006/relationships/hyperlink" Target="http://nsportal.ru/nachalnaya-shkola/okruzhayushchii-mir/2013/10/02/urok-obzh-1-klassopasnye-situatsii-na-dorogakh-i" TargetMode="External"/><Relationship Id="rId4" Type="http://schemas.openxmlformats.org/officeDocument/2006/relationships/hyperlink" Target="http://www.tepka.ru/doprizyvnaya_podgotovka/55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Презентация к классному часу:</a:t>
            </a:r>
            <a:br>
              <a:rPr lang="ru-RU" sz="3200" b="1" dirty="0" smtClean="0"/>
            </a:br>
            <a:r>
              <a:rPr lang="ru-RU" sz="3200" b="1" dirty="0" smtClean="0"/>
              <a:t>Действия </a:t>
            </a:r>
            <a:r>
              <a:rPr lang="ru-RU" sz="3200" b="1" dirty="0" smtClean="0"/>
              <a:t>в </a:t>
            </a:r>
            <a:r>
              <a:rPr lang="ru-RU" sz="3200" b="1" dirty="0" smtClean="0"/>
              <a:t>экстремальных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 smtClean="0"/>
              <a:t>и </a:t>
            </a:r>
            <a:r>
              <a:rPr lang="ru-RU" sz="3200" b="1" dirty="0" smtClean="0"/>
              <a:t>опасных ситуациях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000372"/>
            <a:ext cx="8715404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 материала: Пилюгин Сергей,</a:t>
            </a:r>
          </a:p>
          <a:p>
            <a:r>
              <a:rPr lang="ru-RU" dirty="0" smtClean="0"/>
              <a:t>ученик </a:t>
            </a:r>
            <a:r>
              <a:rPr lang="ru-RU" dirty="0" smtClean="0"/>
              <a:t>10 </a:t>
            </a:r>
            <a:r>
              <a:rPr lang="ru-RU" dirty="0" smtClean="0"/>
              <a:t>А класса,</a:t>
            </a:r>
            <a:endParaRPr lang="ru-RU" dirty="0" smtClean="0"/>
          </a:p>
          <a:p>
            <a:r>
              <a:rPr lang="ru-RU" dirty="0" smtClean="0"/>
              <a:t>МБОУ СШ № 1, г. Архангельска,</a:t>
            </a:r>
          </a:p>
          <a:p>
            <a:r>
              <a:rPr lang="ru-RU" dirty="0" smtClean="0"/>
              <a:t>Руководитель: </a:t>
            </a:r>
            <a:r>
              <a:rPr lang="ru-RU" dirty="0" err="1" smtClean="0"/>
              <a:t>Куприянович</a:t>
            </a:r>
            <a:r>
              <a:rPr lang="ru-RU" dirty="0" smtClean="0"/>
              <a:t> Марина Олеговна,</a:t>
            </a:r>
          </a:p>
          <a:p>
            <a:r>
              <a:rPr lang="ru-RU" dirty="0" smtClean="0"/>
              <a:t>Учитель математики</a:t>
            </a:r>
          </a:p>
          <a:p>
            <a:r>
              <a:rPr lang="ru-RU" dirty="0" smtClean="0"/>
              <a:t>Высшей квалификационной категории,</a:t>
            </a:r>
          </a:p>
          <a:p>
            <a:r>
              <a:rPr lang="ru-RU" dirty="0" smtClean="0"/>
              <a:t>МБОУ СШ № 1,</a:t>
            </a:r>
          </a:p>
          <a:p>
            <a:r>
              <a:rPr lang="ru-RU" dirty="0" smtClean="0"/>
              <a:t>Г. Архангельска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621508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г. Архангельск, 2015г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Радиационная авария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3428" cy="461488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Радиационная авария</a:t>
            </a:r>
            <a:r>
              <a:rPr lang="ru-RU" dirty="0" smtClean="0"/>
              <a:t> - </a:t>
            </a:r>
            <a:r>
              <a:rPr lang="ru-RU" dirty="0" err="1" smtClean="0"/>
              <a:t>авария</a:t>
            </a:r>
            <a:r>
              <a:rPr lang="ru-RU" dirty="0" smtClean="0"/>
              <a:t> на радиационно-опасном объекте, приводящая к выходу или выбросу радиоактивных веществ и (или) ионизирующих излучений за предусмотренные проектом для нормальной эксплуатации данного объекта границы в количествах, превышающих установленные пределы безопасности его эксплуатации. </a:t>
            </a:r>
          </a:p>
          <a:p>
            <a:endParaRPr lang="ru-RU" dirty="0"/>
          </a:p>
        </p:txBody>
      </p:sp>
      <p:pic>
        <p:nvPicPr>
          <p:cNvPr id="23554" name="Picture 2" descr="http://ekimoff.ru/img/ural/karach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857628"/>
            <a:ext cx="4117995" cy="2786082"/>
          </a:xfrm>
          <a:prstGeom prst="rect">
            <a:avLst/>
          </a:prstGeom>
          <a:noFill/>
        </p:spPr>
      </p:pic>
      <p:pic>
        <p:nvPicPr>
          <p:cNvPr id="23556" name="Picture 4" descr="http://gonzoblog.ru/image.axd?picture=2011%2f3%2fradioactive-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071546"/>
            <a:ext cx="2539155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Действия при оповещении о радиационной аварии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7472386" cy="5214974"/>
          </a:xfrm>
        </p:spPr>
        <p:txBody>
          <a:bodyPr>
            <a:normAutofit fontScale="32500" lnSpcReduction="20000"/>
          </a:bodyPr>
          <a:lstStyle/>
          <a:p>
            <a:r>
              <a:rPr lang="ru-RU" sz="4300" b="1" dirty="0" smtClean="0"/>
              <a:t>КАК ДЕЙСТВОВАТЬ ПРИ ОПОВЕЩЕНИИ О РАДИАЦИОННОЙ АВАРИИ</a:t>
            </a:r>
            <a:endParaRPr lang="ru-RU" sz="4300" dirty="0" smtClean="0"/>
          </a:p>
          <a:p>
            <a:r>
              <a:rPr lang="ru-RU" sz="4300" dirty="0" smtClean="0"/>
              <a:t>Находясь на улице:</a:t>
            </a:r>
          </a:p>
          <a:p>
            <a:r>
              <a:rPr lang="ru-RU" sz="4300" dirty="0" smtClean="0"/>
              <a:t>немедленно защитите органы дыхания платком (шарфом);</a:t>
            </a:r>
          </a:p>
          <a:p>
            <a:r>
              <a:rPr lang="ru-RU" sz="4300" dirty="0" smtClean="0"/>
              <a:t>поспешите укрыться в помещении.</a:t>
            </a:r>
          </a:p>
          <a:p>
            <a:r>
              <a:rPr lang="ru-RU" sz="4300" dirty="0" smtClean="0"/>
              <a:t>Оказавшись в укрытии:</a:t>
            </a:r>
          </a:p>
          <a:p>
            <a:r>
              <a:rPr lang="ru-RU" sz="4300" dirty="0" smtClean="0"/>
              <a:t>снимите верхнюю одежду и обувь, поместите их в пластиковый пакет и примите душ.</a:t>
            </a:r>
          </a:p>
          <a:p>
            <a:r>
              <a:rPr lang="ru-RU" sz="4300" dirty="0" smtClean="0"/>
              <a:t>Оставаясь дома:</a:t>
            </a:r>
          </a:p>
          <a:p>
            <a:r>
              <a:rPr lang="ru-RU" sz="4300" dirty="0" smtClean="0"/>
              <a:t>закройте окна и двери;</a:t>
            </a:r>
          </a:p>
          <a:p>
            <a:r>
              <a:rPr lang="ru-RU" sz="4300" dirty="0" smtClean="0"/>
              <a:t>включите телевизор и радиоприемник для получения дополнительной информации об аварии и указаний местных властей.</a:t>
            </a:r>
          </a:p>
          <a:p>
            <a:r>
              <a:rPr lang="ru-RU" sz="4300" dirty="0" err="1" smtClean="0"/>
              <a:t>загерметизируйте</a:t>
            </a:r>
            <a:r>
              <a:rPr lang="ru-RU" sz="4300" dirty="0" smtClean="0"/>
              <a:t> вентиляционные отверстия, щели на окнах (дверях) и не подходите к ним без необходимости.</a:t>
            </a:r>
          </a:p>
          <a:p>
            <a:r>
              <a:rPr lang="ru-RU" sz="4300" dirty="0" smtClean="0"/>
              <a:t>сделайте запас воды в герметичных емкостях.</a:t>
            </a:r>
          </a:p>
          <a:p>
            <a:r>
              <a:rPr lang="ru-RU" sz="4300" dirty="0" smtClean="0"/>
              <a:t>открытые продукты заверните в полиэтиленовую пленку и поместите в холодильник (шкаф). </a:t>
            </a:r>
          </a:p>
          <a:p>
            <a:r>
              <a:rPr lang="ru-RU" sz="4300" dirty="0" smtClean="0"/>
              <a:t>Для защиты органов дыхания используйте респиратор, ватно-марлевую повязку или подручные изделия из ткани, смоченные водой для повышения их фильтрующих свойств.</a:t>
            </a:r>
          </a:p>
          <a:p>
            <a:r>
              <a:rPr lang="ru-RU" sz="4300" dirty="0" smtClean="0"/>
              <a:t> </a:t>
            </a:r>
          </a:p>
          <a:p>
            <a:r>
              <a:rPr lang="ru-RU" sz="4300" dirty="0" smtClean="0"/>
              <a:t>При получении указаний через СМИ проведите йодную профилактику, принимая в течение 7 дней по одной таблетке (0,125 г) йодистого калия, а для детей до 2-х лет часть таблетки (0,04 г). При отсутствии йодистого калия используйте йодистый раствор: три-пять капель 5% раствора йода на стакан воды, детям до 2-х лет – одну — две капли.</a:t>
            </a:r>
          </a:p>
          <a:p>
            <a:endParaRPr lang="ru-RU" dirty="0"/>
          </a:p>
        </p:txBody>
      </p:sp>
      <p:pic>
        <p:nvPicPr>
          <p:cNvPr id="4" name="Picture 8" descr="{39441403-C54E-4212-8271-6BC6585C1045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5500701"/>
            <a:ext cx="1554468" cy="124293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/>
          <a:stretch>
            <a:fillRect/>
          </a:stretch>
        </p:blipFill>
        <p:spPr bwMode="auto">
          <a:xfrm>
            <a:off x="7429520" y="642918"/>
            <a:ext cx="1568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Если ваш дом попал в зону радиоактивного заражения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{55FE17F1-1123-4EDA-AC18-C100F72C4D2C}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524000"/>
            <a:ext cx="6629400" cy="49720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Движение по зараженной радиоактивными веществами местности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4043362" cy="4054485"/>
          </a:xfrm>
        </p:spPr>
        <p:txBody>
          <a:bodyPr>
            <a:normAutofit fontScale="55000" lnSpcReduction="20000"/>
          </a:bodyPr>
          <a:lstStyle/>
          <a:p>
            <a:pPr>
              <a:buFontTx/>
              <a:buAutoNum type="arabicParenR"/>
            </a:pPr>
            <a:r>
              <a:rPr lang="ru-RU" b="1" dirty="0" smtClean="0"/>
              <a:t>находиться в средствах индивидуальной защиты органов дыхания и кожи;</a:t>
            </a:r>
          </a:p>
          <a:p>
            <a:pPr>
              <a:buFontTx/>
              <a:buAutoNum type="arabicParenR"/>
            </a:pPr>
            <a:r>
              <a:rPr lang="ru-RU" b="1" dirty="0" smtClean="0"/>
              <a:t>без надобности не садиться и не прикасаться к местным предметам;</a:t>
            </a:r>
          </a:p>
          <a:p>
            <a:pPr>
              <a:buFontTx/>
              <a:buAutoNum type="arabicParenR"/>
            </a:pPr>
            <a:r>
              <a:rPr lang="ru-RU" b="1" dirty="0" smtClean="0"/>
              <a:t>избегать движения по высокой траве и кустарнику;</a:t>
            </a:r>
          </a:p>
          <a:p>
            <a:pPr>
              <a:buFontTx/>
              <a:buAutoNum type="arabicParenR"/>
            </a:pPr>
            <a:r>
              <a:rPr lang="ru-RU" b="1" dirty="0" smtClean="0"/>
              <a:t>не принимать пищу, не пить, не курить;</a:t>
            </a:r>
          </a:p>
          <a:p>
            <a:pPr>
              <a:buFontTx/>
              <a:buAutoNum type="arabicParenR"/>
            </a:pPr>
            <a:r>
              <a:rPr lang="ru-RU" b="1" dirty="0" smtClean="0"/>
              <a:t>не поднимать пыль и не ставить вещи на землю.</a:t>
            </a:r>
          </a:p>
          <a:p>
            <a:pPr>
              <a:buNone/>
            </a:pPr>
            <a:r>
              <a:rPr lang="ru-RU" b="1" dirty="0" smtClean="0"/>
              <a:t>Находясь в зоне радиоактивного заражения, человек облучается и в результате у него может возникнуть  лучевая болезнь.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7650" name="Picture 2" descr="http://900igr.net/datai/obg/Radiatsija/0006-005-Iskusstvennye-istochni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643182"/>
            <a:ext cx="34194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Библиография: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en-US" sz="1600" dirty="0" smtClean="0">
                <a:hlinkClick r:id="rId2"/>
              </a:rPr>
              <a:t>http</a:t>
            </a:r>
            <a:r>
              <a:rPr lang="en-US" sz="1600" dirty="0" smtClean="0">
                <a:hlinkClick r:id="rId2"/>
              </a:rPr>
              <a:t>://</a:t>
            </a:r>
            <a:r>
              <a:rPr lang="en-US" sz="1600" dirty="0" smtClean="0">
                <a:hlinkClick r:id="rId2"/>
              </a:rPr>
              <a:t>gid-defektolog.ru/dokumenty-2/klassnoe-rukovodstvo/klassnye-chasy-v-7-klasse/deystviya-v-opasnoy-situatcii</a:t>
            </a:r>
            <a:endParaRPr lang="ru-RU" sz="1600" dirty="0" smtClean="0"/>
          </a:p>
          <a:p>
            <a:pPr>
              <a:buAutoNum type="arabicPeriod"/>
            </a:pPr>
            <a:r>
              <a:rPr lang="en-US" sz="1600" dirty="0" smtClean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studme.org/13250103/bzhd/osnovnye_ponyatiya_harakteristiki_opasnyh_ekstremalnyh_chrezvychaynyh_situatsiy</a:t>
            </a:r>
            <a:endParaRPr lang="ru-RU" sz="1600" dirty="0" smtClean="0"/>
          </a:p>
          <a:p>
            <a:pPr>
              <a:buAutoNum type="arabicPeriod"/>
            </a:pPr>
            <a:r>
              <a:rPr lang="en-US" sz="1600" dirty="0" smtClean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www.tepka.ru/doprizyvnaya_podgotovka/55.html</a:t>
            </a:r>
            <a:endParaRPr lang="ru-RU" sz="1600" dirty="0" smtClean="0"/>
          </a:p>
          <a:p>
            <a:pPr>
              <a:buAutoNum type="arabicPeriod"/>
            </a:pPr>
            <a:r>
              <a:rPr lang="en-US" sz="1600" dirty="0" smtClean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nsportal.ru/nachalnaya-shkola/okruzhayushchii-mir/2013/10/02/urok-obzh-1-klassopasnye-situatsii-na-dorogakh-i</a:t>
            </a:r>
            <a:endParaRPr lang="ru-RU" sz="1600" dirty="0" smtClean="0"/>
          </a:p>
          <a:p>
            <a:pPr>
              <a:buAutoNum type="arabicPeriod"/>
            </a:pPr>
            <a:r>
              <a:rPr lang="en-US" sz="1200" dirty="0" smtClean="0"/>
              <a:t>https://yandex.ru/images/search?text</a:t>
            </a:r>
            <a:r>
              <a:rPr lang="en-US" sz="1200" smtClean="0"/>
              <a:t>=%</a:t>
            </a:r>
            <a:r>
              <a:rPr lang="en-US" sz="1200" smtClean="0"/>
              <a:t>D0%B4%D0%B5%D0%B9%D1%81%D1%82%D0%B2%D0%B8%D1%8F%20%D0%B2%20%D1%8D%D0%BA%D1%81%D1%82%D1%80%D0%B5%D0%BC%D0%B0%D0%BB%D1%8C%D0%BD%D1%8B%D1%85%20%D0%B8%20%D0%BE%D0%BF%D0%B0%D1%81%D0%BD%D1%8B%D1%85%20%D1%81%D0%B8</a:t>
            </a:r>
            <a:r>
              <a:rPr lang="en-US" sz="1200" smtClean="0">
                <a:hlinkClick r:id="rId6" action="ppaction://hlinkfile"/>
              </a:rPr>
              <a:t>%D1%82%D1%83%D0%B0%D1%86%D0%B8%D1%8F%D1%85&amp;stype=image&amp;lr=20&amp;noreask=1&amp;source=wiz&amp;redircnt=1444293243.1</a:t>
            </a:r>
            <a:endParaRPr lang="ru-RU" sz="1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900igr.net/datas/ekonomika/Kak-podgotovitsja-k-peregovoram/0009-009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Действия</a:t>
            </a:r>
            <a:r>
              <a:rPr lang="en-US" b="1" dirty="0" smtClean="0"/>
              <a:t> </a:t>
            </a:r>
            <a:r>
              <a:rPr lang="ru-RU" b="1" dirty="0" smtClean="0"/>
              <a:t>в экстремальных и опасных ситуациях, связанных с терроризмом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85720" y="2071678"/>
            <a:ext cx="4038600" cy="4525963"/>
          </a:xfrm>
        </p:spPr>
        <p:txBody>
          <a:bodyPr>
            <a:normAutofit/>
          </a:bodyPr>
          <a:lstStyle/>
          <a:p>
            <a:pPr marL="261938" indent="-261938">
              <a:buFontTx/>
              <a:buChar char="•"/>
            </a:pPr>
            <a:r>
              <a:rPr lang="ru-RU" dirty="0" smtClean="0">
                <a:latin typeface="Arial" charset="0"/>
              </a:rPr>
              <a:t>при обнаружении взрывоопасного предмета;</a:t>
            </a:r>
          </a:p>
          <a:p>
            <a:pPr marL="261938" indent="-261938">
              <a:buFontTx/>
              <a:buChar char="•"/>
            </a:pPr>
            <a:r>
              <a:rPr lang="ru-RU" dirty="0" smtClean="0">
                <a:latin typeface="Arial" charset="0"/>
              </a:rPr>
              <a:t>правила поведения при взрыве;</a:t>
            </a:r>
            <a:r>
              <a:rPr lang="ru-RU" dirty="0" smtClean="0">
                <a:latin typeface="Arial" charset="0"/>
                <a:hlinkClick r:id="" action="ppaction://noaction"/>
              </a:rPr>
              <a:t> </a:t>
            </a:r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572000" y="5929330"/>
            <a:ext cx="4043362" cy="4329129"/>
          </a:xfrm>
        </p:spPr>
        <p:txBody>
          <a:bodyPr>
            <a:normAutofit/>
          </a:bodyPr>
          <a:lstStyle/>
          <a:p>
            <a:r>
              <a:rPr lang="ru-RU" dirty="0" smtClean="0"/>
              <a:t>Беслан 2004г</a:t>
            </a:r>
            <a:endParaRPr lang="ru-RU" dirty="0"/>
          </a:p>
        </p:txBody>
      </p:sp>
      <p:pic>
        <p:nvPicPr>
          <p:cNvPr id="6" name="Picture 11" descr="40shkola-zdravstv_reu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928802"/>
            <a:ext cx="2187566" cy="2590203"/>
          </a:xfrm>
          <a:prstGeom prst="rect">
            <a:avLst/>
          </a:prstGeom>
          <a:noFill/>
          <a:ln w="9525">
            <a:solidFill>
              <a:srgbClr val="9F7011"/>
            </a:solidFill>
            <a:miter lim="800000"/>
            <a:headEnd/>
            <a:tailEnd/>
          </a:ln>
        </p:spPr>
      </p:pic>
      <p:pic>
        <p:nvPicPr>
          <p:cNvPr id="2050" name="Picture 2" descr="http://d1.files.namba.net/files/611198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3786190"/>
            <a:ext cx="2831970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Признаки возможного наличия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 взрывных устройств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4757742" cy="4525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  Оставленные без присмотра в многолюдных местах портфели, сумки; </a:t>
            </a:r>
            <a:br>
              <a:rPr lang="ru-RU" dirty="0" smtClean="0"/>
            </a:br>
            <a:r>
              <a:rPr lang="ru-RU" dirty="0" smtClean="0"/>
              <a:t>•  Незнакомые автотранспортные средства, длительное время </a:t>
            </a:r>
            <a:br>
              <a:rPr lang="ru-RU" dirty="0" smtClean="0"/>
            </a:br>
            <a:r>
              <a:rPr lang="ru-RU" dirty="0" smtClean="0"/>
              <a:t>находящиеся около жилых и административных объектов; </a:t>
            </a:r>
          </a:p>
          <a:p>
            <a:pPr marL="0" indent="0">
              <a:buNone/>
            </a:pPr>
            <a:r>
              <a:rPr lang="ru-RU" dirty="0" smtClean="0"/>
              <a:t>•  Обнаруженные необычные предметы и их нестандартное размещение; 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ru-RU" dirty="0" smtClean="0"/>
              <a:t>•  Наличие на найденных предметах элементов (источников) питания, электропроводов, антенн,  изоляционных материалов. </a:t>
            </a:r>
            <a:br>
              <a:rPr lang="ru-RU" dirty="0" smtClean="0"/>
            </a:br>
            <a:r>
              <a:rPr lang="ru-RU" dirty="0" smtClean="0"/>
              <a:t>•  Растяжка из проволоки, прочной нитки, веревки; </a:t>
            </a:r>
          </a:p>
          <a:p>
            <a:pPr marL="0" indent="0">
              <a:buClr>
                <a:schemeClr val="tx1"/>
              </a:buClr>
            </a:pPr>
            <a:r>
              <a:rPr lang="ru-RU" dirty="0" smtClean="0"/>
              <a:t>  Возможный шум, раздающийся из обнаруженного предмета.</a:t>
            </a:r>
            <a:endParaRPr lang="ru-RU" dirty="0"/>
          </a:p>
        </p:txBody>
      </p:sp>
      <p:pic>
        <p:nvPicPr>
          <p:cNvPr id="1026" name="Picture 2" descr="http://i.obozrevatel.ua/4/1680783/inner/1692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428868"/>
            <a:ext cx="3634625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Действия жителей при обнаружении взрывного устройства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000240"/>
            <a:ext cx="7467600" cy="4525963"/>
          </a:xfrm>
        </p:spPr>
        <p:txBody>
          <a:bodyPr>
            <a:normAutofit fontScale="70000" lnSpcReduction="20000"/>
          </a:bodyPr>
          <a:lstStyle/>
          <a:p>
            <a:pPr marL="261938" indent="-261938" algn="just"/>
            <a:r>
              <a:rPr lang="ru-RU" dirty="0" smtClean="0"/>
              <a:t>Немедленно сообщить об обнаруженном подозрительном предмете в дежурные службы органов внутренних дел, ФСБ, ГО и ЧС.</a:t>
            </a:r>
          </a:p>
          <a:p>
            <a:pPr marL="261938" indent="-261938" algn="just"/>
            <a:r>
              <a:rPr lang="ru-RU" dirty="0" smtClean="0"/>
              <a:t>Не подходить к обнаруженному предмету, не трогать его руками и не подпускать к нему других лиц</a:t>
            </a:r>
          </a:p>
          <a:p>
            <a:pPr marL="261938" indent="-261938" algn="just"/>
            <a:r>
              <a:rPr lang="ru-RU" dirty="0" smtClean="0"/>
              <a:t>Исключить использование средств радиосвязи, мобильных телефонов, других радиосредств, способных вызвать срабатывание </a:t>
            </a:r>
            <a:r>
              <a:rPr lang="ru-RU" dirty="0" err="1" smtClean="0"/>
              <a:t>радиовзрывателя</a:t>
            </a:r>
            <a:r>
              <a:rPr lang="ru-RU" dirty="0" smtClean="0"/>
              <a:t>.</a:t>
            </a:r>
          </a:p>
          <a:p>
            <a:pPr marL="261938" indent="-261938" algn="just"/>
            <a:r>
              <a:rPr lang="ru-RU" dirty="0" smtClean="0"/>
              <a:t>Дождаться прибытия представителей правоохранительных органов.</a:t>
            </a:r>
          </a:p>
          <a:p>
            <a:pPr marL="261938" indent="-261938" algn="just"/>
            <a:r>
              <a:rPr lang="ru-RU" dirty="0" smtClean="0"/>
              <a:t>Указать место нахождения подозрительного предмета</a:t>
            </a:r>
          </a:p>
          <a:p>
            <a:pPr marL="261938" indent="-261938"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Внимание!!! Обезвреживание взрывоопасного предмета на месте его обнаружения производится только специалистами МВД, ФСБ и МЧС.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http://www.image.kg/images/2014/01/06/myp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922106" cy="2930563"/>
          </a:xfrm>
          <a:prstGeom prst="rect">
            <a:avLst/>
          </a:prstGeom>
          <a:noFill/>
        </p:spPr>
      </p:pic>
      <p:pic>
        <p:nvPicPr>
          <p:cNvPr id="19460" name="Picture 4" descr="http://novayagazeta-ug.ru/sites/default/files/news/01-2014/poy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30880" y="2786058"/>
            <a:ext cx="5688467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Пожары.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4471990" cy="462598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Пожар</a:t>
            </a:r>
            <a:r>
              <a:rPr lang="ru-RU" dirty="0" smtClean="0"/>
              <a:t> -  </a:t>
            </a:r>
            <a:r>
              <a:rPr lang="ru-RU" b="1" dirty="0" smtClean="0"/>
              <a:t>это неконтролируемый процесс горения, сопровождающийся уничтожением материальных ценностей и создающий опасность для жизни и здоровья людей.</a:t>
            </a:r>
          </a:p>
          <a:p>
            <a:endParaRPr lang="ru-RU" dirty="0"/>
          </a:p>
        </p:txBody>
      </p:sp>
      <p:pic>
        <p:nvPicPr>
          <p:cNvPr id="17410" name="Picture 2" descr="http://esp.md/wp-content/uploads/2013/03/poj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3116"/>
            <a:ext cx="3643338" cy="285752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Действия в случае пожара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>В случае пожара необходимо срочно покинуть здание, используя основные и запасные (пожарные) выходы или лестницы (пользоваться лифтами опасно), и как можно быстрее позвонить в по­жарную охрану, сообщить Ф.И.О., адрес и что горит.</a:t>
            </a:r>
          </a:p>
          <a:p>
            <a:r>
              <a:rPr lang="ru-RU" dirty="0" smtClean="0"/>
              <a:t>В начальной стадии развития пожара можно попытаться поту­шить его, используя все имеющиеся средства пожаротушения (огне­тушители, внутренние пожарные краны, покрывала, песок, воду и др.). Необходимо помнить, что огонь на элементах электроснабже­ния нельзя тушить водой. Предварительно надо отключить напряже­ние или перерубить провод топором с сухой деревянной ручкой. Если все старания оказались напрасными, и огонь получил распростране­ние, нужно срочно покинуть здание (эвакуироваться). При задымле­нии лестничных клеток следует плотно закрыть двери, выходящие на них, а при образовании опасной концентрации дыма и повыше­нии температуры в помещении (комнате), переместиться на балкон, захватив с собой намоченное одеяло (ковер, другую плотную ткань), чтобы укрыться от огня в случае его проникновения через дверной и оконный проемы; дверь за собой плотно прикрыть. Эвакуацию нуж­но продолжать по пожарной лестнице или через другую квартиру, если там нет огня, использовав крепко связанные простыни, шторы, веревки или пожарный рукав. Спускаться надо по одному, подстра­ховывая друг друга. Подобное </a:t>
            </a:r>
            <a:r>
              <a:rPr lang="ru-RU" dirty="0" err="1" smtClean="0"/>
              <a:t>самоспасение</a:t>
            </a:r>
            <a:r>
              <a:rPr lang="ru-RU" dirty="0" smtClean="0"/>
              <a:t> связано с риском для жизни и допустимо лишь тогда, когда нет иного выхода. Нельзя пры­гать из окон (с балконов) верхних этажей зданий, так как статистика свидетельствует, что это заканчивается смертью или серьезными уве­чьями.</a:t>
            </a:r>
          </a:p>
          <a:p>
            <a:r>
              <a:rPr lang="ru-RU" dirty="0" smtClean="0"/>
              <a:t>При спасении пострадавших из горящего здания прежде чем войти туда, накройтесь с головой мокрым покрывалом (пальто, плащом, кус­ком плотной ткани). Дверь в задымленное помещение открывайте осто­рожно, чтобы избежать вспышки пламени от быстрого притока свежего воздуха. В сильно задымленном помещении продвигайтесь ползком или пригнувшись, дышите через увлажненную ткань. Если на пострадав­шем </a:t>
            </a:r>
            <a:r>
              <a:rPr lang="ru-RU" dirty="0" err="1" smtClean="0"/>
              <a:t>зaгoрелась</a:t>
            </a:r>
            <a:r>
              <a:rPr lang="ru-RU" dirty="0" smtClean="0"/>
              <a:t> одежда, набросьте на него какое-нибудь покрывало (паль­то, плащ) и плотно прижмите, чтобы прекратить приток воздуха. При спасении пострадавших соблюдайте меры предосторожности от возможного обвала, обрушения и других опасностей. После выноса пострадавшего окажите ему первую медицинскую помощь и отправьте в ближайший медицинский пункт.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testmode.chebnovosti.ru/UserFiles/Orgs/OrgId_1018/Material/201412/18/shop_items_catalog_image4490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5715000" cy="3219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adiacia"/>
          <p:cNvPicPr>
            <a:picLocks noChangeAspect="1" noChangeArrowheads="1"/>
          </p:cNvPicPr>
          <p:nvPr/>
        </p:nvPicPr>
        <p:blipFill>
          <a:blip r:embed="rId2"/>
          <a:srcRect t="2222" r="16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Радиационная авария</a:t>
            </a:r>
            <a:r>
              <a:rPr lang="ru-RU" b="1" dirty="0" smtClean="0">
                <a:solidFill>
                  <a:schemeClr val="accent1"/>
                </a:solidFill>
              </a:rPr>
              <a:t/>
            </a:r>
            <a:br>
              <a:rPr lang="ru-RU" b="1" dirty="0" smtClean="0">
                <a:solidFill>
                  <a:schemeClr val="accent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5114932" cy="535785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РОО – радиационно-опасный объект</a:t>
            </a:r>
          </a:p>
          <a:p>
            <a:r>
              <a:rPr lang="ru-RU" b="1" dirty="0" smtClean="0"/>
              <a:t>Радиационно-опасный объект (РОО) - объект, на котором хранят, перерабатывают, используют или транспортируют радиоактивные вещества, при аварии на котором или его разрушении может произойти облучение ионизирующим излучением или радиоактивное загрязнение людей, сельскохозяйственных животных и растений, объектов экономики, а также окружающей природной среды. 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4578" name="Picture 2" descr="http://img15.nnm.me/d/e/b/b/b/1918e51527c8dcf15d72a55ccd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928670"/>
            <a:ext cx="3546386" cy="2500330"/>
          </a:xfrm>
          <a:prstGeom prst="rect">
            <a:avLst/>
          </a:prstGeom>
          <a:noFill/>
        </p:spPr>
      </p:pic>
      <p:pic>
        <p:nvPicPr>
          <p:cNvPr id="24580" name="Picture 4" descr="http://img0.liveinternet.ru/images/attach/c/2/70/407/70407268_1297192415_chay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000504"/>
            <a:ext cx="3334713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150</TotalTime>
  <Words>764</Words>
  <PresentationFormat>Экран (4:3)</PresentationFormat>
  <Paragraphs>67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Техническая</vt:lpstr>
      <vt:lpstr>Презентация к классному часу: Действия в экстремальных  и опасных ситуациях</vt:lpstr>
      <vt:lpstr>Действия в экстремальных и опасных ситуациях, связанных с терроризмом</vt:lpstr>
      <vt:lpstr>Признаки возможного наличия  взрывных устройств</vt:lpstr>
      <vt:lpstr>Действия жителей при обнаружении взрывного устройства </vt:lpstr>
      <vt:lpstr>Слайд 5</vt:lpstr>
      <vt:lpstr>Пожары. </vt:lpstr>
      <vt:lpstr>Действия в случае пожара</vt:lpstr>
      <vt:lpstr>Слайд 8</vt:lpstr>
      <vt:lpstr>Радиационная авария </vt:lpstr>
      <vt:lpstr>Радиационная авария </vt:lpstr>
      <vt:lpstr>Действия при оповещении о радиационной аварии </vt:lpstr>
      <vt:lpstr>Если ваш дом попал в зону радиоактивного заражения </vt:lpstr>
      <vt:lpstr>Движение по зараженной радиоактивными веществами местности </vt:lpstr>
      <vt:lpstr>Библиография: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в экстремальных и опасных ситуациях</dc:title>
  <dc:creator>Марина Куприянович</dc:creator>
  <cp:lastModifiedBy>КуприяновичМО</cp:lastModifiedBy>
  <cp:revision>22</cp:revision>
  <dcterms:modified xsi:type="dcterms:W3CDTF">2015-10-08T08:35:30Z</dcterms:modified>
</cp:coreProperties>
</file>