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2" r:id="rId7"/>
    <p:sldId id="261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05528-17A3-4748-9B85-6600BCC806FC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85944-3152-460A-8E4E-0B2BC123B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48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85944-3152-460A-8E4E-0B2BC123B01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28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nord.ru/?act=showItem&amp;id_item=326" TargetMode="External"/><Relationship Id="rId2" Type="http://schemas.openxmlformats.org/officeDocument/2006/relationships/hyperlink" Target="http://www.rosimperija.info/post/159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omonosov.name/articles_17_26.html" TargetMode="External"/><Relationship Id="rId4" Type="http://schemas.openxmlformats.org/officeDocument/2006/relationships/hyperlink" Target="https://yandex.ru/images/search?text=%D0%BB%D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357167"/>
            <a:ext cx="5500726" cy="2000263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ru-RU" sz="3200" dirty="0" smtClean="0"/>
              <a:t>Презентация </a:t>
            </a:r>
            <a:br>
              <a:rPr lang="ru-RU" sz="3200" dirty="0" smtClean="0"/>
            </a:br>
            <a:r>
              <a:rPr lang="ru-RU" sz="3200" dirty="0" smtClean="0"/>
              <a:t>М.В</a:t>
            </a:r>
            <a:r>
              <a:rPr lang="ru-RU" sz="3200" dirty="0" smtClean="0"/>
              <a:t>. ЛОМОНОСОВ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ЛИТЕРАТУРЕ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3643314"/>
            <a:ext cx="7920276" cy="2571768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+mj-lt"/>
              </a:rPr>
              <a:t>Автор работы: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Трескина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Елена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+mj-lt"/>
              </a:rPr>
              <a:t>ученица 9 а класса,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МБОУ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СШ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№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1, г. Архангельска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+mj-lt"/>
              </a:rPr>
              <a:t>руководитель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Куприянович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Марина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Олеговна,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+mj-lt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читель математики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+mj-lt"/>
              </a:rPr>
              <a:t> высшей квалификационной категории,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+mj-lt"/>
              </a:rPr>
              <a:t>МБОУ СШ № 1, г. Архангельска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138" l="0" r="100000">
                        <a14:foregroundMark x1="36452" y1="36084" x2="47581" y2="87685"/>
                        <a14:foregroundMark x1="23226" y1="80172" x2="64032" y2="84729"/>
                        <a14:foregroundMark x1="47903" y1="42611" x2="72903" y2="78818"/>
                        <a14:foregroundMark x1="44355" y1="40271" x2="52581" y2="63670"/>
                        <a14:foregroundMark x1="26774" y1="16256" x2="25161" y2="21552"/>
                        <a14:foregroundMark x1="17258" y1="94335" x2="40806" y2="96182"/>
                        <a14:foregroundMark x1="48387" y1="35468" x2="55645" y2="45936"/>
                        <a14:foregroundMark x1="51129" y1="14163" x2="53548" y2="26847"/>
                        <a14:foregroundMark x1="52903" y1="16749" x2="54677" y2="22537"/>
                        <a14:foregroundMark x1="60645" y1="44581" x2="92742" y2="71552"/>
                        <a14:foregroundMark x1="23871" y1="23030" x2="23871" y2="23030"/>
                        <a14:foregroundMark x1="24677" y1="24507" x2="24677" y2="24507"/>
                        <a14:foregroundMark x1="25161" y1="25123" x2="23548" y2="25739"/>
                        <a14:foregroundMark x1="24355" y1="25493" x2="24355" y2="25493"/>
                        <a14:foregroundMark x1="51452" y1="13547" x2="53710" y2="17611"/>
                        <a14:foregroundMark x1="55323" y1="19828" x2="54677" y2="28941"/>
                        <a14:foregroundMark x1="56129" y1="21429" x2="53065" y2="14532"/>
                        <a14:backgroundMark x1="68065" y1="5049" x2="93548" y2="48153"/>
                        <a14:backgroundMark x1="23710" y1="6404" x2="11613" y2="29064"/>
                        <a14:backgroundMark x1="1774" y1="62438" x2="1290" y2="48153"/>
                        <a14:backgroundMark x1="61935" y1="23030" x2="58548" y2="34852"/>
                        <a14:backgroundMark x1="77581" y1="45690" x2="97581" y2="62069"/>
                        <a14:backgroundMark x1="89032" y1="59113" x2="99677" y2="6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2539699" cy="33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5786" y="6215082"/>
            <a:ext cx="232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r>
              <a:rPr lang="ru-RU" dirty="0" smtClean="0"/>
              <a:t>. Архангельск, 2015г.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871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7125113" cy="2364635"/>
          </a:xfrm>
        </p:spPr>
        <p:txBody>
          <a:bodyPr/>
          <a:lstStyle/>
          <a:p>
            <a:r>
              <a:rPr lang="ru-RU" sz="8000" dirty="0"/>
              <a:t>ПОЭТИЧЕСКАЯ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11258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785794"/>
            <a:ext cx="7125112" cy="5073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Ломоносов </a:t>
            </a:r>
            <a:r>
              <a:rPr lang="ru-RU" sz="2400" b="1" dirty="0"/>
              <a:t>был не только великий учёный, но и лучший поэт своего времени. 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Гражданин-патриот </a:t>
            </a:r>
            <a:r>
              <a:rPr lang="ru-RU" sz="2400" b="1" dirty="0"/>
              <a:t>Ломоносов ценил то искусство, которое </a:t>
            </a:r>
            <a:r>
              <a:rPr lang="ru-RU" sz="2400" b="1" dirty="0" smtClean="0"/>
              <a:t>служит </a:t>
            </a:r>
            <a:r>
              <a:rPr lang="ru-RU" sz="2400" b="1" dirty="0"/>
              <a:t>пользе общества, народа. Он боролся за содержательность и идейность литературы. 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Сам </a:t>
            </a:r>
            <a:r>
              <a:rPr lang="ru-RU" sz="2400" b="1" dirty="0"/>
              <a:t>Ломоносов в своей поэтической деятельности блестяще осуществил требования, которые он предъявлял к литературе и к </a:t>
            </a:r>
            <a:r>
              <a:rPr lang="ru-RU" sz="2400" b="1" dirty="0" smtClean="0"/>
              <a:t>поэту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4986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/>
              <a:t>Писать стихи Ломоносов начал рано. </a:t>
            </a: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Но </a:t>
            </a:r>
            <a:r>
              <a:rPr lang="ru-RU" sz="2800" b="1" dirty="0"/>
              <a:t>его поэтическое творчество развилось и расцвело после возвращения из заграничной командировки. </a:t>
            </a: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Он </a:t>
            </a:r>
            <a:r>
              <a:rPr lang="ru-RU" sz="2800" b="1" dirty="0"/>
              <a:t>писал произведения самых различных жанров: оды, трагедии, лирические и сатирические стихотворения, басни, эпиграммы. </a:t>
            </a: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Любимым </a:t>
            </a:r>
            <a:r>
              <a:rPr lang="ru-RU" sz="2800" b="1" dirty="0"/>
              <a:t>его жанром "была ода".</a:t>
            </a:r>
          </a:p>
        </p:txBody>
      </p:sp>
    </p:spTree>
    <p:extLst>
      <p:ext uri="{BB962C8B-B14F-4D97-AF65-F5344CB8AC3E}">
        <p14:creationId xmlns:p14="http://schemas.microsoft.com/office/powerpoint/2010/main" xmlns="" val="393988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В </a:t>
            </a:r>
            <a:r>
              <a:rPr lang="ru-RU" b="1" dirty="0"/>
              <a:t>своих одах Ломоносов прославляет победы русских над врагами" («Ода на взятие Хотина», посвященная взятию турецкой крепости Хотин в 1739 г.) или отмечает различные торжественные даты. Ломоносов писал и оды, посвященные религиозным и научным темам. Таковы, например, его два «Размышления»: «Утреннее размышление о божием величестве» и «Вечернее размышление о божием величестве при случае великого северного сияния». Эти «Размышления» представляют собой образцы научной поэзии. В них он, как никто и после него, вплоть до наших дней, сумел дать сочетание науки и поэзии в едином целом. В образной, поэтической форме Ломоносов даёт в «Утреннем размышлении» научное описание физического строения солнца, а в «Вечернем размышлении» — свою теорию происхождения северного </a:t>
            </a:r>
            <a:r>
              <a:rPr lang="ru-RU" b="1" dirty="0" smtClean="0"/>
              <a:t>сияния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08743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85729"/>
            <a:ext cx="7125112" cy="3929089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/>
              <a:t>ЗНАЧЕНИЕ ЛОМОНОСОВА </a:t>
            </a:r>
          </a:p>
          <a:p>
            <a:pPr marL="0" indent="0" algn="ctr">
              <a:buNone/>
            </a:pPr>
            <a:r>
              <a:rPr lang="ru-RU" sz="4000" b="1" dirty="0" smtClean="0"/>
              <a:t>В ИСТОРИИ ЛИТЕРАТУРЫ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501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857233"/>
            <a:ext cx="7125112" cy="5001566"/>
          </a:xfrm>
        </p:spPr>
        <p:txBody>
          <a:bodyPr/>
          <a:lstStyle/>
          <a:p>
            <a:pPr algn="ctr">
              <a:buClrTx/>
              <a:buNone/>
            </a:pPr>
            <a:r>
              <a:rPr lang="ru-RU" sz="2800" b="1" dirty="0"/>
              <a:t>Ломоносов выполнил огромную работу в деле развития русского литературного языка на народной основе, довел до конца начатую Тредиаковским реформу русского стихосложения и подкрепил ее своими поэтическими </a:t>
            </a:r>
            <a:r>
              <a:rPr lang="ru-RU" sz="2800" b="1" dirty="0" smtClean="0"/>
              <a:t>произведениями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475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000109"/>
            <a:ext cx="7125112" cy="4858690"/>
          </a:xfrm>
        </p:spPr>
        <p:txBody>
          <a:bodyPr>
            <a:normAutofit/>
          </a:bodyPr>
          <a:lstStyle/>
          <a:p>
            <a:pPr algn="ctr">
              <a:buClrTx/>
              <a:buNone/>
            </a:pPr>
            <a:r>
              <a:rPr lang="ru-RU" sz="2800" b="1" dirty="0"/>
              <a:t>Ломоносов содействовал созданию русского классицизма, прогрессивного по тому времени направления, и был отцом той торжественной оды, которая после него становится популярным жанром в русской литературе XVIII – XIX </a:t>
            </a:r>
            <a:r>
              <a:rPr lang="ru-RU" sz="2800" b="1" dirty="0" smtClean="0"/>
              <a:t>века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8025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785795"/>
            <a:ext cx="7125112" cy="5073004"/>
          </a:xfrm>
        </p:spPr>
        <p:txBody>
          <a:bodyPr/>
          <a:lstStyle/>
          <a:p>
            <a:pPr algn="ctr">
              <a:buClr>
                <a:schemeClr val="tx1"/>
              </a:buClr>
              <a:buNone/>
            </a:pPr>
            <a:r>
              <a:rPr lang="ru-RU" b="1" dirty="0" smtClean="0"/>
              <a:t>      Поэзия </a:t>
            </a:r>
            <a:r>
              <a:rPr lang="ru-RU" b="1" dirty="0"/>
              <a:t>Ломоносова, глубоко идейная, патриотическая, граждански направленная, значительно способствовала быстрому и успешному развитию русской литературы. И как ученый, и как поэт Ломоносов все свои знания и силы отдал служению народу и родине. Вся его жизнь была полна неуставных творческих исканий и героической борьбы с врагами, всячески препятствовавшими его преобразовательной деятельности в области просвещения. В своих предсмертных записях Ломоносов, между прочим, пишет: «За то терплю, что стараюсь защитить труд Петра Великого, чтобы выучились россияне, чтобы показали свое достоинство…Я не тужу о смерти: пожил, потерпел и знаю, что обо мне дети отечества пожалеют… »</a:t>
            </a:r>
          </a:p>
        </p:txBody>
      </p:sp>
    </p:spTree>
    <p:extLst>
      <p:ext uri="{BB962C8B-B14F-4D97-AF65-F5344CB8AC3E}">
        <p14:creationId xmlns:p14="http://schemas.microsoft.com/office/powerpoint/2010/main" xmlns="" val="248574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75724"/>
            <a:ext cx="7348769" cy="3896284"/>
          </a:xfrm>
        </p:spPr>
        <p:txBody>
          <a:bodyPr/>
          <a:lstStyle/>
          <a:p>
            <a:pPr algn="ctr"/>
            <a:r>
              <a:rPr lang="ru-RU" sz="6000" dirty="0" smtClean="0"/>
              <a:t>Библиография: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928802"/>
            <a:ext cx="7215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hlinkClick r:id="rId2"/>
              </a:rPr>
              <a:t>http</a:t>
            </a:r>
            <a:r>
              <a:rPr lang="en-GB" dirty="0" smtClean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www.rosimperija.info/post/1592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GB" dirty="0" smtClean="0">
                <a:hlinkClick r:id="rId3"/>
              </a:rPr>
              <a:t>http://www.cultnord.ru/?</a:t>
            </a:r>
            <a:r>
              <a:rPr lang="en-GB" dirty="0" smtClean="0">
                <a:hlinkClick r:id="rId3"/>
              </a:rPr>
              <a:t>act=showItem&amp;id_item=326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GB" dirty="0" smtClean="0">
                <a:hlinkClick r:id="rId4"/>
              </a:rPr>
              <a:t>https://yandex.ru/images/search?text=%</a:t>
            </a:r>
            <a:r>
              <a:rPr lang="en-GB" dirty="0" smtClean="0">
                <a:hlinkClick r:id="rId4"/>
              </a:rPr>
              <a:t>D0%BB%D0</a:t>
            </a:r>
            <a:endParaRPr lang="ru-RU" dirty="0" smtClean="0"/>
          </a:p>
          <a:p>
            <a:pPr marL="342900" indent="-342900"/>
            <a:r>
              <a:rPr lang="en-GB" dirty="0" smtClean="0"/>
              <a:t>%</a:t>
            </a:r>
            <a:r>
              <a:rPr lang="en-GB" dirty="0" smtClean="0"/>
              <a:t>BE%D0%BC%D0%BE%D0%BD%D0%BE%D1</a:t>
            </a:r>
            <a:r>
              <a:rPr lang="en-GB" dirty="0" smtClean="0"/>
              <a:t>%</a:t>
            </a:r>
            <a:endParaRPr lang="ru-RU" dirty="0" smtClean="0"/>
          </a:p>
          <a:p>
            <a:pPr marL="342900" indent="-342900"/>
            <a:r>
              <a:rPr lang="en-GB" dirty="0" smtClean="0"/>
              <a:t>81%D0%BE%D0%B2%20%D0%B8%20%D0%BB%</a:t>
            </a:r>
            <a:endParaRPr lang="ru-RU" dirty="0" smtClean="0"/>
          </a:p>
          <a:p>
            <a:pPr marL="342900" indent="-342900"/>
            <a:r>
              <a:rPr lang="en-GB" dirty="0" smtClean="0"/>
              <a:t>D0%B8%D1%82%D0%B5%D1%80%D0%B0%D1%</a:t>
            </a:r>
            <a:endParaRPr lang="ru-RU" dirty="0" smtClean="0"/>
          </a:p>
          <a:p>
            <a:pPr marL="342900" indent="-342900"/>
            <a:r>
              <a:rPr lang="en-GB" dirty="0" smtClean="0"/>
              <a:t>82%D1%83%D1%80%D0%B0&amp;stype=</a:t>
            </a:r>
            <a:r>
              <a:rPr lang="en-GB" dirty="0" err="1" smtClean="0"/>
              <a:t>image&amp;lr</a:t>
            </a:r>
            <a:r>
              <a:rPr lang="en-GB" dirty="0" smtClean="0"/>
              <a:t>=20</a:t>
            </a:r>
            <a:endParaRPr lang="ru-RU" dirty="0" smtClean="0"/>
          </a:p>
          <a:p>
            <a:pPr marL="342900" indent="-342900"/>
            <a:r>
              <a:rPr lang="en-GB" dirty="0" smtClean="0"/>
              <a:t>&amp;</a:t>
            </a:r>
            <a:r>
              <a:rPr lang="en-GB" dirty="0" err="1" smtClean="0"/>
              <a:t>noreask</a:t>
            </a:r>
            <a:r>
              <a:rPr lang="en-GB" dirty="0" smtClean="0"/>
              <a:t>=1&amp;source=wiz</a:t>
            </a:r>
            <a:endParaRPr lang="ru-RU" dirty="0" smtClean="0"/>
          </a:p>
          <a:p>
            <a:pPr marL="342900" indent="-342900"/>
            <a:r>
              <a:rPr lang="ru-RU" dirty="0" smtClean="0"/>
              <a:t>4. </a:t>
            </a:r>
            <a:r>
              <a:rPr lang="en-GB" dirty="0" smtClean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lomonosov.name/articles_17_26.html</a:t>
            </a:r>
            <a:endParaRPr lang="ru-RU" dirty="0" smtClean="0"/>
          </a:p>
          <a:p>
            <a:pPr marL="342900" indent="-34290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7125113" cy="924475"/>
          </a:xfrm>
        </p:spPr>
        <p:txBody>
          <a:bodyPr/>
          <a:lstStyle/>
          <a:p>
            <a:r>
              <a:rPr lang="ru-RU" sz="7200" dirty="0" smtClean="0"/>
              <a:t>НАУЧНЫЕ ТРУДЫ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41168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571481"/>
            <a:ext cx="7125112" cy="52873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Очень </a:t>
            </a:r>
            <a:r>
              <a:rPr lang="ru-RU" sz="2800" b="1" dirty="0"/>
              <a:t>важное значение имеют научные труды Ломоносова </a:t>
            </a:r>
            <a:r>
              <a:rPr lang="ru-RU" sz="2800" b="1" dirty="0" smtClean="0"/>
              <a:t>в теории </a:t>
            </a:r>
            <a:r>
              <a:rPr lang="ru-RU" sz="2800" b="1" dirty="0"/>
              <a:t>поэзии. Этими работами Ломоносов произвёл существенную реформу в области русского литературного языка и утвердил систему стихосложения, которая стала основной в XVIII и XIX веках и дошла до наших </a:t>
            </a:r>
            <a:r>
              <a:rPr lang="ru-RU" sz="2800" b="1" dirty="0" smtClean="0"/>
              <a:t>дней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86676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785794"/>
            <a:ext cx="7339426" cy="5787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Ломоносов излагает свое учение о «трёх штилях» в своем рассуждении «О пользе книг церковных в российском языке» (1757). Здесь он говорит, что в «российском» языке есть три рода «речений», т.е. три рода слов:</a:t>
            </a:r>
          </a:p>
        </p:txBody>
      </p:sp>
    </p:spTree>
    <p:extLst>
      <p:ext uri="{BB962C8B-B14F-4D97-AF65-F5344CB8AC3E}">
        <p14:creationId xmlns:p14="http://schemas.microsoft.com/office/powerpoint/2010/main" xmlns="" val="233806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Clr>
                <a:schemeClr val="tx1"/>
              </a:buClr>
              <a:buSzPct val="50000"/>
              <a:buNone/>
            </a:pPr>
            <a:r>
              <a:rPr lang="ru-RU" sz="4000" b="1" u="sng" dirty="0"/>
              <a:t>К первому относятся слова, которые являются общими и для славянского и для русского языка, </a:t>
            </a:r>
            <a:endParaRPr lang="ru-RU" sz="4000" b="1" u="sng" dirty="0" smtClean="0"/>
          </a:p>
          <a:p>
            <a:pPr algn="ctr">
              <a:buClr>
                <a:schemeClr val="tx1"/>
              </a:buClr>
              <a:buSzPct val="50000"/>
              <a:buNone/>
            </a:pPr>
            <a:r>
              <a:rPr lang="ru-RU" sz="4000" b="1" u="sng" dirty="0" smtClean="0"/>
              <a:t>например</a:t>
            </a:r>
            <a:r>
              <a:rPr lang="ru-RU" sz="4000" b="1" u="sng" dirty="0"/>
              <a:t>: слова, рука, ныне, </a:t>
            </a:r>
            <a:r>
              <a:rPr lang="ru-RU" sz="4000" b="1" u="sng" dirty="0" smtClean="0"/>
              <a:t>почитаю </a:t>
            </a:r>
            <a:endParaRPr lang="ru-RU" sz="4000" b="1" u="sng" dirty="0"/>
          </a:p>
        </p:txBody>
      </p:sp>
    </p:spTree>
    <p:extLst>
      <p:ext uri="{BB962C8B-B14F-4D97-AF65-F5344CB8AC3E}">
        <p14:creationId xmlns:p14="http://schemas.microsoft.com/office/powerpoint/2010/main" xmlns="" val="204294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Clr>
                <a:schemeClr val="tx1"/>
              </a:buClr>
              <a:buNone/>
            </a:pPr>
            <a:r>
              <a:rPr lang="ru-RU" sz="2400" b="1" u="sng" dirty="0"/>
              <a:t>Ко второму принадлежат такие славянские слова, которые хотя и редко </a:t>
            </a:r>
            <a:r>
              <a:rPr lang="ru-RU" sz="2400" b="1" u="sng" dirty="0" smtClean="0"/>
              <a:t>употребляются,   но </a:t>
            </a:r>
            <a:r>
              <a:rPr lang="ru-RU" sz="2400" b="1" u="sng" dirty="0"/>
              <a:t>понятны грамотному человеку, например: отверзаю, господень, насаждённый, взываю. «Неупотребительные и весьма обветшалые отсюда выключаются, напр., </a:t>
            </a:r>
            <a:r>
              <a:rPr lang="ru-RU" sz="2400" b="1" u="sng" dirty="0" err="1"/>
              <a:t>обаваю</a:t>
            </a:r>
            <a:r>
              <a:rPr lang="ru-RU" sz="2400" b="1" u="sng" dirty="0"/>
              <a:t> (очаровываю), </a:t>
            </a:r>
            <a:r>
              <a:rPr lang="ru-RU" sz="2400" b="1" u="sng" dirty="0" err="1"/>
              <a:t>рясны</a:t>
            </a:r>
            <a:r>
              <a:rPr lang="ru-RU" sz="2400" b="1" u="sng" dirty="0"/>
              <a:t> (ожерелье), </a:t>
            </a:r>
            <a:r>
              <a:rPr lang="ru-RU" sz="2400" b="1" u="sng" dirty="0" err="1"/>
              <a:t>овогда</a:t>
            </a:r>
            <a:r>
              <a:rPr lang="ru-RU" sz="2400" b="1" u="sng" dirty="0"/>
              <a:t> (иногда), </a:t>
            </a:r>
            <a:r>
              <a:rPr lang="ru-RU" sz="2400" b="1" u="sng" dirty="0" err="1"/>
              <a:t>свене</a:t>
            </a:r>
            <a:r>
              <a:rPr lang="ru-RU" sz="2400" b="1" u="sng" dirty="0"/>
              <a:t> (кроме</a:t>
            </a:r>
            <a:r>
              <a:rPr lang="ru-RU" sz="2400" b="1" u="sng" dirty="0" smtClean="0"/>
              <a:t>)»</a:t>
            </a:r>
            <a:endParaRPr lang="ru-RU" sz="2400" b="1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257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857233"/>
            <a:ext cx="7125112" cy="5001566"/>
          </a:xfrm>
        </p:spPr>
        <p:txBody>
          <a:bodyPr>
            <a:normAutofit/>
          </a:bodyPr>
          <a:lstStyle/>
          <a:p>
            <a:pPr algn="ctr">
              <a:buClr>
                <a:schemeClr val="tx1"/>
              </a:buClr>
              <a:buNone/>
            </a:pPr>
            <a:r>
              <a:rPr lang="ru-RU" sz="4000" b="1" u="sng" dirty="0"/>
              <a:t>К третьему относятся слова, которых нет в церковнославянских книгах, например: говорю, ручей</a:t>
            </a:r>
            <a:r>
              <a:rPr lang="ru-RU" sz="4000" b="1" u="sng" dirty="0" smtClean="0"/>
              <a:t>, который</a:t>
            </a:r>
            <a:r>
              <a:rPr lang="ru-RU" sz="4000" b="1" u="sng" dirty="0"/>
              <a:t>, пока, лишь, т.е. слова чисто русские.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399558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«ШТИЛИ»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b="1" u="sng" dirty="0" smtClean="0"/>
              <a:t>«</a:t>
            </a:r>
            <a:r>
              <a:rPr lang="ru-RU" b="1" u="sng" dirty="0"/>
              <a:t>Высокий штиль» </a:t>
            </a:r>
            <a:r>
              <a:rPr lang="ru-RU" b="1" dirty="0"/>
              <a:t>составляется из слов первой и второй групп. Это стиль торжественный, величественный, важный. Им должно писать героические поэмы, оды, а в прозе - ораторские речи «о важных материях». </a:t>
            </a:r>
          </a:p>
          <a:p>
            <a:pPr>
              <a:buClr>
                <a:schemeClr val="tx1"/>
              </a:buClr>
            </a:pPr>
            <a:r>
              <a:rPr lang="ru-RU" b="1" dirty="0"/>
              <a:t>           </a:t>
            </a:r>
            <a:r>
              <a:rPr lang="ru-RU" b="1" u="sng" dirty="0"/>
              <a:t>«Средний штиль»</a:t>
            </a:r>
            <a:r>
              <a:rPr lang="ru-RU" b="1" dirty="0"/>
              <a:t> должен состоять преимущественно из русских слов, т, е. слов первого и третьего рода, к которым можно присоединить слова славянские, т. е. второго рода, но делать не надо с большой осторожностью, «чтобы слог не казался надутым». Этим стилем нужно писать трагедии, стихотворные дружеские письма, элегии, сатиры, а в прозе - исторические, сочинения. </a:t>
            </a:r>
          </a:p>
          <a:p>
            <a:pPr>
              <a:buClr>
                <a:schemeClr val="tx1"/>
              </a:buClr>
            </a:pPr>
            <a:r>
              <a:rPr lang="ru-RU" b="1" dirty="0"/>
              <a:t>           </a:t>
            </a:r>
            <a:r>
              <a:rPr lang="ru-RU" b="1" u="sng" dirty="0"/>
              <a:t>«Низкий штиль» </a:t>
            </a:r>
            <a:r>
              <a:rPr lang="ru-RU" b="1" dirty="0"/>
              <a:t>состоит </a:t>
            </a:r>
            <a:r>
              <a:rPr lang="ru-RU" b="1" dirty="0" smtClean="0"/>
              <a:t>исключительно </a:t>
            </a:r>
            <a:r>
              <a:rPr lang="ru-RU" b="1" dirty="0"/>
              <a:t>из русских слов, которых нет в славянском языке. Им надо писать комедии, эпиграммы, песни, а в прозе - письма, «описания обыкновенных дел».</a:t>
            </a:r>
          </a:p>
        </p:txBody>
      </p:sp>
    </p:spTree>
    <p:extLst>
      <p:ext uri="{BB962C8B-B14F-4D97-AF65-F5344CB8AC3E}">
        <p14:creationId xmlns:p14="http://schemas.microsoft.com/office/powerpoint/2010/main" xmlns="" val="78044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РЕФОРМА СТИХОСЛОЖЕНИЯ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ru-RU" b="1" dirty="0"/>
              <a:t>Ломоносов развил это положение, довёл преобразование русского стиха до конца. В 1739 году Ломоносов, учившийся тогда в Германии, написал «</a:t>
            </a:r>
            <a:r>
              <a:rPr lang="ru-RU" b="1" dirty="0" err="1"/>
              <a:t>Письо</a:t>
            </a:r>
            <a:r>
              <a:rPr lang="ru-RU" b="1" dirty="0"/>
              <a:t> о правилах Российского стихотворства», в котором доказав (и теоретически, и отрывками из своих поэтических произведений), что русский язык даёт возможность писать не только хореем и ямбом, как утверждал Тредиаковский, но и анапестом, и сочетанием ямбов с анапестами, и хореев с дактилями, что можно применять рифмы и мужские, и женские, и дактилические и чередовать их. Ломоносов считал, что силлабо-тоническое стихосложение следует распространять на стихи любой длины - восьмисложные, шестисложные, четырёхсложные, а не только на одиннадцати и тринадцати сложные, как это делал Тредиаковский.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77163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Другая 4">
      <a:dk1>
        <a:srgbClr val="F2D8A4"/>
      </a:dk1>
      <a:lt1>
        <a:srgbClr val="271C06"/>
      </a:lt1>
      <a:dk2>
        <a:srgbClr val="F9EFDA"/>
      </a:dk2>
      <a:lt2>
        <a:srgbClr val="F1D9A9"/>
      </a:lt2>
      <a:accent1>
        <a:srgbClr val="8F6E49"/>
      </a:accent1>
      <a:accent2>
        <a:srgbClr val="707070"/>
      </a:accent2>
      <a:accent3>
        <a:srgbClr val="7A6A60"/>
      </a:accent3>
      <a:accent4>
        <a:srgbClr val="F1D9A9"/>
      </a:accent4>
      <a:accent5>
        <a:srgbClr val="67787B"/>
      </a:accent5>
      <a:accent6>
        <a:srgbClr val="9D936F"/>
      </a:accent6>
      <a:hlink>
        <a:srgbClr val="646464"/>
      </a:hlink>
      <a:folHlink>
        <a:srgbClr val="32323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81</TotalTime>
  <Words>968</Words>
  <Application>Microsoft Office PowerPoint</Application>
  <PresentationFormat>Экран (4:3)</PresentationFormat>
  <Paragraphs>47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Autumn</vt:lpstr>
      <vt:lpstr>Презентация  М.В. ЛОМОНОСОВ   В ЛИТЕРАТУРЕ</vt:lpstr>
      <vt:lpstr>НАУЧНЫЕ ТРУДЫ</vt:lpstr>
      <vt:lpstr>Слайд 3</vt:lpstr>
      <vt:lpstr>Слайд 4</vt:lpstr>
      <vt:lpstr>Слайд 5</vt:lpstr>
      <vt:lpstr>Слайд 6</vt:lpstr>
      <vt:lpstr>Слайд 7</vt:lpstr>
      <vt:lpstr>«ШТИЛИ»</vt:lpstr>
      <vt:lpstr>РЕФОРМА СТИХОСЛОЖЕНИЯ</vt:lpstr>
      <vt:lpstr>ПОЭТИЧЕСКАЯ ДЕЯТЕЛЬНОСТЬ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Библиография: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М.В. ЛОМОНОСОВ   В ЛИТЕРАТУРЕ</dc:title>
  <dc:creator>Таня</dc:creator>
  <cp:lastModifiedBy>Lena</cp:lastModifiedBy>
  <cp:revision>13</cp:revision>
  <dcterms:created xsi:type="dcterms:W3CDTF">2014-11-24T13:03:25Z</dcterms:created>
  <dcterms:modified xsi:type="dcterms:W3CDTF">2015-10-11T15:08:41Z</dcterms:modified>
</cp:coreProperties>
</file>