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7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876"/>
            <a:ext cx="8305800" cy="1143000"/>
          </a:xfrm>
        </p:spPr>
        <p:txBody>
          <a:bodyPr/>
          <a:lstStyle/>
          <a:p>
            <a:pPr algn="r"/>
            <a:endParaRPr lang="ru-RU" sz="2000" dirty="0"/>
          </a:p>
          <a:p>
            <a:r>
              <a:rPr lang="ru-RU" sz="1600" dirty="0" smtClean="0"/>
              <a:t>                                             </a:t>
            </a:r>
            <a:r>
              <a:rPr lang="ru-RU" sz="1600" dirty="0" smtClean="0"/>
              <a:t>           </a:t>
            </a:r>
            <a:r>
              <a:rPr lang="ru-RU" sz="1600" dirty="0" smtClean="0"/>
              <a:t>Подготовила</a:t>
            </a:r>
            <a:r>
              <a:rPr lang="ru-RU" sz="1600" dirty="0" smtClean="0"/>
              <a:t>:</a:t>
            </a:r>
            <a:r>
              <a:rPr lang="en-US" sz="1600" dirty="0" smtClean="0"/>
              <a:t>    </a:t>
            </a:r>
            <a:r>
              <a:rPr lang="ru-RU" sz="1600" dirty="0" smtClean="0"/>
              <a:t>          </a:t>
            </a:r>
            <a:r>
              <a:rPr lang="en-US" sz="1600" dirty="0" smtClean="0"/>
              <a:t>         </a:t>
            </a:r>
            <a:r>
              <a:rPr lang="en-US" sz="1600" dirty="0" smtClean="0">
                <a:solidFill>
                  <a:schemeClr val="bg2"/>
                </a:solidFill>
              </a:rPr>
              <a:t>.</a:t>
            </a:r>
            <a:endParaRPr lang="ru-RU" sz="1600" dirty="0" smtClean="0">
              <a:solidFill>
                <a:schemeClr val="bg2"/>
              </a:solidFill>
            </a:endParaRPr>
          </a:p>
          <a:p>
            <a:pPr algn="r"/>
            <a:r>
              <a:rPr lang="ru-RU" sz="1600" dirty="0" smtClean="0"/>
              <a:t>Студентка группы 2БПО-НО   </a:t>
            </a:r>
            <a:r>
              <a:rPr lang="ru-RU" sz="1600" dirty="0" smtClean="0">
                <a:solidFill>
                  <a:schemeClr val="bg2"/>
                </a:solidFill>
              </a:rPr>
              <a:t>. </a:t>
            </a:r>
          </a:p>
          <a:p>
            <a:pPr algn="r"/>
            <a:r>
              <a:rPr lang="ru-RU" sz="1600" dirty="0" err="1" smtClean="0"/>
              <a:t>Пантилеева</a:t>
            </a:r>
            <a:r>
              <a:rPr lang="ru-RU" sz="1600" dirty="0" smtClean="0"/>
              <a:t>  Алена Федоровна.</a:t>
            </a:r>
          </a:p>
          <a:p>
            <a:r>
              <a:rPr lang="ru-RU" sz="1600" dirty="0" smtClean="0"/>
              <a:t>                                    Преподаватель: </a:t>
            </a:r>
          </a:p>
          <a:p>
            <a:pPr algn="r"/>
            <a:r>
              <a:rPr lang="ru-RU" sz="1600" dirty="0" smtClean="0"/>
              <a:t>Татьяна Владимировна  Панченко.</a:t>
            </a:r>
            <a:r>
              <a:rPr lang="en-US" sz="2000" dirty="0" smtClean="0">
                <a:solidFill>
                  <a:schemeClr val="bg2"/>
                </a:solidFill>
              </a:rPr>
              <a:t>.</a:t>
            </a:r>
            <a:endParaRPr lang="ru-RU" sz="2000" dirty="0">
              <a:solidFill>
                <a:schemeClr val="bg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8305800" cy="1981200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b="1" dirty="0" smtClean="0"/>
              <a:t>ПРЕЗЕНТАЦИЯ</a:t>
            </a:r>
            <a:r>
              <a:rPr sz="2400" b="1" smtClean="0"/>
              <a:t/>
            </a:r>
            <a:br>
              <a:rPr sz="2400" b="1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на тему:</a:t>
            </a:r>
            <a:r>
              <a:rPr sz="2400" b="1" smtClean="0"/>
              <a:t> "</a:t>
            </a:r>
            <a:r>
              <a:rPr lang="ru-RU" sz="2400" b="1" dirty="0" smtClean="0"/>
              <a:t>Педагогическая деятельность  Л.Н.Толстого</a:t>
            </a:r>
            <a:r>
              <a:rPr sz="2400" b="1" smtClean="0"/>
              <a:t>"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357166"/>
            <a:ext cx="73398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 </a:t>
            </a:r>
            <a:r>
              <a:rPr lang="ru-RU" sz="2000" dirty="0" smtClean="0">
                <a:latin typeface="+mj-lt"/>
              </a:rPr>
              <a:t>Федеральное государственное бюджетное образовательное </a:t>
            </a:r>
          </a:p>
          <a:p>
            <a:pPr algn="ctr"/>
            <a:r>
              <a:rPr lang="ru-RU" sz="2000" dirty="0" smtClean="0">
                <a:latin typeface="+mj-lt"/>
              </a:rPr>
              <a:t>учреждение высшего образования </a:t>
            </a:r>
          </a:p>
          <a:p>
            <a:pPr algn="ctr"/>
            <a:r>
              <a:rPr lang="ru-RU" sz="2000" dirty="0" smtClean="0">
                <a:latin typeface="+mj-lt"/>
              </a:rPr>
              <a:t>«Мурманский государственный гуманитарный университет»</a:t>
            </a:r>
            <a:endParaRPr lang="ru-RU" sz="20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7620" y="6000768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Мурма</a:t>
            </a:r>
            <a:r>
              <a:rPr lang="ru-RU" dirty="0"/>
              <a:t>н</a:t>
            </a:r>
            <a:r>
              <a:rPr lang="ru-RU" dirty="0" smtClean="0"/>
              <a:t>ск</a:t>
            </a:r>
          </a:p>
          <a:p>
            <a:pPr algn="ctr"/>
            <a:r>
              <a:rPr lang="ru-RU" dirty="0" smtClean="0"/>
              <a:t>2015 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Яснополянская школа Л.Н.Толстого</a:t>
            </a:r>
            <a:endParaRPr lang="ru-RU" dirty="0"/>
          </a:p>
        </p:txBody>
      </p:sp>
      <p:pic>
        <p:nvPicPr>
          <p:cNvPr id="4" name="Picture 4" descr="Ясная поляна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643050"/>
            <a:ext cx="664373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smtClean="0">
                <a:cs typeface="Times New Roman" pitchFamily="18" charset="0"/>
              </a:rPr>
              <a:t>Своеобразная педагогическая  лаборатория, экспериментальная школа, но великий педагог хотел, чтобы каждая школа  стала “опытом над молодым поколением, дающим постоянно новые выводы”.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 smtClean="0">
                <a:cs typeface="Times New Roman" pitchFamily="18" charset="0"/>
              </a:rPr>
              <a:t> 		В Яснополянской школе ставились опыты по физике и  естествознанию,  но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 smtClean="0">
                <a:cs typeface="Times New Roman" pitchFamily="18" charset="0"/>
              </a:rPr>
              <a:t>	особенно большое значение придавалось непосредственному  изучению  предметов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 smtClean="0">
                <a:cs typeface="Times New Roman" pitchFamily="18" charset="0"/>
              </a:rPr>
              <a:t>	и явлений в естественной обстановке.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/>
              <a:t>Яснополянская школа</a:t>
            </a: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57784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smtClean="0">
                <a:cs typeface="Times New Roman" pitchFamily="18" charset="0"/>
              </a:rPr>
              <a:t>В 1859 Толстой открыл в деревне школу для крестьянских детей, помог устроить более 20 школ в окрестностях Ясной Поляны.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 smtClean="0">
                <a:cs typeface="Times New Roman" pitchFamily="18" charset="0"/>
              </a:rPr>
              <a:t>		Единственный метод преподавания и воспитания, который он признавал, был тот, что никакого метода не надо. Всё в преподавании должно быть индивидуально — и учитель, и ученик, и их взаимные отношения. В яснополянской школе дети сидели, кто где хотел, кто сколько хотел и кто как хотел.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dirty="0" smtClean="0"/>
              <a:t>Яснополянская</a:t>
            </a:r>
            <a:r>
              <a:rPr lang="ru-RU" dirty="0" smtClean="0"/>
              <a:t> школа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7972452" cy="428628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smtClean="0">
                <a:cs typeface="Times New Roman" pitchFamily="18" charset="0"/>
              </a:rPr>
              <a:t>Никакой определенной программы преподавания не было. Единственная задача учителя заключалась в том, чтобы заинтересовать класс. Несмотря на этот крайний педагогический анархизм, занятия шли прекрасно. Их вел сам Толстой при помощи нескольких постоянных учителей и нескольких случайных, из ближайших знакомых и приезжих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47774"/>
          </a:xfrm>
        </p:spPr>
        <p:txBody>
          <a:bodyPr/>
          <a:lstStyle/>
          <a:p>
            <a:r>
              <a:rPr lang="ru-RU" sz="3800" dirty="0" smtClean="0"/>
              <a:t>Яснополянская</a:t>
            </a:r>
            <a:r>
              <a:rPr lang="ru-RU" dirty="0" smtClean="0"/>
              <a:t> школа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smtClean="0">
                <a:cs typeface="Times New Roman" pitchFamily="18" charset="0"/>
              </a:rPr>
              <a:t>В “Азбуке” Толстой рекомендовал учителям заставлять детей  не  только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 smtClean="0">
                <a:cs typeface="Times New Roman" pitchFamily="18" charset="0"/>
              </a:rPr>
              <a:t>	рассказывать содержание, но и делать  выводы,  которые  вытекают  из  басни, притчи,  занимать  определенную   нравственную   позицию. Учитель   должен стремиться к тому, чтобы в результате рассказа у  детей  возникали  вопросы,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 smtClean="0">
                <a:cs typeface="Times New Roman" pitchFamily="18" charset="0"/>
              </a:rPr>
              <a:t>	таким  образом,  развивалась  критичность  ума,  способность  высказывать  и отстаивать собственную точку зрения.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«Азбука» Л.Н.Толстого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Эльвира Шамилевна\Desktop\5541_12833457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32"/>
            <a:ext cx="7698819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643570" y="6000768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 «Азбука» Л.Н.Толстого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Эльвира Шамилевна\Desktop\15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857232"/>
            <a:ext cx="743175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5008" y="592933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«Азбука» Л.Н.Толстого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000" dirty="0" smtClean="0">
                <a:cs typeface="Times New Roman" pitchFamily="18" charset="0"/>
              </a:rPr>
              <a:t>«Азбука» состояла из четырех книг.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000" dirty="0" smtClean="0">
                <a:cs typeface="Times New Roman" pitchFamily="18" charset="0"/>
              </a:rPr>
              <a:t>	Первая книга включала собственно азбуку, т. е. букварь, тексты для первоначального чтения, славянские тексты, материалы для обучения счету, методические указания для учителя.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000" dirty="0" smtClean="0">
                <a:cs typeface="Times New Roman" pitchFamily="18" charset="0"/>
              </a:rPr>
              <a:t>	Следующие три книги включали художественные и научно-популярные рассказы по истории, географии, физике, естествознанию. В каждой из них имелись тексты для изучения церковно-славянского языка и материалы по арифметике, содержание материалов усложнялось в соответствии с возрастом учащихся. </a:t>
            </a:r>
            <a:endParaRPr lang="ru-RU" sz="3000" dirty="0"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/>
              <a:t>«Азбука» Л.Н.Толстого</a:t>
            </a: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cs typeface="Times New Roman" pitchFamily="18" charset="0"/>
              </a:rPr>
              <a:t>	Это была своеобразная энциклопедия знаний для первоначального этапа обучения. В популярной форме раскрывались понятия физики, химии, ботаники, зоологии.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cs typeface="Times New Roman" pitchFamily="18" charset="0"/>
              </a:rPr>
              <a:t>	 Многие рассказы имели проблемный характер, содержание научных понятий связывалось со знакомыми детям явлениями. Л.Н. Толстой в своих рассказах избрал своеобразную форму воздействия на чувства детей: плачущие, страдающие растения, разговаривающие животные.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/>
              <a:t>«Азбука» Л.Н.Толстого</a:t>
            </a: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Times New Roman" pitchFamily="18" charset="0"/>
              </a:rPr>
              <a:t>Принцип сознательности и активности обучения;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 smtClean="0"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Times New Roman" pitchFamily="18" charset="0"/>
              </a:rPr>
              <a:t>Принцип связи обучения с жизнью;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 smtClean="0"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Times New Roman" pitchFamily="18" charset="0"/>
              </a:rPr>
              <a:t>Принцип доступности обучения;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 smtClean="0"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Times New Roman" pitchFamily="18" charset="0"/>
              </a:rPr>
              <a:t>Принцип прочности усвоения знаний;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 smtClean="0"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Times New Roman" pitchFamily="18" charset="0"/>
              </a:rPr>
              <a:t>Принцип </a:t>
            </a:r>
            <a:r>
              <a:rPr lang="ru-RU" sz="2800" dirty="0" err="1" smtClean="0">
                <a:cs typeface="Times New Roman" pitchFamily="18" charset="0"/>
              </a:rPr>
              <a:t>природосообразности</a:t>
            </a:r>
            <a:r>
              <a:rPr lang="ru-RU" sz="2800" dirty="0" smtClean="0">
                <a:cs typeface="Times New Roman" pitchFamily="18" charset="0"/>
              </a:rPr>
              <a:t>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Дидактические взгляды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428868"/>
            <a:ext cx="5286412" cy="2857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200" dirty="0" smtClean="0"/>
              <a:t>	</a:t>
            </a:r>
            <a:r>
              <a:rPr lang="ru-RU" sz="2400" dirty="0" smtClean="0"/>
              <a:t> 	Родился в аристократической графской семье. Получил домашнее образование и воспитание.</a:t>
            </a:r>
            <a:endParaRPr lang="en-US" sz="2400" dirty="0" smtClean="0"/>
          </a:p>
          <a:p>
            <a:pPr>
              <a:buNone/>
            </a:pPr>
            <a:r>
              <a:rPr lang="ru-RU" sz="2400" dirty="0" smtClean="0"/>
              <a:t>		Один из наиболее широко известных русских писателей, мыслителей и педагогических деятелей.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pPr>
              <a:buNone/>
            </a:pPr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Лев </a:t>
            </a:r>
            <a:r>
              <a:rPr lang="ru-RU" sz="4400" b="1" dirty="0" err="1" smtClean="0"/>
              <a:t>Никола́евич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Толсто́й</a:t>
            </a:r>
            <a:endParaRPr lang="ru-RU" sz="2000" dirty="0">
              <a:latin typeface="+mn-lt"/>
            </a:endParaRPr>
          </a:p>
        </p:txBody>
      </p:sp>
      <p:pic>
        <p:nvPicPr>
          <p:cNvPr id="1026" name="Picture 2" descr="C:\Users\Евгений\Desktop\prezrntacia\200px-Mzl.orlnblof.320x480-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785926"/>
            <a:ext cx="2857520" cy="410054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1285860"/>
            <a:ext cx="3710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dirty="0" smtClean="0"/>
              <a:t>( 28 августа 1828 — 7  ноября 1910)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385762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smtClean="0">
                <a:cs typeface="Times New Roman" pitchFamily="18" charset="0"/>
              </a:rPr>
              <a:t>Обучение, как справедливо утверждал Толстой, - многосторонний процесс, а  не только воздействие лишь на  интеллект  ребенка.  Это  -  процесс  активного, сознательного и творческого, а не механического усвоения  детьми  сообщаемых им в школе знаний и навыков.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219200"/>
          </a:xfrm>
        </p:spPr>
        <p:txBody>
          <a:bodyPr>
            <a:noAutofit/>
          </a:bodyPr>
          <a:lstStyle/>
          <a:p>
            <a:r>
              <a:rPr lang="ru-RU" sz="4000" dirty="0" smtClean="0">
                <a:cs typeface="Times New Roman" pitchFamily="18" charset="0"/>
              </a:rPr>
              <a:t>Принцип сознательности и активности обучения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57200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cs typeface="Times New Roman" pitchFamily="18" charset="0"/>
              </a:rPr>
              <a:t>Анализируя педагогическую  систему  немецких  школ, которая была оторвана  от  жизни,  от  народа,  Лев  Николаевич  справедливо подмечал, что чем богаче  и  разностороннее  жизненный  опыт  учащихся,  тем больше возможностей успешно обучать детей в школе,  тем  легче  установление </a:t>
            </a:r>
            <a:r>
              <a:rPr lang="ru-RU" sz="2800" dirty="0" err="1" smtClean="0">
                <a:cs typeface="Times New Roman" pitchFamily="18" charset="0"/>
              </a:rPr>
              <a:t>межпредметных</a:t>
            </a:r>
            <a:r>
              <a:rPr lang="ru-RU" sz="2800" dirty="0" smtClean="0">
                <a:cs typeface="Times New Roman" pitchFamily="18" charset="0"/>
              </a:rPr>
              <a:t> связей и повышение учебной мотивации.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cs typeface="Times New Roman" pitchFamily="18" charset="0"/>
              </a:rPr>
              <a:t>Принцип связи обучения с жизнью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cs typeface="Times New Roman" pitchFamily="18" charset="0"/>
              </a:rPr>
              <a:t>В школьные учебники Толстой считал необходимым включить  материал  из жизни родной страны, истории народа, его быта, о русской  природе,  все  то, что близко и  доступно  детям.  С  помощью  рассказов,  басен  и  сказок  он знакомил детей с жизнью людей и животных, явлениями  природы.  Это  вызывало большой интерес учащихся к знаниям, необычайно оживляло учебный процесс.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cs typeface="Times New Roman" pitchFamily="18" charset="0"/>
              </a:rPr>
              <a:t>Принцип связи обучения с жизнью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cs typeface="Times New Roman" pitchFamily="18" charset="0"/>
              </a:rPr>
              <a:t>Сообщение   учащимся   сложного   учебного материала в доступной форме. В качестве  основ  успешного  обучения  Толстой назвал соблюдение двух основных  дидактических  требований: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cs typeface="Times New Roman" pitchFamily="18" charset="0"/>
              </a:rPr>
              <a:t>“1)  Чтобы  то, чему учат ученика, было понятно и занимательно.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800" dirty="0" smtClean="0"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cs typeface="Times New Roman" pitchFamily="18" charset="0"/>
              </a:rPr>
              <a:t>  2) Чтобы душевные силы  его были в самых выгодных условиях.”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cs typeface="Times New Roman" pitchFamily="18" charset="0"/>
              </a:rPr>
              <a:t>Принцип доступности обучения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7200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cs typeface="Times New Roman" pitchFamily="18" charset="0"/>
              </a:rPr>
              <a:t>	Прочность  усвоения  для  Толстого  естественным   образом   связана, </a:t>
            </a:r>
            <a:r>
              <a:rPr lang="ru-RU" sz="2800" dirty="0" err="1" smtClean="0">
                <a:cs typeface="Times New Roman" pitchFamily="18" charset="0"/>
              </a:rPr>
              <a:t>взаимопереплетена</a:t>
            </a:r>
            <a:r>
              <a:rPr lang="ru-RU" sz="2800" dirty="0" smtClean="0">
                <a:cs typeface="Times New Roman" pitchFamily="18" charset="0"/>
              </a:rPr>
              <a:t>  с  сознательной  умственной  деятельностью  учеников,  то есть  с принципом сознания и  активности.  Толстой  не  считал  зазубренные, выученные  наизусть  слова,  фразы  признаком  прочности  знаний  или   даже наличием каких-либо знаний.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192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cs typeface="Times New Roman" pitchFamily="18" charset="0"/>
              </a:rPr>
              <a:t>Принцип прочности усвоения знаний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369095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cs typeface="Times New Roman" pitchFamily="18" charset="0"/>
              </a:rPr>
              <a:t>Механическое  заучивание  как  способ  усвоения знаний получило у Толстого отрицательную  оценку.  Особенно  резкой  критике подверглась господствовавшая в те годы  схоластическая  система  повторения, поурочного контроля знаний и экзаменов, основанных на зазубривании.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cs typeface="Times New Roman" pitchFamily="18" charset="0"/>
              </a:rPr>
              <a:t>Принцип прочности усвоения знаний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cs typeface="Times New Roman" pitchFamily="18" charset="0"/>
              </a:rPr>
              <a:t>“Желание  учиться  в  детях  так  сильно,-  отмечал  он  -,   что   для удовлетворения этого желания  они  подчиняются  многим  трудным  условиям  и простят много недостатков.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cs typeface="Times New Roman" pitchFamily="18" charset="0"/>
              </a:rPr>
              <a:t>		Природное  стремление  ребенка  к знанию, к открытию нового  для  себя  является  </a:t>
            </a:r>
            <a:r>
              <a:rPr lang="ru-RU" sz="2800" dirty="0" err="1" smtClean="0">
                <a:cs typeface="Times New Roman" pitchFamily="18" charset="0"/>
              </a:rPr>
              <a:t>драгоценнейшим</a:t>
            </a:r>
            <a:r>
              <a:rPr lang="ru-RU" sz="2800" dirty="0" smtClean="0">
                <a:cs typeface="Times New Roman" pitchFamily="18" charset="0"/>
              </a:rPr>
              <a:t>  естественно- педагогическим условием, которое учителю необходимо  всячески  оберегать  от разрушения и потерь.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cs typeface="Times New Roman" pitchFamily="18" charset="0"/>
              </a:rPr>
              <a:t>Принцип </a:t>
            </a:r>
            <a:r>
              <a:rPr lang="ru-RU" sz="4400" dirty="0" err="1" smtClean="0">
                <a:cs typeface="Times New Roman" pitchFamily="18" charset="0"/>
              </a:rPr>
              <a:t>природосообразности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cs typeface="Times New Roman" pitchFamily="18" charset="0"/>
              </a:rPr>
              <a:t>“Образование есть потребность всякого человека,-  писал Толстой в статье “Сельский учитель”,- поэтому образование может быть  только в форме удовлетворения потребности.  Вернейший  признак  действительности  и верности   пути   образования   есть   удовлетворение,   с    которым    оно воспринимается. Образование на деле и в книге не может быть насильственно  и должно доставлять наслаждение учащимся”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cs typeface="Times New Roman" pitchFamily="18" charset="0"/>
              </a:rPr>
              <a:t>Принцип </a:t>
            </a:r>
            <a:r>
              <a:rPr lang="ru-RU" sz="4000" dirty="0" err="1" smtClean="0">
                <a:cs typeface="Times New Roman" pitchFamily="18" charset="0"/>
              </a:rPr>
              <a:t>природосообразности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ru-RU" dirty="0" smtClean="0"/>
              <a:t>1. </a:t>
            </a:r>
            <a:r>
              <a:rPr lang="ru-RU" dirty="0" err="1" smtClean="0"/>
              <a:t>Вейкшан</a:t>
            </a:r>
            <a:r>
              <a:rPr lang="ru-RU" dirty="0" smtClean="0"/>
              <a:t> В. А. “Л. Н. Толстой о воспитании и обучении”. Москва – 1953 г.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ru-RU" dirty="0" smtClean="0"/>
              <a:t>2. Гончаров Н. К. “Педагогические идеи и практика Л. Н. Толстого в книге “</a:t>
            </a:r>
            <a:r>
              <a:rPr lang="ru-RU" dirty="0" err="1" smtClean="0"/>
              <a:t>Историкопедагогические</a:t>
            </a:r>
            <a:r>
              <a:rPr lang="ru-RU" dirty="0" smtClean="0"/>
              <a:t> очерки”” М.1963 г.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ru-RU" dirty="0" smtClean="0"/>
              <a:t>3. Гусев Н. Н. “Лев Николаевич Толстой”. Москва – 1963 г.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ru-RU" dirty="0" smtClean="0"/>
              <a:t>4. Константинов Н. А. и другие “История педагогика”. Москва – 1982 г.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ru-RU" dirty="0" smtClean="0"/>
              <a:t>5. </a:t>
            </a:r>
            <a:r>
              <a:rPr lang="ru-RU" dirty="0" err="1" smtClean="0"/>
              <a:t>Ломунов</a:t>
            </a:r>
            <a:r>
              <a:rPr lang="ru-RU" dirty="0" smtClean="0"/>
              <a:t> К.Н. “Лев Толстой. Очерк жизни и творчества” М. – 1984 г.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836712"/>
            <a:ext cx="8229600" cy="1025406"/>
          </a:xfrm>
        </p:spPr>
        <p:txBody>
          <a:bodyPr>
            <a:normAutofit fontScale="90000"/>
          </a:bodyPr>
          <a:lstStyle/>
          <a:p>
            <a:r>
              <a:rPr dirty="0" smtClean="0"/>
              <a:t/>
            </a:r>
            <a:br>
              <a:rPr dirty="0" smtClean="0"/>
            </a:br>
            <a:r>
              <a:rPr dirty="0" smtClean="0"/>
              <a:t/>
            </a:r>
            <a:br>
              <a:rPr dirty="0" smtClean="0"/>
            </a:br>
            <a:r>
              <a:rPr dirty="0" smtClean="0"/>
              <a:t/>
            </a:r>
            <a:br>
              <a:rPr dirty="0" smtClean="0"/>
            </a:br>
            <a:r>
              <a:rPr dirty="0" smtClean="0"/>
              <a:t/>
            </a:r>
            <a:br>
              <a:rPr dirty="0" smtClean="0"/>
            </a:br>
            <a:r>
              <a:rPr dirty="0" smtClean="0"/>
              <a:t/>
            </a:r>
            <a:br>
              <a:rPr dirty="0" smtClean="0"/>
            </a:br>
            <a:r>
              <a:rPr dirty="0" smtClean="0"/>
              <a:t/>
            </a:r>
            <a:br>
              <a:rPr dirty="0" smtClean="0"/>
            </a:br>
            <a:r>
              <a:rPr dirty="0" smtClean="0"/>
              <a:t/>
            </a:r>
            <a:br>
              <a:rPr dirty="0" smtClean="0"/>
            </a:br>
            <a:r>
              <a:rPr lang="ru-RU" dirty="0" smtClean="0"/>
              <a:t>Список используемой </a:t>
            </a:r>
            <a:r>
              <a:rPr lang="ru-RU" dirty="0" smtClean="0"/>
              <a:t>литературы (Источники): </a:t>
            </a:r>
            <a:r>
              <a:rPr dirty="0" smtClean="0"/>
              <a:t/>
            </a:r>
            <a:br>
              <a:rPr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48272"/>
          </a:xfrm>
        </p:spPr>
        <p:txBody>
          <a:bodyPr>
            <a:normAutofit fontScale="62500" lnSpcReduction="20000"/>
          </a:bodyPr>
          <a:lstStyle/>
          <a:p>
            <a:pPr fontAlgn="ctr">
              <a:buNone/>
            </a:pPr>
            <a:r>
              <a:rPr lang="ru-RU" sz="2900" dirty="0" smtClean="0"/>
              <a:t>		</a:t>
            </a: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1844 г.</a:t>
            </a:r>
            <a:r>
              <a:rPr lang="ru-RU" sz="2900" dirty="0" smtClean="0"/>
              <a:t> - поступает в Казанский университет на факультет восточных языков, затем учится на юридическом факультете.</a:t>
            </a:r>
          </a:p>
          <a:p>
            <a:pPr fontAlgn="ctr">
              <a:buNone/>
            </a:pPr>
            <a:r>
              <a:rPr lang="ru-RU" sz="2900" dirty="0" smtClean="0"/>
              <a:t>		</a:t>
            </a: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1847 г.</a:t>
            </a:r>
            <a:r>
              <a:rPr lang="ru-RU" sz="2900" dirty="0" smtClean="0"/>
              <a:t> - не окончив курс, уходит из университета и приезжает в Ясную Поляну, полученную им в собственность по разделу отцовского наследства. </a:t>
            </a:r>
          </a:p>
          <a:p>
            <a:pPr fontAlgn="ctr">
              <a:buNone/>
            </a:pPr>
            <a:r>
              <a:rPr lang="ru-RU" sz="2900" dirty="0" smtClean="0"/>
              <a:t>		</a:t>
            </a: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1851 г.</a:t>
            </a:r>
            <a:r>
              <a:rPr lang="ru-RU" sz="2900" dirty="0" smtClean="0"/>
              <a:t> - осознав бесцельность своего существования и, глубоко презирая самого себя, отправился на Кавказ в действующую армию. Там он стал работать над своим первым романом "Детство. Отрочество. Юность". Через год, когда роман опубликовали, Толстой стал литературной знаменитостью. </a:t>
            </a:r>
          </a:p>
          <a:p>
            <a:pPr fontAlgn="ctr">
              <a:buNone/>
            </a:pPr>
            <a:r>
              <a:rPr lang="ru-RU" sz="2900" dirty="0" smtClean="0"/>
              <a:t>		</a:t>
            </a: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1862 г.</a:t>
            </a:r>
            <a:r>
              <a:rPr lang="ru-RU" sz="2900" dirty="0" smtClean="0"/>
              <a:t> - Толстой женился на Софье Берс, восемнадцатилетней девушке из дворянской семьи. В течение первых 10—12 лет после женитьбы он создает «Войну и мир» и «Анну Каренину». </a:t>
            </a:r>
          </a:p>
          <a:p>
            <a:pPr fontAlgn="ctr">
              <a:buNone/>
            </a:pPr>
            <a:r>
              <a:rPr lang="ru-RU" sz="2900" dirty="0" smtClean="0"/>
              <a:t>		</a:t>
            </a: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1910 г.</a:t>
            </a:r>
            <a:r>
              <a:rPr lang="ru-RU" sz="2900" dirty="0" smtClean="0"/>
              <a:t> - выполняя свое решение прожить последние годы соответственно своим взглядам, тайно покинул Ясную Поляну, отрекшись от «круга богатых и ученых». Заболев в пути, умер. Был похоронен в Ясной Поляне.</a:t>
            </a:r>
          </a:p>
          <a:p>
            <a:pPr fontAlgn="ctr">
              <a:buNone/>
            </a:pPr>
            <a:r>
              <a:rPr lang="ru-RU" b="1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Деятельность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 smtClean="0">
                <a:cs typeface="Times New Roman" pitchFamily="18" charset="0"/>
              </a:rPr>
              <a:t>Организация учебной деятельности в плане постижения единства и взаимосвязи всего живого;</a:t>
            </a:r>
          </a:p>
          <a:p>
            <a:r>
              <a:rPr lang="ru-RU" sz="2800" dirty="0" smtClean="0">
                <a:cs typeface="Times New Roman" pitchFamily="18" charset="0"/>
              </a:rPr>
              <a:t>Создание условий для активного включения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ru-RU" sz="2800" dirty="0" smtClean="0">
                <a:cs typeface="Times New Roman" pitchFamily="18" charset="0"/>
              </a:rPr>
              <a:t>детей в учебно-познавательную деятельность без принуждения со стороны учителя; </a:t>
            </a:r>
          </a:p>
          <a:p>
            <a:r>
              <a:rPr lang="ru-RU" sz="2800" dirty="0" smtClean="0">
                <a:cs typeface="Times New Roman" pitchFamily="18" charset="0"/>
              </a:rPr>
              <a:t>Создание условий для проявления и развития в детях доброжелательности, любви к окружающему миру, для восприятия себя как частицы этого мира;</a:t>
            </a:r>
          </a:p>
          <a:p>
            <a:r>
              <a:rPr lang="ru-RU" sz="2800" dirty="0" smtClean="0">
                <a:cs typeface="Times New Roman" pitchFamily="18" charset="0"/>
              </a:rPr>
              <a:t>Создание педагогической системы, в которой содержание, методы и формы обучения ориентируют ребёнка на нравственный идеал нации и человечества и способствуют формированию у него нравственного отношения к миру – способности улучшать жизнь в условиях сотрудничества, взаимопомощи.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Основные педагогические идеи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cs typeface="Times New Roman" pitchFamily="18" charset="0"/>
              </a:rPr>
              <a:t>Познание себя и окружающего мира, включающего самоопределение и выбор жизненного пути на основе соотнесенности собственного опыта с опытом человечества;</a:t>
            </a:r>
          </a:p>
          <a:p>
            <a:r>
              <a:rPr lang="ru-RU" sz="2400" dirty="0" smtClean="0">
                <a:cs typeface="Times New Roman" pitchFamily="18" charset="0"/>
              </a:rPr>
              <a:t>Метод психологической адаптации (подготовка ученика к восприятию нового материала, выработка непосредственного отношения к явлениям жизни, «требующего полной свободы»);</a:t>
            </a:r>
          </a:p>
          <a:p>
            <a:r>
              <a:rPr lang="ru-RU" sz="2400" dirty="0" smtClean="0">
                <a:cs typeface="Times New Roman" pitchFamily="18" charset="0"/>
              </a:rPr>
              <a:t>Погружение ребенка в ситуацию свободного выбора с целью развития в нем </a:t>
            </a:r>
            <a:r>
              <a:rPr lang="ru-RU" sz="2400" dirty="0" err="1" smtClean="0">
                <a:cs typeface="Times New Roman" pitchFamily="18" charset="0"/>
              </a:rPr>
              <a:t>многовариативности</a:t>
            </a:r>
            <a:r>
              <a:rPr lang="ru-RU" sz="2400" dirty="0" smtClean="0">
                <a:cs typeface="Times New Roman" pitchFamily="18" charset="0"/>
              </a:rPr>
              <a:t> подходов к действительности;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обучения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 smtClean="0">
              <a:cs typeface="Times New Roman" pitchFamily="18" charset="0"/>
            </a:endParaRPr>
          </a:p>
          <a:p>
            <a:r>
              <a:rPr lang="ru-RU" sz="2400" dirty="0" smtClean="0">
                <a:cs typeface="Times New Roman" pitchFamily="18" charset="0"/>
              </a:rPr>
              <a:t>Формирование эмоциональных опорных сигналов, способствующих воспитанию культуры памяти;</a:t>
            </a:r>
          </a:p>
          <a:p>
            <a:endParaRPr lang="ru-RU" sz="2400" dirty="0" smtClean="0"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cs typeface="Times New Roman" pitchFamily="18" charset="0"/>
              </a:rPr>
              <a:t>Формирование эмоциональных опорных сигналов, способствующих воспитанию культуры памяти;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2400" dirty="0" smtClean="0">
                <a:cs typeface="Times New Roman" pitchFamily="18" charset="0"/>
              </a:rPr>
              <a:t>Искусство общения ученика и учителя, когда тот и другой в равных условиях не равновелики по знаниям, но равновелики по способу овладения знанием.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обучения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cs typeface="Times New Roman" pitchFamily="18" charset="0"/>
              </a:rPr>
              <a:t>   		Опираясь на мысль Ж.-Ж. Руссо об идеальной природе ребенка, которую портят несовершенное общество и взрослые с их «фальшивой» культурой, Л.Н. Толстой утверждал, что учителя не имеют права принудительно воспитывать детей в духе принятых принципов. В основу образования должна быть положена свобода выбора учащимися — чему и как они хотят учиться. Дело учителя — следовать и развивать природу ребенка. Эта идея получила отражение в педагогических статьях Л.Н. Толстого и его учебных книгах для начальной школы.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Теория «свободного воспитания»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000240"/>
            <a:ext cx="4429156" cy="4071966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cs typeface="Times New Roman" pitchFamily="18" charset="0"/>
              </a:rPr>
              <a:t>	</a:t>
            </a:r>
            <a:r>
              <a:rPr lang="ru-RU" sz="2800" u="sng" dirty="0" smtClean="0">
                <a:cs typeface="Times New Roman" pitchFamily="18" charset="0"/>
              </a:rPr>
              <a:t>Физическое воспитание </a:t>
            </a:r>
            <a:r>
              <a:rPr lang="ru-RU" sz="2400" dirty="0" smtClean="0">
                <a:cs typeface="Times New Roman" pitchFamily="18" charset="0"/>
              </a:rPr>
              <a:t>Совершенствование физических качеств детей. Закаливание организма. Развитие физических качеств в народных играх и на природе.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Физическое и умственное воспитание </a:t>
            </a:r>
            <a:endParaRPr lang="ru-RU" dirty="0"/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4714876" y="1714488"/>
            <a:ext cx="3686172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2000240"/>
            <a:ext cx="42862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u="sng" dirty="0" smtClean="0">
                <a:cs typeface="Times New Roman" pitchFamily="18" charset="0"/>
              </a:rPr>
              <a:t>Умственное развитие </a:t>
            </a:r>
            <a:r>
              <a:rPr lang="ru-RU" sz="2400" dirty="0" smtClean="0">
                <a:cs typeface="Times New Roman" pitchFamily="18" charset="0"/>
              </a:rPr>
              <a:t>Развитие наблюдательности. Развитие способности самостоятельно мыслить и глубоко чувствовать. Развитие творчества. Умственное развитие, связанное с обучением по книгам Толстого.</a:t>
            </a:r>
            <a:endParaRPr lang="ru-RU" sz="2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64347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smtClean="0">
                <a:cs typeface="Times New Roman" pitchFamily="18" charset="0"/>
              </a:rPr>
              <a:t>Толстой   создал   оригинальную   систему дидактических   взглядов, обогатившую науку новым подходом к решению основных  проблем  образования  и воспитания. Сообщение учащимся широкого круга знаний и  развитие  творческих сил ребенка, его инициативы и самостоятельности  -  такова  основная  задача Толстовской школы.  </a:t>
            </a:r>
          </a:p>
          <a:p>
            <a:pPr>
              <a:buNone/>
            </a:pPr>
            <a:r>
              <a:rPr lang="ru-RU" dirty="0" smtClean="0"/>
              <a:t>	 	</a:t>
            </a:r>
            <a:r>
              <a:rPr lang="ru-RU" sz="2400" dirty="0" smtClean="0">
                <a:solidFill>
                  <a:schemeClr val="tx2"/>
                </a:solidFill>
                <a:cs typeface="Times New Roman" pitchFamily="18" charset="0"/>
              </a:rPr>
              <a:t>Цель  воспитания</a:t>
            </a:r>
            <a:r>
              <a:rPr lang="ru-RU" sz="2400" dirty="0" smtClean="0">
                <a:cs typeface="Times New Roman" pitchFamily="18" charset="0"/>
              </a:rPr>
              <a:t>,  по  Толстому,  должна  заключаться  в стремлении к  гармоническому развитию всех сил и способностей детей.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Развитие детской активности и творчества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168</TotalTime>
  <Words>357</Words>
  <Application>Microsoft Office PowerPoint</Application>
  <PresentationFormat>Экран (4:3)</PresentationFormat>
  <Paragraphs>108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Constantia</vt:lpstr>
      <vt:lpstr>Times New Roman</vt:lpstr>
      <vt:lpstr>Wingdings 2</vt:lpstr>
      <vt:lpstr>Бумажная</vt:lpstr>
      <vt:lpstr>             ПРЕЗЕНТАЦИЯ  на тему: "Педагогическая деятельность  Л.Н.Толстого" </vt:lpstr>
      <vt:lpstr>Лев Никола́евич Толсто́й</vt:lpstr>
      <vt:lpstr>Деятельность</vt:lpstr>
      <vt:lpstr>Основные педагогические идеи </vt:lpstr>
      <vt:lpstr>Методы обучения </vt:lpstr>
      <vt:lpstr>Методы обучения </vt:lpstr>
      <vt:lpstr>Теория «свободного воспитания»</vt:lpstr>
      <vt:lpstr>Физическое и умственное воспитание </vt:lpstr>
      <vt:lpstr>Развитие детской активности и творчества </vt:lpstr>
      <vt:lpstr>Яснополянская школа Л.Н.Толстого</vt:lpstr>
      <vt:lpstr>Яснополянская школа</vt:lpstr>
      <vt:lpstr>Яснополянская школа</vt:lpstr>
      <vt:lpstr>Яснополянская школа</vt:lpstr>
      <vt:lpstr>«Азбука» Л.Н.Толстого</vt:lpstr>
      <vt:lpstr>Презентация PowerPoint</vt:lpstr>
      <vt:lpstr>Презентация PowerPoint</vt:lpstr>
      <vt:lpstr>«Азбука» Л.Н.Толстого</vt:lpstr>
      <vt:lpstr>«Азбука» Л.Н.Толстого</vt:lpstr>
      <vt:lpstr>Дидактические взгляды</vt:lpstr>
      <vt:lpstr>Принцип сознательности и активности обучения</vt:lpstr>
      <vt:lpstr>Принцип связи обучения с жизнью</vt:lpstr>
      <vt:lpstr>Принцип связи обучения с жизнью</vt:lpstr>
      <vt:lpstr>Принцип доступности обучения</vt:lpstr>
      <vt:lpstr>Принцип прочности усвоения знаний</vt:lpstr>
      <vt:lpstr>Принцип прочности усвоения знаний</vt:lpstr>
      <vt:lpstr>Принцип природосообразности</vt:lpstr>
      <vt:lpstr>Принцип природосообразности</vt:lpstr>
      <vt:lpstr>       Список используемой литературы (Источники):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деятельность  Л.Н.Толстого </dc:title>
  <dc:creator>Евгений Каракулин</dc:creator>
  <cp:lastModifiedBy>Home</cp:lastModifiedBy>
  <cp:revision>46</cp:revision>
  <dcterms:created xsi:type="dcterms:W3CDTF">2015-09-20T16:07:17Z</dcterms:created>
  <dcterms:modified xsi:type="dcterms:W3CDTF">2015-11-08T12:45:38Z</dcterms:modified>
</cp:coreProperties>
</file>