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3" r:id="rId3"/>
    <p:sldId id="258" r:id="rId4"/>
    <p:sldId id="292" r:id="rId5"/>
    <p:sldId id="261" r:id="rId6"/>
    <p:sldId id="278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9" r:id="rId21"/>
    <p:sldId id="296" r:id="rId22"/>
    <p:sldId id="263" r:id="rId23"/>
    <p:sldId id="295" r:id="rId24"/>
    <p:sldId id="294" r:id="rId25"/>
    <p:sldId id="286" r:id="rId2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71" autoAdjust="0"/>
  </p:normalViewPr>
  <p:slideViewPr>
    <p:cSldViewPr snapToGrid="0" showGuides="1">
      <p:cViewPr varScale="1">
        <p:scale>
          <a:sx n="100" d="100"/>
          <a:sy n="100" d="100"/>
        </p:scale>
        <p:origin x="96" y="90"/>
      </p:cViewPr>
      <p:guideLst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D8D39A-24C8-45AD-B978-F34D7CDA9B1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53DCAD-7CC1-4A66-A91B-99C33456C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6E6F7-0FD8-4AFD-8BCC-2D6870A09F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869A-F6EE-4DEB-AC68-EDFE07AAFA8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CC1E-154B-4FBC-B404-A4D6264D6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5FF7-F782-44F0-AEAA-20C4B903498B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8B8E-1A58-4D06-8DF7-0CBF9D6A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6B49-43F3-4F5F-AF02-B485CA9BF5E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972B-EC38-4077-821E-2AA916175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465F-B74C-41DA-A7FC-21D082F09C8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E351-9482-4D1F-AD9F-60A08F9C5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7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4F5E-6FA5-4270-84B9-0C1037B57FC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59F3-F0CE-4CD3-8D45-D20561588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8228-E15D-4CD4-AFDD-09A5276F03C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D7C9-BEF9-4BEA-9062-C13358818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9A698-A61E-49F0-B3BE-D6F12CB4359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AD74-9FAD-45A3-A6AB-70822035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86FE-0198-4B9D-BA37-6ED66451AA0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EFDD-1FFE-4CA7-BED0-9797B7636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71F1-0F56-4AAF-BFE1-474C9F3426D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86AE-9DA0-4E8D-901A-7643FA83E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411-2E4E-4D00-BF72-4443ECB7543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F548-F996-43FA-A4C9-5D6E27273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03F8-0852-4C2C-ABEB-59B075A3999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5E25-C1FA-444F-8759-A26E7CEF9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F5EDD-E542-442E-843F-3777B222365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72527-4E8E-4EA2-8067-E2C50AD5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28650" y="1095375"/>
            <a:ext cx="10515600" cy="1325563"/>
          </a:xfrm>
        </p:spPr>
        <p:txBody>
          <a:bodyPr/>
          <a:lstStyle/>
          <a:p>
            <a:r>
              <a:rPr lang="ru-RU" b="1" smtClean="0"/>
              <a:t>СИСТЕМЫ ОПЛАТЫ ТРУДА</a:t>
            </a:r>
            <a:br>
              <a:rPr lang="ru-RU" b="1" smtClean="0"/>
            </a:br>
            <a:r>
              <a:rPr lang="ru-RU" b="1" smtClean="0"/>
              <a:t>И ФОРМЫ ЗАРАБОТНОЙ ПЛАТЫ</a:t>
            </a:r>
          </a:p>
        </p:txBody>
      </p:sp>
      <p:pic>
        <p:nvPicPr>
          <p:cNvPr id="3076" name="Picture 2" descr="http://center-yf.ru/img/Forma-oplaty-tru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79738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6248400" y="2876550"/>
            <a:ext cx="536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Автор – Брашко Евгения Владимировна, учитель технологии МАОУ СОШ № 67 с углубленным изучением отдельных предметов г. Екатеринбурга Свердловской области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628650" y="5019675"/>
            <a:ext cx="179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/>
              <a:t>Екатеринбург,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Kcy;&amp;acy;&amp;rcy;&amp;tcy;&amp;icy;&amp;ncy;&amp;kcy;&amp;icy; &amp;pcy;&amp;ocy; &amp;zcy;&amp;acy;&amp;pcy;&amp;rcy;&amp;ocy;&amp;scy;&amp;ucy; &amp;ocy;&amp;kcy;&amp;lcy;&amp;acy;&amp;dcy; &amp;zcy;&amp;p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935038"/>
            <a:ext cx="31353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повременно-премиальная система оплаты труда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228600" y="677863"/>
            <a:ext cx="910431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 i="1"/>
              <a:t>Простая повременная система оплаты</a:t>
            </a:r>
            <a:r>
              <a:rPr lang="ru-RU" sz="2000"/>
              <a:t> труда недостаточно обеспечивает непосредственную связь между конечными результатами труда работника и его заработной платой. Поэтому широко распространена повременно-премиальная система оплаты труда, при которой учитывается количество и качество труда, усиливается ответственность и личная материальная заинтересованность в результатах работы, так как премирование производится за ликвидацию простоев оборудования и простоев рабочих, экономию времени, безаварийную работу машин, оборудования, экономию материалов. Максимальные размеры премий и показатели премирования определяются Положением о премировании, которое разрабатывается на предприятии.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48100"/>
            <a:ext cx="115776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 </a:t>
            </a:r>
            <a:r>
              <a:rPr lang="ru-RU" b="1" i="1" dirty="0"/>
              <a:t>премированием</a:t>
            </a:r>
            <a:r>
              <a:rPr lang="ru-RU" dirty="0"/>
              <a:t> понимается выплата работникам денежных сумм сверх основного заработка в целях поощрения достигнутых успехов в работе и стимулирования дальнейшего их </a:t>
            </a:r>
            <a:r>
              <a:rPr lang="ru-RU" dirty="0"/>
              <a:t>возрастания. </a:t>
            </a:r>
            <a:r>
              <a:rPr lang="ru-RU" i="1" dirty="0"/>
              <a:t>Премиальная </a:t>
            </a:r>
            <a:r>
              <a:rPr lang="ru-RU" i="1" dirty="0"/>
              <a:t>система оплаты труда</a:t>
            </a:r>
            <a:r>
              <a:rPr lang="ru-RU" dirty="0"/>
              <a:t> предполагает выплату премии определенному кругу лиц на основании заранее установленных конкретных показателей и условий премирования, обусловленных положениями о премировании.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4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463" y="896938"/>
            <a:ext cx="7308850" cy="3108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Продавец с месячным окладом 9000 руб. в соответствии с табелем учета использования рабочего времени из 20 рабочих дней отработал 17 дней. Положением о премировании предусмотрена выплата ежемесячной премии в размере 25% от оклада.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9550" y="4157663"/>
            <a:ext cx="11563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Ответ. Расчет заработной платы: 9000 руб.: 20 дней х 17 дней = 7650 руб. (повременная оплата труда)</a:t>
            </a:r>
            <a:br>
              <a:rPr lang="ru-RU" sz="2000"/>
            </a:br>
            <a:r>
              <a:rPr lang="ru-RU" sz="2000"/>
              <a:t>7650 руб. х 25 / 100 = 1912 руб. 50 коп. (премия)</a:t>
            </a:r>
            <a:br>
              <a:rPr lang="ru-RU" sz="2000"/>
            </a:br>
            <a:r>
              <a:rPr lang="ru-RU" sz="2000"/>
              <a:t>7650 руб. + 1912 руб. 50 коп. = 9562 руб. 50 коп. (повременно-премиальная оплата труда). </a:t>
            </a:r>
          </a:p>
        </p:txBody>
      </p:sp>
      <p:pic>
        <p:nvPicPr>
          <p:cNvPr id="14342" name="Picture 2" descr="https://encrypted-tbn3.gstatic.com/images?q=tbn:ANd9GcQYU56eqvP2PoWt6FZpSoUACVApi_47G_lokFxoeqHDhRDXaOBxEWUXFg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896938"/>
            <a:ext cx="39766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5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238125" y="779463"/>
            <a:ext cx="6096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Специалисты и другие работники, относящиеся к служащим, получают заработную плату по установленным месячным должностным окладам и в зависимости от отработанного количества дней в отчетном месяце. Премирование производится за производственные показатели работы предприятия согласно установленной системе премирования с включением их сумм в себестоимость продукции.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550" y="3429000"/>
            <a:ext cx="11715750" cy="1816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Товаровед с должностным окладом 10000 рублей в соответствии с табелем учета использования рабочего времени из 20 рабочих дней отработал 20 дней. Положением о премировании предусмотрена выплата ежемесячной премии в размере 40% от оклада. </a:t>
            </a:r>
          </a:p>
        </p:txBody>
      </p:sp>
      <p:pic>
        <p:nvPicPr>
          <p:cNvPr id="8194" name="Picture 2" descr="https://retina.news.mail.ru/pic/3f/f3/image11560904_fd38fbc39fa923fda7faa503de4932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04838"/>
            <a:ext cx="46894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964363" y="1041400"/>
            <a:ext cx="42291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Расчет заработной платы: </a:t>
            </a:r>
          </a:p>
          <a:p>
            <a:pPr eaLnBrk="1" hangingPunct="1"/>
            <a:r>
              <a:rPr lang="ru-RU"/>
              <a:t>10000 руб.: 20 х 20 = 10000 руб. (повременная оплата труда)</a:t>
            </a:r>
            <a:br>
              <a:rPr lang="ru-RU"/>
            </a:br>
            <a:r>
              <a:rPr lang="ru-RU"/>
              <a:t>10000 руб. х 40:100 = 4000 руб. (премия)</a:t>
            </a:r>
            <a:br>
              <a:rPr lang="ru-RU"/>
            </a:br>
            <a:r>
              <a:rPr lang="ru-RU"/>
              <a:t>10000 руб. + 4000 руб. = 14000 руб. (повременно-премиальная оплата труда).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Сдельная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161925" y="738188"/>
            <a:ext cx="1167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/>
              <a:t>- </a:t>
            </a:r>
            <a:r>
              <a:rPr lang="ru-RU" sz="2400" b="1"/>
              <a:t>система оплаты труда, при которой заработок зависит от количества произведенных единиц продукции с учетом их качества, сложности и условий труда </a:t>
            </a:r>
          </a:p>
        </p:txBody>
      </p:sp>
      <p:pic>
        <p:nvPicPr>
          <p:cNvPr id="16389" name="Picture 4" descr="http://economic.samgtu.ru/sites/economic.samgtu.ru/files/FORMULA_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8163"/>
            <a:ext cx="82296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61925" y="1635125"/>
            <a:ext cx="81407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При сдельной оплате труда расценки определяются исходя из установленных разрядов работы, тарифных ставок (окладов) и норм выработки (норм времени).</a:t>
            </a:r>
          </a:p>
          <a:p>
            <a:pPr eaLnBrk="1" hangingPunct="1"/>
            <a:r>
              <a:rPr lang="ru-RU" sz="2000"/>
              <a:t>Сдельная расценка определяется:</a:t>
            </a:r>
          </a:p>
          <a:p>
            <a:pPr eaLnBrk="1" hangingPunct="1"/>
            <a:endParaRPr lang="ru-RU" sz="2000"/>
          </a:p>
        </p:txBody>
      </p:sp>
      <p:pic>
        <p:nvPicPr>
          <p:cNvPr id="16391" name="Picture 10" descr="http://caricatura.ru/black/Sayenko/pic/6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314450"/>
            <a:ext cx="2381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Сдельная заработная плата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306388" y="665163"/>
            <a:ext cx="6856412" cy="56324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прямая сдельная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- оплата труда рабочих повышается в прямой зависимости от количества выработанных ими изделий и выполненных работ исходя из твердых сдельных расценок, установленных с учетом необходимой квалификации; 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сдельно-премиальная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– предусматривает премирование за перевыполнение норм выработки и конкретные показатели их производственной деятельности (отсутствие брака и т.п.); 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сдельно-прогрессивная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– предусматривает оплату выработанной продукции в пределах установленных норм по прямым (неизменным) расценкам, а изделия сверх нормы оплачиваются по повышенным расценкам согласно установленной шкале, но не свыше двойной сдельной расценки; </a:t>
            </a:r>
          </a:p>
          <a:p>
            <a:pPr>
              <a:buFontTx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косвенно-сдельная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– применяется для повышения производительности труда рабочих, обслуживающих оборудование и рабочие места. Труд их оплачивается по косвенным сдельным расценкам из расчета количества продукции, произведенной основными рабочими, которых они обслуживают; </a:t>
            </a:r>
          </a:p>
        </p:txBody>
      </p:sp>
      <p:pic>
        <p:nvPicPr>
          <p:cNvPr id="17413" name="Picture 14" descr="http://www.kadrovik.practicalwoman.ru/wp-content/uploads/2011/04/%D1%81%D1%82%D0%B0%D0%BD%D0%BE%D0%B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747713"/>
            <a:ext cx="4102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6625" y="3713163"/>
            <a:ext cx="4687888" cy="258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b="1" i="1" dirty="0">
                <a:latin typeface="Arial" panose="020B0604020202020204" pitchFamily="34" charset="0"/>
              </a:rPr>
              <a:t>аккордная</a:t>
            </a:r>
            <a:r>
              <a:rPr lang="ru-RU" dirty="0">
                <a:latin typeface="Arial" panose="020B0604020202020204" pitchFamily="34" charset="0"/>
              </a:rPr>
              <a:t> – форма заработной платы, при которой оценивается комплекс различных работ с указанием предельного срока их выполнения. Аккордная система оплаты труда применяется при проведении работ по ликвидации аварий, ремонту машин и оборудования, при выполнении срочных особо важных заданий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6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152400" y="627063"/>
            <a:ext cx="11801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При прямой сдельной форме заработной платы зарплата рабочих повышается в прямой зависимости от количества выработанных ими изделий и выполненных работ исходя из твердых сдельных расценок, установленных с учетом необходимой квалификации. </a:t>
            </a:r>
          </a:p>
          <a:p>
            <a:pPr eaLnBrk="1" hangingPunct="1"/>
            <a:r>
              <a:rPr lang="ru-RU"/>
              <a:t>Порядок расчета заработной платы будет различаться в зависимости от вида норм. При использовании нормы выработки применяется один порядок расчета: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50" y="2699861"/>
            <a:ext cx="6096000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Работнику-сдельщику установлена часовая тарифная ставка 180 руб. Норма выработки – 3 изделия в час. Расценка за единицу продукции – 60 руб. (180 руб.: 3 изделия). Работник в соответствии с документом о выработке изготовил за месяц 480 изделий. </a:t>
            </a:r>
          </a:p>
        </p:txBody>
      </p:sp>
      <p:pic>
        <p:nvPicPr>
          <p:cNvPr id="18438" name="Picture 2" descr="&amp;Kcy;&amp;acy;&amp;rcy;&amp;tcy;&amp;icy;&amp;ncy;&amp;kcy;&amp;icy; &amp;pcy;&amp;ocy; &amp;zcy;&amp;acy;&amp;pcy;&amp;rcy;&amp;ocy;&amp;scy;&amp;ucy; &amp;pcy;&amp;rcy;&amp;yacy;&amp;mcy;&amp;acy;&amp;yacy; &amp;scy;&amp;dcy;&amp;iecy;&amp;lcy;&amp;softcy;&amp;ncy;&amp;acy;&amp;yacy; &amp;zcy;&amp;acy;&amp;rcy;&amp;pcy;&amp;lcy;&amp;acy;&amp;tcy;&amp;acy; &amp;tcy;&amp;rcy;&amp;ucy;&amp;d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449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77350" y="2733675"/>
            <a:ext cx="2679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</a:t>
            </a:r>
          </a:p>
          <a:p>
            <a:pPr eaLnBrk="1" hangingPunct="1"/>
            <a:r>
              <a:rPr lang="ru-RU"/>
              <a:t>Расчет заработной платы:</a:t>
            </a:r>
            <a:br>
              <a:rPr lang="ru-RU"/>
            </a:br>
            <a:r>
              <a:rPr lang="ru-RU"/>
              <a:t>180 руб. : 3 изделия х 480 изделий = 28800 руб.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7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180975" y="714375"/>
            <a:ext cx="1043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/>
              <a:t>В случае использования нормы времени, порядок расчета будет иным: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175" y="1620530"/>
            <a:ext cx="6096000" cy="267765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Работнику-сдельщику установлена часовая тарифная ставка 100 руб. Норма времени на изготовление единицы продукции – 1 час. Расценка за единицу продукции – 100 руб. (100 руб.: 1 час.). Работник в соответствии с документом о выработке изготовил за месяц 150 изделий. </a:t>
            </a:r>
          </a:p>
        </p:txBody>
      </p:sp>
      <p:pic>
        <p:nvPicPr>
          <p:cNvPr id="19462" name="Picture 2" descr="http://dzerzhinsk.buyreklama.ru/dzerzhinsk/photos/21826002/clip_image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477963"/>
            <a:ext cx="4019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81375" y="44196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Расчет заработной платы:</a:t>
            </a:r>
            <a:br>
              <a:rPr lang="ru-RU"/>
            </a:br>
            <a:r>
              <a:rPr lang="ru-RU"/>
              <a:t>100 руб. х 150 изделий = 15000 руб.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Премирование. Задача 8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152400" y="596900"/>
            <a:ext cx="6096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Сдельно-премиальная оплата труда предусматривает премирование за перевыполнение норм выработки и конкретные показатели их производственной деятельности (отсутствие брака, рекламации и т.п.). При исчислении оплаты труда в соответствии с премиальной системой, принятой на предприятии, все премии, предусмотренные Положением о премировании, будут являться составной частью фактического заработка работника. Размер премии, как правило, устанавливается в процентном отношении к заработной плате.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119563"/>
            <a:ext cx="6096000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Рабочий-сдельщик выполнил норму выработки на 110%. Заработная плата по сдельным расценкам составила 6000 руб. В соответствии с Положением о премировании за перевыполнение нормы выработки работнику выплачивается премия в размере 10% от суммы заработка. </a:t>
            </a:r>
          </a:p>
        </p:txBody>
      </p:sp>
      <p:pic>
        <p:nvPicPr>
          <p:cNvPr id="20486" name="Picture 6" descr="http://glavkniga.ru/images/images_gk/2011_15_56_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757238"/>
            <a:ext cx="5429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77000" y="3662363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Расчет заработной платы:</a:t>
            </a:r>
            <a:br>
              <a:rPr lang="ru-RU"/>
            </a:br>
            <a:r>
              <a:rPr lang="ru-RU"/>
              <a:t>6000 руб. х 10 : 100 = 600 руб. (премия);</a:t>
            </a:r>
            <a:br>
              <a:rPr lang="ru-RU"/>
            </a:br>
            <a:r>
              <a:rPr lang="ru-RU"/>
              <a:t>6000 руб. + 600 руб. = 6600 руб. (начислено с учетом премии).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9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180975" y="660400"/>
            <a:ext cx="609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Сдельно-прогрессивная система оплаты труда предусматривает оплату выработанной продукции в пределах установленных норм по прямым (неизменным) расценкам, а изделия сверх нормы оплачиваются по повышенным расценкам согласно установленной шкале (по прогрессивно нарастающим расценкам), но не свыше двойной сдельной расценки.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975" y="2843213"/>
            <a:ext cx="6096000" cy="2247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Рабочий-сдельщик выполнил норму выработки на 110%.</a:t>
            </a:r>
            <a:br>
              <a:rPr lang="ru-RU" sz="2000" b="1" dirty="0"/>
            </a:br>
            <a:r>
              <a:rPr lang="ru-RU" sz="2000" b="1" dirty="0"/>
              <a:t>Заработная плата по прямым сдельным расценкам составила 6000 руб. В соответствии с договором оплата изделий произведенных сверх 100% (нормы) производится в 1,5 размере к сдельным расценкам. </a:t>
            </a:r>
            <a:r>
              <a:rPr lang="ru-RU" sz="2000" b="1" dirty="0"/>
              <a:t> Какую зарплату получит рабочий?</a:t>
            </a:r>
            <a:endParaRPr lang="ru-RU" sz="2000" b="1" dirty="0"/>
          </a:p>
        </p:txBody>
      </p:sp>
      <p:pic>
        <p:nvPicPr>
          <p:cNvPr id="21510" name="Picture 4" descr="http://l-pics.livejournal.com/drugoi/pic/00w3ygr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660400"/>
            <a:ext cx="4702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70650" y="3906838"/>
            <a:ext cx="5429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Расчет заработной платы:  </a:t>
            </a:r>
          </a:p>
          <a:p>
            <a:pPr eaLnBrk="1" hangingPunct="1"/>
            <a:r>
              <a:rPr lang="ru-RU"/>
              <a:t>6000 руб. х (110%-100%) х 1,5  = 900 – договорная оплата изделий.  </a:t>
            </a:r>
          </a:p>
          <a:p>
            <a:pPr eaLnBrk="1" hangingPunct="1"/>
            <a:r>
              <a:rPr lang="ru-RU"/>
              <a:t>Зарплата за месяц составит 6900 руб.</a:t>
            </a:r>
          </a:p>
          <a:p>
            <a:pPr eaLnBrk="1" hangingPunct="1"/>
            <a:r>
              <a:rPr lang="ru-RU"/>
              <a:t>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444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Доплаты и надбавки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76200" y="3395663"/>
            <a:ext cx="57737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b="1" i="1"/>
              <a:t>Доплаты</a:t>
            </a:r>
            <a:r>
              <a:rPr lang="ru-RU"/>
              <a:t> - это выплаты компенсирующего характера, связанные с режимом работы и условиями труда. Доплата к заработной плате – это денежная сумма, которая выплачивается работникам сверх тарифной ставки (оклада) с учетом интенсивности и условий труда.</a:t>
            </a:r>
          </a:p>
        </p:txBody>
      </p:sp>
      <p:pic>
        <p:nvPicPr>
          <p:cNvPr id="22533" name="Picture 4" descr="http://mastera-1c.ru/wp-content/uploads/dopl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1390650"/>
            <a:ext cx="21780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economic.samgtu.ru/sites/economic.samgtu.ru/files/ris_2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2"/>
          <a:stretch>
            <a:fillRect/>
          </a:stretch>
        </p:blipFill>
        <p:spPr bwMode="auto">
          <a:xfrm>
            <a:off x="260350" y="509588"/>
            <a:ext cx="980916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8113" y="3217863"/>
            <a:ext cx="4368800" cy="2862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Надбавка</a:t>
            </a:r>
            <a:r>
              <a:rPr lang="ru-RU" dirty="0"/>
              <a:t>– </a:t>
            </a:r>
            <a:r>
              <a:rPr lang="ru-RU" dirty="0"/>
              <a:t>это денежная выплата сверх заработной платы, которая имеет своей целью стимулировать работников к повышению квалификации, профессионального мастерства, а также к длительному выполнению трудовых обязанностей в определенной местности или в определенной сфере деятельности (неблагоприятные климатические условия, вредность производства и т.д.).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80113" y="190500"/>
            <a:ext cx="6096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 элементам тарифной системы относятся также доплаты и надбавки тарифного характера, т.е. установленные в связи со спецификой данного вида </a:t>
            </a:r>
            <a:r>
              <a:rPr lang="ru-RU" dirty="0"/>
              <a:t>труда </a:t>
            </a:r>
            <a:r>
              <a:rPr lang="ru-RU" dirty="0"/>
              <a:t>и действующие практически постоянно.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оплаты труда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257175" y="1243013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Трудовое законодательство (ст. 135 ТК РФ) под системой оплаты труда определяет совокупность правил определения заработной платы.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8319" y="1147465"/>
            <a:ext cx="564125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Система оплаты труда включает как способ установления соотношения между мерой труда и мерой вознаграждения за него, на основании которого строится порядок исчисления заработка работника (форма заработной платы), так и конкретные размеры тарифных ставок, окладов (должностных окладов). </a:t>
            </a:r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257175" y="2768600"/>
            <a:ext cx="5619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Система оплаты труда, принятая на конкретном предприятии отражается в коллективном договоре, соглашении любого вида (на практике это соглашения, заключаемые на отраслевом, межотраслевом, профессиональном уровнях) либо локальном нормативном акте.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443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Совмещение профессий. Бестарифная система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561975" y="838200"/>
            <a:ext cx="6096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3200" b="1"/>
              <a:t>Совмещение профессий (должностей)</a:t>
            </a:r>
            <a:r>
              <a:rPr lang="ru-RU" sz="3200"/>
              <a:t> – это выполнение в пределах рабочего дня наряду со своей основной работой, обусловленной трудовым договором, дополнительной работы по другой профессии или должности.</a:t>
            </a:r>
          </a:p>
        </p:txBody>
      </p:sp>
      <p:pic>
        <p:nvPicPr>
          <p:cNvPr id="23557" name="Picture 4" descr="&amp;Kcy;&amp;acy;&amp;rcy;&amp;tcy;&amp;icy;&amp;ncy;&amp;kcy;&amp;icy; &amp;pcy;&amp;ocy; &amp;zcy;&amp;acy;&amp;pcy;&amp;rcy;&amp;ocy;&amp;scy;&amp;ucy; &amp;scy;&amp;ocy;&amp;vcy;&amp;mcy;&amp;iecy;&amp;shchcy;&amp;iecy;&amp;ncy;&amp;icy;&amp;iecy; &amp;pcy;&amp;rcy;&amp;ocy;&amp;fcy;&amp;iecy;&amp;scy;&amp;scy;&amp;icy;&amp;jcy; &amp;ecy;&amp;t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452563"/>
            <a:ext cx="226536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Бестарифная система оплаты труда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25425" y="641350"/>
            <a:ext cx="6096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 b="1" i="1"/>
              <a:t>Бестарифная модель организации оплаты труда</a:t>
            </a:r>
            <a:r>
              <a:rPr lang="ru-RU" sz="2400"/>
              <a:t> ставит заработок работника в полную зависимость от конечных результатов работы коллектива и представляет собой его долю в заработанном всем коллективом фонде оплаты труда. </a:t>
            </a:r>
          </a:p>
          <a:p>
            <a:pPr eaLnBrk="1" hangingPunct="1"/>
            <a:r>
              <a:rPr lang="ru-RU" sz="2400"/>
              <a:t>При этой системе </a:t>
            </a:r>
            <a:r>
              <a:rPr lang="ru-RU" sz="2400" b="1"/>
              <a:t>не устанавливается твердый оклад или тарифная ставка, а, как правило, эта доля определяется на основе присвоенного работнику коэффициента</a:t>
            </a:r>
            <a:r>
              <a:rPr lang="ru-RU" sz="2400"/>
              <a:t>, который определяет уровень его трудового участия.</a:t>
            </a:r>
          </a:p>
        </p:txBody>
      </p:sp>
      <p:pic>
        <p:nvPicPr>
          <p:cNvPr id="24581" name="Picture 4" descr="https://encrypted-tbn2.gstatic.com/images?q=tbn:ANd9GcSEyoC0Sl5s6Tgg7HHn03XdtNac3q7gXu-1cJIdQNfgBRyBG5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090613"/>
            <a:ext cx="36861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Бонусная система оплаты труда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23850" y="731838"/>
            <a:ext cx="6096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 b="1"/>
              <a:t>Бонусная система оплаты труда </a:t>
            </a:r>
            <a:r>
              <a:rPr lang="ru-RU" sz="2000"/>
              <a:t>схожа с повременно-премиальной. </a:t>
            </a:r>
            <a:r>
              <a:rPr lang="ru-RU" sz="2000" b="1"/>
              <a:t>Заработная плата при бонусной системе также состоит из двух частей: оклада и премии. Однако размер премии (в процентах) для каждого работника должен быть четко определен. Он зависит от выручки, полученной непосредственно работником, общих доходов или прибыли организации.</a:t>
            </a:r>
          </a:p>
          <a:p>
            <a:pPr eaLnBrk="1" hangingPunct="1"/>
            <a:r>
              <a:rPr lang="ru-RU" sz="2000"/>
              <a:t>Бонусная система оплаты труда применяется, например, для работников торговли или сферы услуг, от эффективности деятельности которых зависит размер прибыли предприятия.</a:t>
            </a:r>
          </a:p>
        </p:txBody>
      </p:sp>
      <p:pic>
        <p:nvPicPr>
          <p:cNvPr id="25605" name="Picture 4" descr="https://encrypted-tbn1.gstatic.com/images?q=tbn:ANd9GcReQ0k2firpyo6xxf33yWwjbryMdCIOUT17qC5_zFenjcgpTxL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850900"/>
            <a:ext cx="45783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10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6628" name="Picture 4" descr="http://www.jobmax.ru/uploads/mce/Sovety_rabotodateliam/December_2013/bonu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65200"/>
            <a:ext cx="5410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275" y="790575"/>
            <a:ext cx="5800725" cy="28622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Для продавца Р.А. Носовой установлена бонусная система оплаты труда. Оклад составляет 10 000 руб., а премия - 1% от суммы выручки за месяц, полученной от покупателей за реализованный товар. Рассчитаем зарплату Р.А. Носовой </a:t>
            </a:r>
            <a:r>
              <a:rPr lang="ru-RU" i="1" dirty="0"/>
              <a:t>при </a:t>
            </a:r>
            <a:r>
              <a:rPr lang="ru-RU" i="1" dirty="0"/>
              <a:t>условии, что месяц отработан полностью, полученная выручка составляет 525 000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Т.к. Р.А. Носова отработала в сентябре все рабочие дни по графику, ей полагается полный оклад - 10 000 руб</a:t>
            </a:r>
            <a:r>
              <a:rPr lang="ru-RU" i="1" dirty="0"/>
              <a:t>.</a:t>
            </a:r>
            <a:endParaRPr lang="ru-RU" i="1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76413" y="3689350"/>
            <a:ext cx="609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i="1"/>
              <a:t>Ответ. Рассчитаем сумму премии:</a:t>
            </a:r>
            <a:br>
              <a:rPr lang="ru-RU" i="1"/>
            </a:br>
            <a:r>
              <a:rPr lang="ru-RU" i="1"/>
              <a:t>525 000 руб. х 1% /100%= 5 250 руб.</a:t>
            </a:r>
          </a:p>
          <a:p>
            <a:pPr eaLnBrk="1" hangingPunct="1"/>
            <a:r>
              <a:rPr lang="ru-RU" i="1"/>
              <a:t>Следовательно, за сентябрь 2008 года Р.А. Носова должна получить сумму заработной платы, равной:</a:t>
            </a:r>
            <a:br>
              <a:rPr lang="ru-RU" i="1"/>
            </a:br>
            <a:r>
              <a:rPr lang="ru-RU" i="1"/>
              <a:t>10 000 руб. + 5 250 руб. = 15 250 руб.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-207963"/>
            <a:ext cx="12047538" cy="41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8965" y="2227106"/>
            <a:ext cx="97295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Спасибо за работу на уроке!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2204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Источники иллюстрации: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319088" y="2341563"/>
            <a:ext cx="6096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https://yandex.ru/images/search?img_url=http%3A%2F%2Fsch10spb.ru%2Fimages%2F37893330.jpg&amp;_=1434621340822&amp;p=28&amp;text=фоны для страницы&amp;noreask=1&amp;pos=84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550863" y="722313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/>
              <a:t>http://economic.samgtu.ru/node/21</a:t>
            </a:r>
            <a:endParaRPr lang="ru-RU"/>
          </a:p>
        </p:txBody>
      </p:sp>
      <p:sp>
        <p:nvSpPr>
          <p:cNvPr id="28678" name="Прямоугольник 4"/>
          <p:cNvSpPr>
            <a:spLocks noChangeArrowheads="1"/>
          </p:cNvSpPr>
          <p:nvPr/>
        </p:nvSpPr>
        <p:spPr bwMode="auto">
          <a:xfrm>
            <a:off x="319088" y="39131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b="1">
                <a:hlinkClick r:id="rId3"/>
              </a:rPr>
              <a:t>yandex</a:t>
            </a:r>
            <a:r>
              <a:rPr lang="en-US">
                <a:hlinkClick r:id="rId3"/>
              </a:rPr>
              <a:t>.ru</a:t>
            </a:r>
            <a:r>
              <a:rPr lang="en-US"/>
              <a:t>›</a:t>
            </a:r>
            <a:r>
              <a:rPr lang="en-US">
                <a:hlinkClick r:id="rId4"/>
              </a:rPr>
              <a:t>images</a:t>
            </a: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-208650"/>
            <a:ext cx="12047455" cy="41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Список литературы: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оплаты труда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48" name="Picture 2" descr="http://gagago.ru/imgs/uchebnoe-posobie-dlya-studentov-specialenosti-080502-65-ek/5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904875"/>
            <a:ext cx="76517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16938" y="1774825"/>
            <a:ext cx="3248025" cy="449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8516938" y="1774825"/>
            <a:ext cx="324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Смешанная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54738" y="1173163"/>
            <a:ext cx="2743200" cy="601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6" descr="http://sarapul.net/sites/default/files/89e1875c6846c790eeaa1a91d2e23feb0cfa15d8_500.jpg.crop_dis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3259138"/>
            <a:ext cx="265271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Тарифная  система. Тарифная сетка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172" name="Picture 2" descr="http://www.jd-enciklopedia.ru/images/pic_18_tabl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958850"/>
            <a:ext cx="58451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76200" y="838200"/>
            <a:ext cx="6096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В основе сдельных и повременных систем оплаты труда лежит идея учета количества труда, его влияния на размер заработной платы. Таким образом, в заработной плате отражаются продолжительность труда во времени (днях, часах) и интенсивность (напряженность) труда в единицу времени. Однако этого недостаточно, чтобы выполнить требование законодательства об установлении корреляции между размером заработной платы и количеством и качеством труда (ст. 132 ТК). Учет качества труда - его сложности и квалификации работника, условий, в которых осуществляется трудовой процесс (в том числе тяжесть, вредность для здоровья, опасность для жизни, непривлекательность труда), - осуществляется с помощью тарифной системы.</a:t>
            </a:r>
          </a:p>
        </p:txBody>
      </p:sp>
      <p:sp>
        <p:nvSpPr>
          <p:cNvPr id="7174" name="Прямоугольник 3"/>
          <p:cNvSpPr>
            <a:spLocks noChangeArrowheads="1"/>
          </p:cNvSpPr>
          <p:nvPr/>
        </p:nvSpPr>
        <p:spPr bwMode="auto">
          <a:xfrm>
            <a:off x="2552700" y="4635500"/>
            <a:ext cx="945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Важнейшим элементом тарифной системы является тарифная сетка. Она представляет собой совокупность квалификационных разрядов и соответствующих им тарифных коэффициентов, с помощью которых устанавливается непосредственная зависимость заработной платы рабочего от его квалификации.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Тарифная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система оплаты труда. 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196" name="Picture 6" descr="https://encrypted-tbn0.gstatic.com/images?q=tbn:ANd9GcSyg4CvjsHtXc-ji978rD5nH7fXoPegzt-ujmyFVjBAoctWpU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25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law-znatock.ru/tw_refs/4/3617/3617_html_m5aff2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176338"/>
            <a:ext cx="6238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Повременная заработная плата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76200" y="509588"/>
            <a:ext cx="66008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– </a:t>
            </a:r>
            <a:r>
              <a:rPr lang="ru-RU" sz="2400" b="1"/>
              <a:t>система оплаты труда, при которой заработная плата зависит от количества затраченного времени </a:t>
            </a:r>
            <a:r>
              <a:rPr lang="ru-RU" sz="2000"/>
              <a:t>(фактически отработанного) с учетом квалификации работника и условий труда При повременной системе оплаты труда работникам устанавливаются нормированные задания. Для выполнения отдельных функций и объемов работ могут быть установлены нормы обслуживания или нормы численности работников.</a:t>
            </a:r>
          </a:p>
          <a:p>
            <a:pPr eaLnBrk="1" hangingPunct="1"/>
            <a:r>
              <a:rPr lang="ru-RU" sz="2000"/>
              <a:t>Различают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000"/>
              <a:t>при </a:t>
            </a:r>
            <a:r>
              <a:rPr lang="ru-RU" sz="2000" b="1" i="1"/>
              <a:t>простой повременной форме</a:t>
            </a:r>
            <a:r>
              <a:rPr lang="ru-RU" sz="2000"/>
              <a:t> заработной платы оплата труда производится за определенное количество отработанного времени независимо от количества выполненных работ;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000" b="1" i="1"/>
              <a:t>повременно-премиальная форма</a:t>
            </a:r>
            <a:r>
              <a:rPr lang="ru-RU" sz="2000"/>
              <a:t> заработной платы предусматривает не только оплату отработанного времени, но и выплату премии за качество работы.</a:t>
            </a: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6975475" y="3489325"/>
            <a:ext cx="49688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Повременная форма заработной платы используется для 70-80% американских рабочих, и для 60-70% рабочих в Западной Европе. В России по разным оценкам повременная форма оплаты используется примерно для 20-30% рабочих.</a:t>
            </a:r>
          </a:p>
        </p:txBody>
      </p:sp>
      <p:pic>
        <p:nvPicPr>
          <p:cNvPr id="9222" name="Picture 2" descr="http://www.corbisimages.com/images/Corbis-42-26225371.jpg?size=67&amp;uid=c9d6e91f-7260-4682-a87c-35d355b91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50825"/>
            <a:ext cx="35687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1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171450" y="728663"/>
            <a:ext cx="11687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/>
              <a:t>Для рабочих промышленности обычно устанавливаются часовые тарифные ставки. В тех случаях, когда нормирование труда осуществляется на основе сменных норм выработки (например, в угольной промышленности), применяются дневные тарифные ставки.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49" y="2413337"/>
            <a:ext cx="8315325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Работнику установлена часовая тарифная ставка (размер оплаты труда за час) 75 рублей. В соответствии с табелем учета использования рабочего времени за отчетный месяц отработано 160 часов. Норма рабочего времени в отчетном месяце составляет 168 часов, но часовая тарифная ставка распространяется только на отработанное количество часов. </a:t>
            </a:r>
          </a:p>
        </p:txBody>
      </p:sp>
      <p:pic>
        <p:nvPicPr>
          <p:cNvPr id="10246" name="Picture 2" descr="http://forexaw.com/new-uploads/65/00/51/5650051.wm_w_480.%D0%A7%D0%B0%D1%81%D0%BE%D0%B2%D0%B0%D1%8F_%D1%82%D0%B0%D1%80%D0%B8%D1%84%D0%BD%D0%B0%D1%8F_%D1%81%D1%82%D0%B0%D0%B2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2060575"/>
            <a:ext cx="32908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10325" y="4513263"/>
            <a:ext cx="556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Расчет заработной платы:</a:t>
            </a:r>
            <a:br>
              <a:rPr lang="ru-RU"/>
            </a:br>
            <a:r>
              <a:rPr lang="ru-RU"/>
              <a:t>75 руб. х 160 час.= 12000 руб.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2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42875" y="879475"/>
            <a:ext cx="11696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/>
              <a:t>Для рабочих-повременщиков могут вводиться месячные тарифные ставки, рассчитанные на основе часовых, или оклады.</a:t>
            </a:r>
            <a:br>
              <a:rPr lang="ru-RU" sz="2400"/>
            </a:br>
            <a:r>
              <a:rPr lang="ru-RU" sz="2400"/>
              <a:t>Повременная система оплаты труда широко используется для оплаты специалистов и руководителей. Им, как правило, устанавливаются должностные оклады или месячные ставки, если вводится единая тарифная система.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9575" y="3189288"/>
            <a:ext cx="6096000" cy="23082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Бухгалтеру на предприятии был установлен оклад в размере 8 тыс. рублей, в соответствии с табелем учета использования рабочего времени отчетный месяц отработан полностью, </a:t>
            </a:r>
            <a:r>
              <a:rPr lang="ru-RU" sz="2400" dirty="0" err="1"/>
              <a:t>т.о</a:t>
            </a:r>
            <a:r>
              <a:rPr lang="ru-RU" sz="2400" dirty="0"/>
              <a:t>. начисленная заработная плата </a:t>
            </a:r>
            <a:r>
              <a:rPr lang="ru-RU" sz="2400" dirty="0"/>
              <a:t>составляет… </a:t>
            </a:r>
            <a:endParaRPr lang="ru-RU" sz="2400" dirty="0"/>
          </a:p>
        </p:txBody>
      </p:sp>
      <p:pic>
        <p:nvPicPr>
          <p:cNvPr id="11270" name="Picture 2" descr="&amp;Kcy;&amp;acy;&amp;rcy;&amp;tcy;&amp;icy;&amp;ncy;&amp;kcy;&amp;icy; &amp;pcy;&amp;ocy; &amp;zcy;&amp;acy;&amp;pcy;&amp;rcy;&amp;ocy;&amp;scy;&amp;ucy; &amp;ocy;&amp;kcy;&amp;lcy;&amp;acy;&amp;dcy; &amp;zcy;&amp;p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8559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088188" y="4795838"/>
            <a:ext cx="216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8 тыс. рублей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7"/>
          <a:stretch/>
        </p:blipFill>
        <p:spPr>
          <a:xfrm>
            <a:off x="0" y="5165889"/>
            <a:ext cx="12192000" cy="1684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91747"/>
            <a:ext cx="12047455" cy="417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 3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171450" y="904875"/>
            <a:ext cx="6096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000"/>
              <a:t>Если же отработано неполное число рабочих дней, то заработок определяют делением установленной ставки на календарное количество дней и умножением полученного числа на количество фактически отработанных дней.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50" y="2776538"/>
            <a:ext cx="6096000" cy="23082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Работнику </a:t>
            </a:r>
            <a:r>
              <a:rPr lang="ru-RU" sz="2400" dirty="0"/>
              <a:t>на предприятии установлен оклад в размере 12 тыс. рублей, в соответствии с табелем учета использования рабочего времени из 20 рабочих дней отработано 17 рабочих дней (три дня – отпуск без сохранения заработной платы). </a:t>
            </a:r>
          </a:p>
        </p:txBody>
      </p:sp>
      <p:pic>
        <p:nvPicPr>
          <p:cNvPr id="12294" name="Picture 2" descr="https://encrypted-tbn2.gstatic.com/images?q=tbn:ANd9GcSJjJywTRSFOZ_A9pIk_UIRvTC7DeWsn6xcAWeRF_WDHV3F7kSF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9588"/>
            <a:ext cx="4762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937375" y="43243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Ответ. Расчет заработной платы:</a:t>
            </a:r>
            <a:br>
              <a:rPr lang="ru-RU"/>
            </a:br>
            <a:r>
              <a:rPr lang="ru-RU"/>
              <a:t>12000 руб. / 20 дней х 17 дней = 10200 руб.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1942</Words>
  <Application>Microsoft Office PowerPoint</Application>
  <PresentationFormat>Широкоэкранный</PresentationFormat>
  <Paragraphs>97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Arial</vt:lpstr>
      <vt:lpstr>Calibri Light</vt:lpstr>
      <vt:lpstr>Times New Roman</vt:lpstr>
      <vt:lpstr>Тема Office</vt:lpstr>
      <vt:lpstr>СИСТЕМЫ ОПЛАТЫ ТРУДА И ФОРМЫ ЗАРАБОТНОЙ ПЛАТЫ</vt:lpstr>
      <vt:lpstr>Система оплаты труда</vt:lpstr>
      <vt:lpstr>Система оплаты труда</vt:lpstr>
      <vt:lpstr>Тарифная  система. Тарифная сетка</vt:lpstr>
      <vt:lpstr>Тарифная система оплаты труда. </vt:lpstr>
      <vt:lpstr>Повременная заработная плата</vt:lpstr>
      <vt:lpstr>Задача 1</vt:lpstr>
      <vt:lpstr>Задача 2</vt:lpstr>
      <vt:lpstr>Задача 3</vt:lpstr>
      <vt:lpstr>повременно-премиальная система оплаты труда</vt:lpstr>
      <vt:lpstr>Задача 4</vt:lpstr>
      <vt:lpstr>Задача 5</vt:lpstr>
      <vt:lpstr>Сдельная</vt:lpstr>
      <vt:lpstr>Сдельная заработная плата</vt:lpstr>
      <vt:lpstr>Задача 6</vt:lpstr>
      <vt:lpstr>Задача 7</vt:lpstr>
      <vt:lpstr>Премирование. Задача 8</vt:lpstr>
      <vt:lpstr>Задача 9</vt:lpstr>
      <vt:lpstr>Доплаты и надбавки</vt:lpstr>
      <vt:lpstr>Совмещение профессий. Бестарифная система</vt:lpstr>
      <vt:lpstr>Бестарифная система оплаты труда</vt:lpstr>
      <vt:lpstr>Бонусная система оплаты труда</vt:lpstr>
      <vt:lpstr>Задача 10</vt:lpstr>
      <vt:lpstr>Презентация PowerPoint</vt:lpstr>
      <vt:lpstr>Источники иллюстрации: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32</cp:revision>
  <dcterms:created xsi:type="dcterms:W3CDTF">2015-06-18T15:45:15Z</dcterms:created>
  <dcterms:modified xsi:type="dcterms:W3CDTF">2015-10-20T17:33:13Z</dcterms:modified>
</cp:coreProperties>
</file>