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9" r:id="rId1"/>
  </p:sldMasterIdLst>
  <p:sldIdLst>
    <p:sldId id="267" r:id="rId2"/>
    <p:sldId id="270" r:id="rId3"/>
    <p:sldId id="276" r:id="rId4"/>
    <p:sldId id="277" r:id="rId5"/>
    <p:sldId id="278" r:id="rId6"/>
    <p:sldId id="271" r:id="rId7"/>
    <p:sldId id="279" r:id="rId8"/>
    <p:sldId id="272" r:id="rId9"/>
    <p:sldId id="273" r:id="rId10"/>
    <p:sldId id="282" r:id="rId11"/>
    <p:sldId id="275" r:id="rId12"/>
    <p:sldId id="258" r:id="rId13"/>
    <p:sldId id="259" r:id="rId14"/>
    <p:sldId id="260" r:id="rId15"/>
    <p:sldId id="261" r:id="rId16"/>
    <p:sldId id="262" r:id="rId17"/>
    <p:sldId id="263" r:id="rId18"/>
    <p:sldId id="280" r:id="rId19"/>
    <p:sldId id="283" r:id="rId20"/>
    <p:sldId id="28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FF"/>
    <a:srgbClr val="FFFF66"/>
    <a:srgbClr val="FF3300"/>
    <a:srgbClr val="3399FF"/>
    <a:srgbClr val="333300"/>
    <a:srgbClr val="00CCFF"/>
    <a:srgbClr val="99FFCC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103" d="100"/>
          <a:sy n="103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3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7347BD-B87D-40D2-AD74-C6F5EFE6A0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  <p:sndAc>
      <p:stSnd loop="1">
        <p:snd r:embed="rId1" name="~PP3785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B1FBFC-CC2A-40C8-8E68-304E2DEB2F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  <p:sndAc>
      <p:stSnd loop="1">
        <p:snd r:embed="rId1" name="~PP3785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0C570C-A4CB-4CBE-A8F0-BBEF32C6A9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  <p:sndAc>
      <p:stSnd loop="1">
        <p:snd r:embed="rId1" name="~PP3785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77287-AB0F-484F-8E4D-2FF402538F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  <p:sndAc>
      <p:stSnd loop="1">
        <p:snd r:embed="rId1" name="~PP3785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29FFB1-D52C-413E-9DD6-3D5ABF9CEE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  <p:sndAc>
      <p:stSnd loop="1">
        <p:snd r:embed="rId1" name="~PP3785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424F79-7B29-4659-953B-90D1F950F5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  <p:sndAc>
      <p:stSnd loop="1">
        <p:snd r:embed="rId1" name="~PP3785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2FB186-6D77-40F7-BB2F-86D033B5A3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  <p:sndAc>
      <p:stSnd loop="1">
        <p:snd r:embed="rId1" name="~PP3785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35F63F-C943-425D-BF18-7CD6C68397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  <p:sndAc>
      <p:stSnd loop="1">
        <p:snd r:embed="rId1" name="~PP3785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94D7A5-71D4-4C99-AFAD-CCE934AEE1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  <p:sndAc>
      <p:stSnd loop="1">
        <p:snd r:embed="rId1" name="~PP3785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873977-1BD6-408F-844B-59990590F7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d"/>
    <p:sndAc>
      <p:stSnd loop="1">
        <p:snd r:embed="rId1" name="~PP3785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DE1573-AF01-4B7F-B676-8E032A3B7A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  <p:sndAc>
      <p:stSnd loop="1">
        <p:snd r:embed="rId1" name="~PP3785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16CF0A-8F97-4033-9F0B-3027E96567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d"/>
    <p:sndAc>
      <p:stSnd loop="1">
        <p:snd r:embed="rId1" name="~PP3785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79C474A-242C-4667-8F20-B493D01CB0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transition spd="med">
    <p:wipe dir="d"/>
    <p:sndAc>
      <p:stSnd loop="1">
        <p:snd r:embed="rId14" name="~PP3785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9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sy.1september.ru/view_article.php?id=200900308" TargetMode="Externa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rofilaktika.tomsk.ru/?p=969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WordArt 8"/>
          <p:cNvSpPr>
            <a:spLocks noChangeArrowheads="1" noChangeShapeType="1" noTextEdit="1"/>
          </p:cNvSpPr>
          <p:nvPr/>
        </p:nvSpPr>
        <p:spPr bwMode="auto">
          <a:xfrm>
            <a:off x="755650" y="2349500"/>
            <a:ext cx="1652588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897" name="WordArt 9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643063" y="500063"/>
            <a:ext cx="5184775" cy="25209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latin typeface="Arial"/>
              <a:cs typeface="Arial"/>
            </a:endParaRPr>
          </a:p>
        </p:txBody>
      </p:sp>
      <p:sp>
        <p:nvSpPr>
          <p:cNvPr id="37901" name="WordArt 13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8064500" cy="1873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54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1196752"/>
            <a:ext cx="7858180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Презентация </a:t>
            </a:r>
          </a:p>
          <a:p>
            <a:pPr algn="ctr">
              <a:defRPr/>
            </a:pPr>
            <a:r>
              <a:rPr lang="ru-RU" sz="32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к классному </a:t>
            </a:r>
            <a:r>
              <a:rPr lang="ru-RU" sz="3200" b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часу:</a:t>
            </a:r>
          </a:p>
          <a:p>
            <a:pPr algn="ctr">
              <a:defRPr/>
            </a:pPr>
            <a:r>
              <a:rPr lang="ru-RU" sz="3200" b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 </a:t>
            </a:r>
            <a:endParaRPr lang="ru-RU" sz="3200" b="1" kern="1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ru-RU" sz="44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Экзамен </a:t>
            </a:r>
            <a:r>
              <a:rPr lang="ru-RU" sz="4400" b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без стресса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9" name="TextBox 6"/>
          <p:cNvSpPr txBox="1">
            <a:spLocks noChangeArrowheads="1"/>
          </p:cNvSpPr>
          <p:nvPr/>
        </p:nvSpPr>
        <p:spPr bwMode="auto">
          <a:xfrm>
            <a:off x="6156176" y="4581128"/>
            <a:ext cx="31683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>
                <a:latin typeface="Georgia" pitchFamily="18" charset="0"/>
                <a:ea typeface="Tahoma" pitchFamily="34" charset="0"/>
                <a:cs typeface="Tahoma" pitchFamily="34" charset="0"/>
              </a:rPr>
              <a:t>Автор материала: </a:t>
            </a:r>
            <a:endParaRPr lang="ru-RU" sz="1200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r>
              <a:rPr lang="ru-RU" sz="1200" dirty="0" err="1" smtClean="0">
                <a:latin typeface="Georgia" pitchFamily="18" charset="0"/>
                <a:ea typeface="Tahoma" pitchFamily="34" charset="0"/>
                <a:cs typeface="Tahoma" pitchFamily="34" charset="0"/>
              </a:rPr>
              <a:t>Куприянович</a:t>
            </a:r>
            <a:r>
              <a:rPr lang="ru-RU" sz="1200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>
                <a:latin typeface="Georgia" pitchFamily="18" charset="0"/>
                <a:ea typeface="Tahoma" pitchFamily="34" charset="0"/>
                <a:cs typeface="Tahoma" pitchFamily="34" charset="0"/>
              </a:rPr>
              <a:t>Марина Олеговна,</a:t>
            </a:r>
          </a:p>
          <a:p>
            <a:r>
              <a:rPr lang="ru-RU" sz="1200" dirty="0">
                <a:latin typeface="Georgia" pitchFamily="18" charset="0"/>
                <a:ea typeface="Tahoma" pitchFamily="34" charset="0"/>
                <a:cs typeface="Tahoma" pitchFamily="34" charset="0"/>
              </a:rPr>
              <a:t>учитель математики</a:t>
            </a:r>
          </a:p>
          <a:p>
            <a:r>
              <a:rPr lang="ru-RU" sz="1200" dirty="0">
                <a:latin typeface="Georgia" pitchFamily="18" charset="0"/>
                <a:ea typeface="Tahoma" pitchFamily="34" charset="0"/>
                <a:cs typeface="Tahoma" pitchFamily="34" charset="0"/>
              </a:rPr>
              <a:t>высшей квалификационной категории,</a:t>
            </a:r>
          </a:p>
          <a:p>
            <a:r>
              <a:rPr lang="ru-RU" sz="1200" dirty="0">
                <a:latin typeface="Georgia" pitchFamily="18" charset="0"/>
                <a:ea typeface="Tahoma" pitchFamily="34" charset="0"/>
                <a:cs typeface="Tahoma" pitchFamily="34" charset="0"/>
              </a:rPr>
              <a:t>МБОУ СШ № </a:t>
            </a:r>
            <a:r>
              <a:rPr lang="ru-RU" sz="1200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1, г</a:t>
            </a:r>
            <a:r>
              <a:rPr lang="ru-RU" sz="1200" dirty="0">
                <a:latin typeface="Georgia" pitchFamily="18" charset="0"/>
                <a:ea typeface="Tahoma" pitchFamily="34" charset="0"/>
                <a:cs typeface="Tahoma" pitchFamily="34" charset="0"/>
              </a:rPr>
              <a:t>. Архангельска</a:t>
            </a:r>
          </a:p>
        </p:txBody>
      </p:sp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3707904" y="6021288"/>
            <a:ext cx="2220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г. Архангельск </a:t>
            </a:r>
            <a:endParaRPr lang="en-US" sz="1400" dirty="0" smtClean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1400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2015</a:t>
            </a:r>
            <a:r>
              <a:rPr lang="en-US" sz="1400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г</a:t>
            </a:r>
            <a:r>
              <a:rPr lang="en-US" sz="1400" dirty="0">
                <a:latin typeface="Georgia" pitchFamily="18" charset="0"/>
                <a:ea typeface="Tahoma" pitchFamily="34" charset="0"/>
                <a:cs typeface="Tahoma" pitchFamily="34" charset="0"/>
              </a:rPr>
              <a:t>.</a:t>
            </a:r>
            <a:endParaRPr lang="ru-RU" sz="1400" dirty="0"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 advTm="2560">
    <p:wipe dir="d"/>
    <p:sndAc>
      <p:stSnd loop="1">
        <p:snd r:embed="rId3" name="~PP3785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animBg="1"/>
      <p:bldP spid="37897" grpId="0" animBg="1"/>
      <p:bldP spid="3790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772816"/>
            <a:ext cx="7923212" cy="431800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800" dirty="0" smtClean="0">
                <a:latin typeface="Georgia" pitchFamily="18" charset="0"/>
                <a:cs typeface="Arial" charset="0"/>
              </a:rPr>
              <a:t>Подумай немного о своем костюме и о манере поведения. Никогда не забывай о необходимости соблюдения чувства меры. 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800" b="1" dirty="0" smtClean="0">
                <a:latin typeface="Georgia" pitchFamily="18" charset="0"/>
              </a:rPr>
              <a:t>Ничего лишнего!</a:t>
            </a:r>
            <a:r>
              <a:rPr lang="ru-RU" sz="1800" dirty="0" smtClean="0">
                <a:latin typeface="Georgia" pitchFamily="18" charset="0"/>
              </a:rPr>
              <a:t> 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800" dirty="0" smtClean="0">
                <a:latin typeface="Georgia" pitchFamily="18" charset="0"/>
              </a:rPr>
              <a:t>    </a:t>
            </a:r>
            <a:r>
              <a:rPr lang="ru-RU" sz="1800" dirty="0" smtClean="0">
                <a:latin typeface="Georgia" pitchFamily="18" charset="0"/>
                <a:cs typeface="Arial" charset="0"/>
              </a:rPr>
              <a:t>Свой стул лучше ставить не напротив экзаменатор, а под углом к нему; избегайте слишком часто отводить взгляд, так как это не внушает доверия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800" dirty="0" smtClean="0">
                <a:latin typeface="Georgia" pitchFamily="18" charset="0"/>
                <a:cs typeface="Arial" charset="0"/>
              </a:rPr>
              <a:t>Не пожалей 2-3 минут для того, чтобы привести себя в состояние равновесия. Подыши и успокойся. Всё хорошо. 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800" b="1" dirty="0" smtClean="0">
                <a:latin typeface="Georgia" pitchFamily="18" charset="0"/>
                <a:cs typeface="Arial" charset="0"/>
              </a:rPr>
              <a:t>Ты готов! Ты собран! Ты уверен в успехе! Помни, что вера в успех - это половина успеха! 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800" dirty="0" smtClean="0">
                <a:latin typeface="Georgia" pitchFamily="18" charset="0"/>
              </a:rPr>
              <a:t>Ты уже готов, но не спеши отвечать или сдавать свою работу. Отложи ее в сторону. Закрой глаза и сосредоточься. Ты ничего не хочешь добавить к своему ответу? </a:t>
            </a:r>
            <a:r>
              <a:rPr lang="ru-RU" sz="1800" dirty="0" smtClean="0">
                <a:latin typeface="Georgia" pitchFamily="18" charset="0"/>
                <a:cs typeface="Arial" charset="0"/>
              </a:rPr>
              <a:t>Если тебе больше ничего не пришло в голо­ву, то можешь идти отвечать. </a:t>
            </a:r>
          </a:p>
          <a:p>
            <a:pPr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ru-RU" sz="1800" b="1" dirty="0" smtClean="0">
                <a:latin typeface="Georgia" pitchFamily="18" charset="0"/>
                <a:cs typeface="Arial" charset="0"/>
              </a:rPr>
              <a:t>Смелее, все будет хорошо!</a:t>
            </a:r>
          </a:p>
          <a:p>
            <a:pPr>
              <a:lnSpc>
                <a:spcPct val="90000"/>
              </a:lnSpc>
            </a:pPr>
            <a:endParaRPr lang="ru-RU" sz="1800" b="1" dirty="0" smtClean="0">
              <a:solidFill>
                <a:srgbClr val="000000"/>
              </a:solidFill>
              <a:latin typeface="Tahoma" pitchFamily="34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ru-RU" sz="1800" b="1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692696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Как вести себя на экзамене?</a:t>
            </a:r>
            <a:endParaRPr lang="ru-RU" sz="3600" dirty="0"/>
          </a:p>
        </p:txBody>
      </p:sp>
    </p:spTree>
  </p:cSld>
  <p:clrMapOvr>
    <a:masterClrMapping/>
  </p:clrMapOvr>
  <p:transition spd="med">
    <p:wipe dir="d"/>
    <p:sndAc>
      <p:stSnd loop="1">
        <p:snd r:embed="rId2" name="~PP3785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404813"/>
            <a:ext cx="15843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1" name="WordArt 3"/>
          <p:cNvSpPr>
            <a:spLocks noChangeArrowheads="1" noChangeShapeType="1" noTextEdit="1"/>
          </p:cNvSpPr>
          <p:nvPr/>
        </p:nvSpPr>
        <p:spPr bwMode="auto">
          <a:xfrm>
            <a:off x="1187450" y="2852738"/>
            <a:ext cx="6697663" cy="273685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23782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endParaRPr lang="ru-RU" sz="48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89092" name="WordArt 4"/>
          <p:cNvSpPr>
            <a:spLocks noChangeArrowheads="1" noChangeShapeType="1" noTextEdit="1"/>
          </p:cNvSpPr>
          <p:nvPr/>
        </p:nvSpPr>
        <p:spPr bwMode="auto">
          <a:xfrm>
            <a:off x="1908175" y="404813"/>
            <a:ext cx="6480175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06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Georgia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3143248"/>
            <a:ext cx="78929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7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ПАМЯТКА</a:t>
            </a:r>
          </a:p>
        </p:txBody>
      </p:sp>
    </p:spTree>
    <p:custDataLst>
      <p:tags r:id="rId1"/>
    </p:custDataLst>
  </p:cSld>
  <p:clrMapOvr>
    <a:masterClrMapping/>
  </p:clrMapOvr>
  <p:transition spd="med">
    <p:wipe dir="d"/>
    <p:sndAc>
      <p:stSnd loop="1">
        <p:snd r:embed="rId3" name="~PP3785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animBg="1"/>
      <p:bldP spid="890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764704"/>
            <a:ext cx="7859712" cy="2232025"/>
          </a:xfrm>
        </p:spPr>
        <p:txBody>
          <a:bodyPr/>
          <a:lstStyle/>
          <a:p>
            <a:pPr algn="ctr" eaLnBrk="1" hangingPunct="1"/>
            <a:r>
              <a:rPr lang="ru-RU" sz="4600" dirty="0" smtClean="0">
                <a:solidFill>
                  <a:schemeClr val="tx1"/>
                </a:solidFill>
                <a:latin typeface="Georgia" pitchFamily="18" charset="0"/>
              </a:rPr>
              <a:t>Создай в своем доме уютную, теплую, рабочую обстановку</a:t>
            </a:r>
          </a:p>
        </p:txBody>
      </p:sp>
      <p:pic>
        <p:nvPicPr>
          <p:cNvPr id="14339" name="Picture 7" descr="j0234067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2483768" y="2924944"/>
            <a:ext cx="1593410" cy="2305616"/>
          </a:xfrm>
          <a:noFill/>
        </p:spPr>
      </p:pic>
    </p:spTree>
    <p:custDataLst>
      <p:tags r:id="rId1"/>
    </p:custDataLst>
  </p:cSld>
  <p:clrMapOvr>
    <a:masterClrMapping/>
  </p:clrMapOvr>
  <p:transition spd="med">
    <p:wipe dir="d"/>
    <p:sndAc>
      <p:stSnd loop="1">
        <p:snd r:embed="rId3" name="~PP3785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971600" y="1484784"/>
            <a:ext cx="7704138" cy="288131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400" dirty="0" smtClean="0">
                <a:solidFill>
                  <a:schemeClr val="tx1"/>
                </a:solidFill>
                <a:latin typeface="Georgia" pitchFamily="18" charset="0"/>
              </a:rPr>
              <a:t>Составь расписание своего рабочего времени на период экзаменов. </a:t>
            </a:r>
            <a:br>
              <a:rPr lang="ru-RU" sz="44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Georgia" pitchFamily="18" charset="0"/>
              </a:rPr>
              <a:t>Учти 15-20 минутные перерывы после  каждого часа работы</a:t>
            </a:r>
          </a:p>
        </p:txBody>
      </p:sp>
      <p:pic>
        <p:nvPicPr>
          <p:cNvPr id="15363" name="Picture 5" descr="j019857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6660232" y="4485992"/>
            <a:ext cx="2027976" cy="2372008"/>
          </a:xfrm>
          <a:noFill/>
        </p:spPr>
      </p:pic>
      <p:pic>
        <p:nvPicPr>
          <p:cNvPr id="15364" name="Picture 7" descr="j0238655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0" y="0"/>
            <a:ext cx="1608138" cy="1155700"/>
          </a:xfrm>
          <a:noFill/>
        </p:spPr>
      </p:pic>
    </p:spTree>
    <p:custDataLst>
      <p:tags r:id="rId1"/>
    </p:custDataLst>
  </p:cSld>
  <p:clrMapOvr>
    <a:masterClrMapping/>
  </p:clrMapOvr>
  <p:transition spd="med">
    <p:wipe dir="d"/>
    <p:sndAc>
      <p:stSnd loop="1">
        <p:snd r:embed="rId3" name="~PP3785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1341438"/>
            <a:ext cx="7920880" cy="31670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400" dirty="0" smtClean="0">
                <a:solidFill>
                  <a:schemeClr val="tx1"/>
                </a:solidFill>
                <a:latin typeface="Georgia" pitchFamily="18" charset="0"/>
              </a:rPr>
              <a:t>Следи за режимом питания в этот период. Не забывай, что мозгу нужны витамины</a:t>
            </a:r>
          </a:p>
        </p:txBody>
      </p:sp>
      <p:pic>
        <p:nvPicPr>
          <p:cNvPr id="16387" name="Picture 5" descr="j0213504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1052736"/>
            <a:ext cx="1595437" cy="1174750"/>
          </a:xfrm>
          <a:noFill/>
        </p:spPr>
      </p:pic>
      <p:pic>
        <p:nvPicPr>
          <p:cNvPr id="16388" name="Picture 7" descr="j0223774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5" cstate="print"/>
          <a:stretch>
            <a:fillRect/>
          </a:stretch>
        </p:blipFill>
        <p:spPr>
          <a:xfrm>
            <a:off x="8028384" y="3717032"/>
            <a:ext cx="990600" cy="723900"/>
          </a:xfrm>
          <a:noFill/>
        </p:spPr>
      </p:pic>
      <p:pic>
        <p:nvPicPr>
          <p:cNvPr id="16389" name="Picture 9" descr="j0223773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2786063" y="4214813"/>
            <a:ext cx="2303462" cy="1871662"/>
          </a:xfrm>
          <a:noFill/>
        </p:spPr>
      </p:pic>
    </p:spTree>
    <p:custDataLst>
      <p:tags r:id="rId1"/>
    </p:custDataLst>
  </p:cSld>
  <p:clrMapOvr>
    <a:masterClrMapping/>
  </p:clrMapOvr>
  <p:transition spd="med">
    <p:wipe dir="d"/>
    <p:sndAc>
      <p:stSnd loop="1">
        <p:snd r:embed="rId3" name="~PP3785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643192" cy="25066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800" dirty="0" smtClean="0">
                <a:solidFill>
                  <a:srgbClr val="333300"/>
                </a:solidFill>
              </a:rPr>
              <a:t/>
            </a:r>
            <a:br>
              <a:rPr lang="ru-RU" sz="3800" dirty="0" smtClean="0">
                <a:solidFill>
                  <a:srgbClr val="333300"/>
                </a:solidFill>
              </a:rPr>
            </a:br>
            <a:r>
              <a:rPr lang="ru-RU" sz="3800" dirty="0" smtClean="0">
                <a:solidFill>
                  <a:srgbClr val="333300"/>
                </a:solidFill>
              </a:rPr>
              <a:t/>
            </a:r>
            <a:br>
              <a:rPr lang="ru-RU" sz="3800" dirty="0" smtClean="0">
                <a:solidFill>
                  <a:srgbClr val="333300"/>
                </a:solidFill>
              </a:rPr>
            </a:br>
            <a:r>
              <a:rPr lang="ru-RU" sz="4900" dirty="0" smtClean="0">
                <a:solidFill>
                  <a:srgbClr val="333300"/>
                </a:solidFill>
                <a:latin typeface="Georgia" pitchFamily="18" charset="0"/>
              </a:rPr>
              <a:t/>
            </a:r>
            <a:br>
              <a:rPr lang="ru-RU" sz="4900" dirty="0" smtClean="0">
                <a:solidFill>
                  <a:srgbClr val="333300"/>
                </a:solidFill>
                <a:latin typeface="Georgia" pitchFamily="18" charset="0"/>
              </a:rPr>
            </a:br>
            <a:r>
              <a:rPr lang="ru-RU" sz="4900" dirty="0" smtClean="0">
                <a:solidFill>
                  <a:schemeClr val="tx1"/>
                </a:solidFill>
                <a:latin typeface="Georgia" pitchFamily="18" charset="0"/>
              </a:rPr>
              <a:t>Исключи повышенный тон, нервозность в общении с окружающими</a:t>
            </a:r>
          </a:p>
        </p:txBody>
      </p:sp>
      <p:pic>
        <p:nvPicPr>
          <p:cNvPr id="17411" name="Picture 8" descr="j028273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697095" y="3360420"/>
            <a:ext cx="975360" cy="975360"/>
          </a:xfrm>
          <a:noFill/>
        </p:spPr>
      </p:pic>
    </p:spTree>
    <p:custDataLst>
      <p:tags r:id="rId1"/>
    </p:custDataLst>
  </p:cSld>
  <p:clrMapOvr>
    <a:masterClrMapping/>
  </p:clrMapOvr>
  <p:transition spd="med">
    <p:wipe dir="d"/>
    <p:sndAc>
      <p:stSnd loop="1">
        <p:snd r:embed="rId3" name="~PP3785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971600" y="908050"/>
            <a:ext cx="7920880" cy="20161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800" dirty="0" smtClean="0">
                <a:solidFill>
                  <a:srgbClr val="FF3300"/>
                </a:solidFill>
              </a:rPr>
              <a:t/>
            </a:r>
            <a:br>
              <a:rPr lang="ru-RU" sz="3800" dirty="0" smtClean="0">
                <a:solidFill>
                  <a:srgbClr val="FF3300"/>
                </a:solidFill>
              </a:rPr>
            </a:br>
            <a:r>
              <a:rPr lang="ru-RU" sz="4900" dirty="0" smtClean="0">
                <a:solidFill>
                  <a:srgbClr val="FF3300"/>
                </a:solidFill>
              </a:rPr>
              <a:t/>
            </a:r>
            <a:br>
              <a:rPr lang="ru-RU" sz="4900" dirty="0" smtClean="0">
                <a:solidFill>
                  <a:srgbClr val="FF3300"/>
                </a:solidFill>
              </a:rPr>
            </a:br>
            <a:r>
              <a:rPr lang="ru-RU" sz="4900" dirty="0" smtClean="0">
                <a:solidFill>
                  <a:schemeClr val="tx1"/>
                </a:solidFill>
                <a:latin typeface="Georgia" pitchFamily="18" charset="0"/>
              </a:rPr>
              <a:t>Не бойся обратиться к близким за помощью или советом</a:t>
            </a:r>
          </a:p>
        </p:txBody>
      </p:sp>
      <p:pic>
        <p:nvPicPr>
          <p:cNvPr id="18435" name="Picture 8" descr="j0292086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4283968" y="3789040"/>
            <a:ext cx="1823314" cy="1559052"/>
          </a:xfrm>
          <a:noFill/>
        </p:spPr>
      </p:pic>
    </p:spTree>
    <p:custDataLst>
      <p:tags r:id="rId1"/>
    </p:custDataLst>
  </p:cSld>
  <p:clrMapOvr>
    <a:masterClrMapping/>
  </p:clrMapOvr>
  <p:transition spd="med">
    <p:wipe dir="d"/>
    <p:sndAc>
      <p:stSnd loop="1">
        <p:snd r:embed="rId3" name="~PP3785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274638"/>
            <a:ext cx="7776863" cy="3730625"/>
          </a:xfrm>
        </p:spPr>
        <p:txBody>
          <a:bodyPr/>
          <a:lstStyle/>
          <a:p>
            <a:pPr algn="ctr" eaLnBrk="1" hangingPunct="1"/>
            <a:r>
              <a:rPr lang="ru-RU" dirty="0" smtClean="0">
                <a:solidFill>
                  <a:srgbClr val="0000FF"/>
                </a:solidFill>
                <a:latin typeface="Georgia" pitchFamily="18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Georgia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Georgia" pitchFamily="18" charset="0"/>
              </a:rPr>
              <a:t>Помни, что в этот период необходимы пешие прогулки</a:t>
            </a:r>
          </a:p>
        </p:txBody>
      </p:sp>
      <p:pic>
        <p:nvPicPr>
          <p:cNvPr id="25605" name="Picture 5" descr="j0199051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79512" y="620688"/>
            <a:ext cx="1449387" cy="1692275"/>
          </a:xfrm>
          <a:noFill/>
        </p:spPr>
      </p:pic>
      <p:pic>
        <p:nvPicPr>
          <p:cNvPr id="25607" name="Picture 7" descr="j023105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143500" y="3643313"/>
            <a:ext cx="2671763" cy="2006600"/>
          </a:xfrm>
          <a:noFill/>
        </p:spPr>
      </p:pic>
    </p:spTree>
    <p:custDataLst>
      <p:tags r:id="rId1"/>
    </p:custDataLst>
  </p:cSld>
  <p:clrMapOvr>
    <a:masterClrMapping/>
  </p:clrMapOvr>
  <p:transition spd="med">
    <p:wipe dir="d"/>
    <p:sndAc>
      <p:stSnd loop="1">
        <p:snd r:embed="rId3" name="~PP3785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1115616" y="1556792"/>
            <a:ext cx="777686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2400" i="1" dirty="0">
              <a:latin typeface="Georgia" pitchFamily="18" charset="0"/>
            </a:endParaRPr>
          </a:p>
          <a:p>
            <a:pPr algn="ctr"/>
            <a:r>
              <a:rPr lang="ru-RU" sz="2400" i="1" dirty="0">
                <a:latin typeface="Georgia" pitchFamily="18" charset="0"/>
              </a:rPr>
              <a:t> Экзамены, какими бы серьезными они ни были, </a:t>
            </a:r>
            <a:r>
              <a:rPr lang="ru-RU" sz="2400" i="1" dirty="0" smtClean="0">
                <a:latin typeface="Georgia" pitchFamily="18" charset="0"/>
              </a:rPr>
              <a:t>- </a:t>
            </a:r>
          </a:p>
          <a:p>
            <a:pPr algn="ctr"/>
            <a:r>
              <a:rPr lang="ru-RU" sz="2400" i="1" dirty="0" smtClean="0">
                <a:latin typeface="Georgia" pitchFamily="18" charset="0"/>
              </a:rPr>
              <a:t>не </a:t>
            </a:r>
            <a:r>
              <a:rPr lang="ru-RU" sz="2400" i="1" dirty="0">
                <a:latin typeface="Georgia" pitchFamily="18" charset="0"/>
              </a:rPr>
              <a:t>решают твою судьбу</a:t>
            </a:r>
            <a:r>
              <a:rPr lang="ru-RU" sz="2400" i="1" dirty="0" smtClean="0">
                <a:latin typeface="Georgia" pitchFamily="18" charset="0"/>
              </a:rPr>
              <a:t>. </a:t>
            </a:r>
            <a:r>
              <a:rPr lang="ru-RU" sz="2400" i="1" dirty="0">
                <a:latin typeface="Georgia" pitchFamily="18" charset="0"/>
              </a:rPr>
              <a:t>Её строишь</a:t>
            </a:r>
          </a:p>
          <a:p>
            <a:pPr algn="ctr"/>
            <a:r>
              <a:rPr lang="ru-RU" sz="2400" i="1" dirty="0">
                <a:latin typeface="Georgia" pitchFamily="18" charset="0"/>
              </a:rPr>
              <a:t> ТЫ сам!</a:t>
            </a:r>
          </a:p>
          <a:p>
            <a:pPr algn="ctr"/>
            <a:r>
              <a:rPr lang="ru-RU" sz="2400" i="1" dirty="0">
                <a:latin typeface="Georgia" pitchFamily="18" charset="0"/>
              </a:rPr>
              <a:t>Поэтому, отбросив ненужные сомнения   и тревоги, вооружившись знаниями и определенной долей юмора, вы мужественно пойдете сдавать экзамены. И, как бы не сложилась ситуация, </a:t>
            </a:r>
            <a:r>
              <a:rPr lang="ru-RU" sz="2400" i="1" dirty="0" smtClean="0">
                <a:latin typeface="Georgia" pitchFamily="18" charset="0"/>
              </a:rPr>
              <a:t>- </a:t>
            </a:r>
          </a:p>
          <a:p>
            <a:pPr algn="ctr"/>
            <a:r>
              <a:rPr lang="ru-RU" sz="2400" i="1" dirty="0" smtClean="0">
                <a:latin typeface="Georgia" pitchFamily="18" charset="0"/>
              </a:rPr>
              <a:t>это </a:t>
            </a:r>
            <a:r>
              <a:rPr lang="ru-RU" sz="2400" i="1" dirty="0">
                <a:latin typeface="Georgia" pitchFamily="18" charset="0"/>
              </a:rPr>
              <a:t>всегда ваша победа и ваш шанс!</a:t>
            </a:r>
          </a:p>
        </p:txBody>
      </p:sp>
    </p:spTree>
  </p:cSld>
  <p:clrMapOvr>
    <a:masterClrMapping/>
  </p:clrMapOvr>
  <p:transition spd="med">
    <p:wipe dir="d"/>
    <p:sndAc>
      <p:stSnd loop="1">
        <p:snd r:embed="rId2" name="~PP3785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1214422"/>
            <a:ext cx="6037230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Библиография:</a:t>
            </a:r>
          </a:p>
          <a:p>
            <a:pPr algn="ctr">
              <a:defRPr/>
            </a:pP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1071563" y="2857500"/>
            <a:ext cx="630390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hlinkClick r:id="rId3"/>
              </a:rPr>
              <a:t>http://psy.1september.ru/view_article.php?id=200900308</a:t>
            </a:r>
            <a:endParaRPr lang="ru-RU" dirty="0" smtClean="0"/>
          </a:p>
          <a:p>
            <a:pPr marL="342900" indent="-342900"/>
            <a:r>
              <a:rPr lang="ru-RU" dirty="0" smtClean="0"/>
              <a:t>2. </a:t>
            </a:r>
            <a:r>
              <a:rPr lang="en-US" dirty="0" smtClean="0">
                <a:hlinkClick r:id="rId4"/>
              </a:rPr>
              <a:t>http://profilaktika.tomsk.ru/?p=9692</a:t>
            </a:r>
            <a:endParaRPr lang="ru-RU" dirty="0" smtClean="0"/>
          </a:p>
          <a:p>
            <a:pPr marL="342900" indent="-342900"/>
            <a:endParaRPr lang="ru-RU" dirty="0" smtClean="0"/>
          </a:p>
        </p:txBody>
      </p:sp>
    </p:spTree>
  </p:cSld>
  <p:clrMapOvr>
    <a:masterClrMapping/>
  </p:clrMapOvr>
  <p:transition spd="med">
    <p:wipe dir="d"/>
    <p:sndAc>
      <p:stSnd loop="1">
        <p:snd r:embed="rId2" name="~PP3785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971600" y="1268760"/>
            <a:ext cx="7992888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 Что </a:t>
            </a:r>
            <a:r>
              <a:rPr lang="ru-RU" sz="2800" dirty="0">
                <a:latin typeface="Georgia" pitchFamily="18" charset="0"/>
                <a:ea typeface="Tahoma" pitchFamily="34" charset="0"/>
                <a:cs typeface="Tahoma" pitchFamily="34" charset="0"/>
              </a:rPr>
              <a:t>такое «стресс»?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 Признаки стресса.</a:t>
            </a:r>
            <a:endParaRPr lang="ru-RU" sz="2800" dirty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 Пути </a:t>
            </a:r>
            <a:r>
              <a:rPr lang="ru-RU" sz="2800" dirty="0">
                <a:latin typeface="Georgia" pitchFamily="18" charset="0"/>
                <a:ea typeface="Tahoma" pitchFamily="34" charset="0"/>
                <a:cs typeface="Tahoma" pitchFamily="34" charset="0"/>
              </a:rPr>
              <a:t>предотвращения и преодоления </a:t>
            </a:r>
            <a:r>
              <a:rPr lang="ru-RU" sz="2800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стресса.</a:t>
            </a:r>
            <a:endParaRPr lang="ru-RU" sz="2800" dirty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 Как  </a:t>
            </a:r>
            <a:r>
              <a:rPr lang="ru-RU" sz="2800" dirty="0">
                <a:latin typeface="Georgia" pitchFamily="18" charset="0"/>
                <a:ea typeface="Tahoma" pitchFamily="34" charset="0"/>
                <a:cs typeface="Tahoma" pitchFamily="34" charset="0"/>
              </a:rPr>
              <a:t>правильно подготовиться к экзамену?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 Советы </a:t>
            </a:r>
            <a:r>
              <a:rPr lang="ru-RU" sz="2800" dirty="0">
                <a:latin typeface="Georgia" pitchFamily="18" charset="0"/>
                <a:ea typeface="Tahoma" pitchFamily="34" charset="0"/>
                <a:cs typeface="Tahoma" pitchFamily="34" charset="0"/>
              </a:rPr>
              <a:t>для успешной сдачи </a:t>
            </a:r>
            <a:r>
              <a:rPr lang="ru-RU" sz="2800" dirty="0" smtClean="0">
                <a:latin typeface="Georgia" pitchFamily="18" charset="0"/>
                <a:ea typeface="Tahoma" pitchFamily="34" charset="0"/>
                <a:cs typeface="Tahoma" pitchFamily="34" charset="0"/>
              </a:rPr>
              <a:t>экзамена.</a:t>
            </a:r>
            <a:endParaRPr lang="ru-RU" sz="2800" dirty="0">
              <a:latin typeface="Georgia" pitchFamily="18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3200" b="1" dirty="0">
                <a:latin typeface="Monotype Corsiva" pitchFamily="66" charset="0"/>
              </a:rPr>
              <a:t>	</a:t>
            </a:r>
          </a:p>
        </p:txBody>
      </p:sp>
      <p:sp>
        <p:nvSpPr>
          <p:cNvPr id="82951" name="WordArt 7"/>
          <p:cNvSpPr>
            <a:spLocks noChangeArrowheads="1" noChangeShapeType="1" noTextEdit="1"/>
          </p:cNvSpPr>
          <p:nvPr/>
        </p:nvSpPr>
        <p:spPr bwMode="auto">
          <a:xfrm>
            <a:off x="2843213" y="260350"/>
            <a:ext cx="2951162" cy="93662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1694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Impact"/>
            </a:endParaRPr>
          </a:p>
        </p:txBody>
      </p:sp>
      <p:sp>
        <p:nvSpPr>
          <p:cNvPr id="410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433387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332656"/>
            <a:ext cx="79928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atin typeface="Monotype Corsiva" pitchFamily="66" charset="0"/>
              </a:rPr>
              <a:t>План: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wipe dir="d"/>
    <p:sndAc>
      <p:stSnd loop="1">
        <p:snd r:embed="rId2" name="~PP3785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214422"/>
            <a:ext cx="792088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УДАЧИ НА </a:t>
            </a:r>
          </a:p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ЭКЗАМЕНАХ!</a:t>
            </a:r>
          </a:p>
          <a:p>
            <a:pPr algn="ctr">
              <a:defRPr/>
            </a:pP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2531" name="Рисунок 3" descr="index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857500"/>
            <a:ext cx="2857500" cy="369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  <p:sndAc>
      <p:stSnd loop="1">
        <p:snd r:embed="rId2" name="~PP3785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2"/>
          <p:cNvSpPr>
            <a:spLocks noChangeArrowheads="1"/>
          </p:cNvSpPr>
          <p:nvPr/>
        </p:nvSpPr>
        <p:spPr bwMode="auto">
          <a:xfrm>
            <a:off x="1043608" y="1484784"/>
            <a:ext cx="7920880" cy="466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Georgia" pitchFamily="18" charset="0"/>
                <a:cs typeface="Tahoma" pitchFamily="34" charset="0"/>
              </a:rPr>
              <a:t>Понятие «стресс» прочно вошло в нашу жизнь. Традиционно под стрессом понимается состояние психического напряжения, которое возникает у человека в процессе его деятельности, в основном в экстремально сложных условиях. Есть и такое определение, данное американскими психологами: 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Georgia" pitchFamily="18" charset="0"/>
                <a:cs typeface="Tahoma" pitchFamily="34" charset="0"/>
              </a:rPr>
              <a:t>«Стресс — негативные чувства и представления, которые возникают у людей, когда им кажется, что они не в состоянии справиться с требованиями ситуации».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latin typeface="Georgia" pitchFamily="18" charset="0"/>
                <a:cs typeface="Tahoma" pitchFamily="34" charset="0"/>
              </a:rPr>
              <a:t>Исследования показывают, что экзаменационный стресс занимает одно из первых мест среди многих причин, вызывающих психическое напряжение у школьников.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60648"/>
            <a:ext cx="81003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Что такое стресс?</a:t>
            </a:r>
          </a:p>
        </p:txBody>
      </p:sp>
    </p:spTree>
  </p:cSld>
  <p:clrMapOvr>
    <a:masterClrMapping/>
  </p:clrMapOvr>
  <p:transition spd="med">
    <p:wipe dir="d"/>
    <p:sndAc>
      <p:stSnd loop="1">
        <p:snd r:embed="rId2" name="~PP3785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81003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Признаки стресса</a:t>
            </a:r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971600" y="1412776"/>
            <a:ext cx="32403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Georgia" pitchFamily="18" charset="0"/>
              </a:rPr>
              <a:t>Физические признаки:</a:t>
            </a:r>
            <a:endParaRPr lang="ru-RU" dirty="0"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Georgia" pitchFamily="18" charset="0"/>
              </a:rPr>
              <a:t>Бессонница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Georgia" pitchFamily="18" charset="0"/>
              </a:rPr>
              <a:t>Головные боли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Georgia" pitchFamily="18" charset="0"/>
              </a:rPr>
              <a:t>Боли в животе</a:t>
            </a:r>
          </a:p>
        </p:txBody>
      </p:sp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5072062" y="1428750"/>
            <a:ext cx="382041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Georgia" pitchFamily="18" charset="0"/>
              </a:rPr>
              <a:t>Эмоциональные признаки:</a:t>
            </a:r>
            <a:endParaRPr lang="ru-RU" dirty="0"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Georgia" pitchFamily="18" charset="0"/>
              </a:rPr>
              <a:t>Импульсивное поведение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Georgia" pitchFamily="18" charset="0"/>
              </a:rPr>
              <a:t>Пониженное настроение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Georgia" pitchFamily="18" charset="0"/>
              </a:rPr>
              <a:t>Гнев</a:t>
            </a:r>
          </a:p>
        </p:txBody>
      </p:sp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2483768" y="2780928"/>
            <a:ext cx="4572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 dirty="0">
                <a:latin typeface="Georgia" pitchFamily="18" charset="0"/>
              </a:rPr>
              <a:t>Поведенческие признаки:</a:t>
            </a:r>
            <a:endParaRPr lang="ru-RU" dirty="0">
              <a:latin typeface="Georg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Georgia" pitchFamily="18" charset="0"/>
              </a:rPr>
              <a:t>Кручение волос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err="1">
                <a:latin typeface="Georgia" pitchFamily="18" charset="0"/>
              </a:rPr>
              <a:t>Кусание</a:t>
            </a:r>
            <a:r>
              <a:rPr lang="ru-RU" dirty="0">
                <a:latin typeface="Georgia" pitchFamily="18" charset="0"/>
              </a:rPr>
              <a:t> ногтей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Georgia" pitchFamily="18" charset="0"/>
              </a:rPr>
              <a:t>Потеря интереса к внешнему облику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Georgia" pitchFamily="18" charset="0"/>
              </a:rPr>
              <a:t>Скрежетание зубами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Georgia" pitchFamily="18" charset="0"/>
              </a:rPr>
              <a:t>Пронзительный нервный смех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Georgia" pitchFamily="18" charset="0"/>
              </a:rPr>
              <a:t>Усиленное курение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latin typeface="Georgia" pitchFamily="18" charset="0"/>
              </a:rPr>
              <a:t>Чрезмерное потребление лекарств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err="1">
                <a:latin typeface="Georgia" pitchFamily="18" charset="0"/>
              </a:rPr>
              <a:t>Притоптывание</a:t>
            </a:r>
            <a:r>
              <a:rPr lang="ru-RU" dirty="0">
                <a:latin typeface="Georgia" pitchFamily="18" charset="0"/>
              </a:rPr>
              <a:t> ногой или постукивание пальцем</a:t>
            </a:r>
          </a:p>
        </p:txBody>
      </p:sp>
    </p:spTree>
  </p:cSld>
  <p:clrMapOvr>
    <a:masterClrMapping/>
  </p:clrMapOvr>
  <p:transition spd="med">
    <p:wipe dir="d"/>
    <p:sndAc>
      <p:stSnd loop="1">
        <p:snd r:embed="rId2" name="~PP3785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971600" y="1714500"/>
            <a:ext cx="79928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i="1" dirty="0">
                <a:latin typeface="Georgia" pitchFamily="18" charset="0"/>
                <a:cs typeface="Tahoma" pitchFamily="34" charset="0"/>
              </a:rPr>
              <a:t>Конечно, стресс не является болезнью, которую нужно лечить, но само пребывание в стрессовом состоянии довольно дискомфортно и от него хочется избавиться. Во время экзаменов стресс дезорганизует деятельность, понижается самооценка, появляется чувство неуверенности в себе. Поэтому важно уметь управлять стрессом, предотвращать и преодолевать его.</a:t>
            </a:r>
          </a:p>
        </p:txBody>
      </p:sp>
    </p:spTree>
  </p:cSld>
  <p:clrMapOvr>
    <a:masterClrMapping/>
  </p:clrMapOvr>
  <p:transition spd="med">
    <p:wipe dir="d"/>
    <p:sndAc>
      <p:stSnd loop="1">
        <p:snd r:embed="rId2" name="~PP3785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008062" y="0"/>
            <a:ext cx="81359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latin typeface="Monotype Corsiva" pitchFamily="66" charset="0"/>
              </a:rPr>
              <a:t>Как  справиться с экзаменационным стрессом?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611188" y="1628775"/>
            <a:ext cx="7993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8196" name="Прямоугольник 6"/>
          <p:cNvSpPr>
            <a:spLocks noChangeArrowheads="1"/>
          </p:cNvSpPr>
          <p:nvPr/>
        </p:nvSpPr>
        <p:spPr bwMode="auto">
          <a:xfrm>
            <a:off x="971600" y="1196752"/>
            <a:ext cx="80010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latin typeface="Georgia" pitchFamily="18" charset="0"/>
              </a:rPr>
              <a:t> Обращайтесь к себе позитивно. Если вы что-то не успели выучить, то не стоит усугублять положение недостойными высказываниями в свой адрес.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latin typeface="Georgia" pitchFamily="18" charset="0"/>
              </a:rPr>
              <a:t> Представляйте себе положительные результаты. Представляйте себе успех, то как будете рады вы и ваши близкие успешной сдаче.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latin typeface="Georgia" pitchFamily="18" charset="0"/>
              </a:rPr>
              <a:t> Определите оптимальное время работы и наилучшую обстановку. Большинство из нас либо «совы», либо «жаворонки». Установите свое лучшее время и запланируйте как можно больше дел вокруг в его пределах, чтобы работать на пике ваших энергетических возможностей.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latin typeface="Georgia" pitchFamily="18" charset="0"/>
              </a:rPr>
              <a:t> Во время подготовки к экзаменам, чередуйте умственную нагрузку с физическими упражнениями, которые избавят вас от напряжения и беспокойства.</a:t>
            </a:r>
          </a:p>
        </p:txBody>
      </p:sp>
    </p:spTree>
  </p:cSld>
  <p:clrMapOvr>
    <a:masterClrMapping/>
  </p:clrMapOvr>
  <p:transition spd="med">
    <p:wipe dir="d"/>
    <p:sndAc>
      <p:stSnd loop="1">
        <p:snd r:embed="rId2" name="~PP3785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008062" y="0"/>
            <a:ext cx="813593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latin typeface="Monotype Corsiva" pitchFamily="66" charset="0"/>
              </a:rPr>
              <a:t>Как  справиться с экзаменационным стрессом?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611188" y="1628775"/>
            <a:ext cx="7993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971600" y="1628800"/>
            <a:ext cx="800043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latin typeface="Georgia" pitchFamily="18" charset="0"/>
              </a:rPr>
              <a:t> Поощряйте себя чем-либо после каждого выученного билета.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latin typeface="Georgia" pitchFamily="18" charset="0"/>
              </a:rPr>
              <a:t> На время экзаменов отрегулируйте свой режим дня.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latin typeface="Georgia" pitchFamily="18" charset="0"/>
              </a:rPr>
              <a:t> Разбивайте изучение большого объема материала на части, в таком случае он не будет казаться таким сложным и невыполнимым.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latin typeface="Georgia" pitchFamily="18" charset="0"/>
              </a:rPr>
              <a:t> Во время подготовки к экзаменам очень важно овладеть техникой расслабления, ибо это даст вам возможность более спокойно воспринимать непредвиденные ситуации во время подготовки и сдачи экзаменов.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latin typeface="Georgia" pitchFamily="18" charset="0"/>
              </a:rPr>
              <a:t> И последнее - это чувство юмора, ведь юмор - великий </a:t>
            </a:r>
            <a:r>
              <a:rPr lang="ru-RU" dirty="0" err="1">
                <a:latin typeface="Georgia" pitchFamily="18" charset="0"/>
              </a:rPr>
              <a:t>облегчитель</a:t>
            </a:r>
            <a:r>
              <a:rPr lang="ru-RU" dirty="0">
                <a:latin typeface="Georgia" pitchFamily="18" charset="0"/>
              </a:rPr>
              <a:t> стрессов и один из лучших способов избавиться от беспокойства.</a:t>
            </a:r>
          </a:p>
        </p:txBody>
      </p:sp>
    </p:spTree>
  </p:cSld>
  <p:clrMapOvr>
    <a:masterClrMapping/>
  </p:clrMapOvr>
  <p:transition spd="med">
    <p:wipe dir="d"/>
    <p:sndAc>
      <p:stSnd loop="1">
        <p:snd r:embed="rId2" name="~PP3785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971600" y="1412776"/>
            <a:ext cx="799288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latin typeface="Georgia" pitchFamily="18" charset="0"/>
                <a:cs typeface="Tahoma" pitchFamily="34" charset="0"/>
              </a:rPr>
              <a:t>    Оставьте для подготовки к экзамену достаточно времени.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latin typeface="Georgia" pitchFamily="18" charset="0"/>
                <a:cs typeface="Tahoma" pitchFamily="34" charset="0"/>
              </a:rPr>
              <a:t>    Составьте расписание своей подготовки к экзамену.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latin typeface="Georgia" pitchFamily="18" charset="0"/>
                <a:cs typeface="Tahoma" pitchFamily="34" charset="0"/>
              </a:rPr>
              <a:t>    Не пейте слишком много кофе, чая и газированных напитков; кофеин только больше возбудит Ваш мозг и сделает его менее восприимчивым к информации. Питайтесь чаще и правильным образом; в период подготовки Вашему мозгу требуется больше питательных веществ. 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>
                <a:latin typeface="Georgia" pitchFamily="18" charset="0"/>
                <a:cs typeface="Tahoma" pitchFamily="34" charset="0"/>
              </a:rPr>
              <a:t>  Попробуйте упражнения йоги, дыхательную технику или другие способы для расслабления и преодоления стресса. Они помогут Вам снять напряжение, усилят концентрацию и внимание, а также улучшать сон. </a:t>
            </a:r>
            <a:r>
              <a:rPr lang="ru-RU" dirty="0"/>
              <a:t> </a:t>
            </a:r>
          </a:p>
          <a:p>
            <a:pPr lvl="4">
              <a:spcBef>
                <a:spcPct val="50000"/>
              </a:spcBef>
            </a:pPr>
            <a:endParaRPr lang="ru-RU" dirty="0"/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971600" y="188640"/>
            <a:ext cx="79928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latin typeface="Monotype Corsiva" pitchFamily="66" charset="0"/>
              </a:rPr>
              <a:t>Как  правильно подготовиться к экзамену?</a:t>
            </a:r>
          </a:p>
        </p:txBody>
      </p:sp>
      <p:sp>
        <p:nvSpPr>
          <p:cNvPr id="1024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468312" cy="504825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wipe dir="d"/>
    <p:sndAc>
      <p:stSnd loop="1">
        <p:snd r:embed="rId2" name="~PP3785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043608" y="549275"/>
            <a:ext cx="810039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latin typeface="Monotype Corsiva" pitchFamily="66" charset="0"/>
              </a:rPr>
              <a:t>10 советов от психологов</a:t>
            </a:r>
          </a:p>
        </p:txBody>
      </p:sp>
      <p:sp>
        <p:nvSpPr>
          <p:cNvPr id="11267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043608" y="1268760"/>
            <a:ext cx="792088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Georgia" pitchFamily="18" charset="0"/>
              </a:rPr>
              <a:t>1.   Ищите помощи: как подготовить себя к экзамену и как вести себя во время экзамена. </a:t>
            </a:r>
          </a:p>
          <a:p>
            <a:pPr algn="just"/>
            <a:r>
              <a:rPr lang="ru-RU" dirty="0">
                <a:latin typeface="Georgia" pitchFamily="18" charset="0"/>
              </a:rPr>
              <a:t>2.   Устраивайте себе короткие передышки во время подготовки к экзамену. </a:t>
            </a:r>
          </a:p>
          <a:p>
            <a:pPr algn="just"/>
            <a:r>
              <a:rPr lang="ru-RU" dirty="0">
                <a:latin typeface="Georgia" pitchFamily="18" charset="0"/>
              </a:rPr>
              <a:t>3.</a:t>
            </a:r>
            <a:r>
              <a:rPr lang="en-US" dirty="0">
                <a:latin typeface="Georgia" pitchFamily="18" charset="0"/>
              </a:rPr>
              <a:t>   </a:t>
            </a:r>
            <a:r>
              <a:rPr lang="ru-RU" dirty="0">
                <a:latin typeface="Georgia" pitchFamily="18" charset="0"/>
              </a:rPr>
              <a:t>Планируйте свое время. </a:t>
            </a:r>
          </a:p>
          <a:p>
            <a:pPr algn="just"/>
            <a:r>
              <a:rPr lang="ru-RU" dirty="0">
                <a:latin typeface="Georgia" pitchFamily="18" charset="0"/>
              </a:rPr>
              <a:t>4.   Отведите достаточное время на сон; питайтесь разумно. </a:t>
            </a:r>
          </a:p>
          <a:p>
            <a:pPr algn="just"/>
            <a:r>
              <a:rPr lang="ru-RU" dirty="0">
                <a:latin typeface="Georgia" pitchFamily="18" charset="0"/>
              </a:rPr>
              <a:t>5.   Занимайтесь физическими упражнениями. </a:t>
            </a:r>
          </a:p>
          <a:p>
            <a:pPr algn="just"/>
            <a:r>
              <a:rPr lang="ru-RU" dirty="0">
                <a:latin typeface="Georgia" pitchFamily="18" charset="0"/>
              </a:rPr>
              <a:t>6.   Оставайтесь позитивно настроенным – не думайте о будущем или о возможном провале. </a:t>
            </a:r>
          </a:p>
          <a:p>
            <a:pPr algn="just"/>
            <a:r>
              <a:rPr lang="ru-RU" dirty="0">
                <a:latin typeface="Georgia" pitchFamily="18" charset="0"/>
              </a:rPr>
              <a:t>7.   Настройтесь на победу и будьте готовы сделать максимально от Вас зависящее. </a:t>
            </a:r>
          </a:p>
          <a:p>
            <a:pPr algn="just"/>
            <a:r>
              <a:rPr lang="ru-RU" dirty="0">
                <a:latin typeface="Georgia" pitchFamily="18" charset="0"/>
              </a:rPr>
              <a:t>8.   Если Вы почувствуете себя нездоровым, поговорите с кем-нибудь о своем беспокойстве. </a:t>
            </a:r>
          </a:p>
          <a:p>
            <a:pPr algn="just"/>
            <a:r>
              <a:rPr lang="ru-RU" dirty="0">
                <a:latin typeface="Georgia" pitchFamily="18" charset="0"/>
              </a:rPr>
              <a:t>9.   Не будьте слишком расслабленным!  </a:t>
            </a:r>
          </a:p>
          <a:p>
            <a:pPr algn="just"/>
            <a:r>
              <a:rPr lang="ru-RU" dirty="0">
                <a:latin typeface="Georgia" pitchFamily="18" charset="0"/>
              </a:rPr>
              <a:t>10.  Забудьте о сданном экзамене! Что прошло, того не изменить и исправить!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  <p:sndAc>
      <p:stSnd loop="1">
        <p:snd r:embed="rId2" name="~PP3785.WAV"/>
      </p:stSnd>
    </p:sndAc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5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7|0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3415</TotalTime>
  <Words>582</Words>
  <Application>Microsoft Office PowerPoint</Application>
  <PresentationFormat>Экран (4:3)</PresentationFormat>
  <Paragraphs>96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Создай в своем доме уютную, теплую, рабочую обстановку</vt:lpstr>
      <vt:lpstr>Составь расписание своего рабочего времени на период экзаменов.  Учти 15-20 минутные перерывы после  каждого часа работы</vt:lpstr>
      <vt:lpstr>Следи за режимом питания в этот период. Не забывай, что мозгу нужны витамины</vt:lpstr>
      <vt:lpstr>   Исключи повышенный тон, нервозность в общении с окружающими</vt:lpstr>
      <vt:lpstr>  Не бойся обратиться к близким за помощью или советом</vt:lpstr>
      <vt:lpstr> Помни, что в этот период необходимы пешие прогулки</vt:lpstr>
      <vt:lpstr>Слайд 18</vt:lpstr>
      <vt:lpstr>Слайд 19</vt:lpstr>
      <vt:lpstr>Слайд 20</vt:lpstr>
    </vt:vector>
  </TitlesOfParts>
  <Company>СПОШ№1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собрание.</dc:title>
  <dc:creator>Имя</dc:creator>
  <cp:lastModifiedBy>Lena</cp:lastModifiedBy>
  <cp:revision>59</cp:revision>
  <dcterms:created xsi:type="dcterms:W3CDTF">2005-04-15T06:54:33Z</dcterms:created>
  <dcterms:modified xsi:type="dcterms:W3CDTF">2015-11-04T16:19:42Z</dcterms:modified>
</cp:coreProperties>
</file>