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7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75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63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63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63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63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63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63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63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63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63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63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63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63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63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63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3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3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477F26-8EA8-48C8-B700-58147B0AA4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63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3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EC36E0-879F-43F7-88BE-4CD921F7139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743D83-DF0D-4B24-B4A6-AF992C5569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6FF7C-0F4F-47E6-A354-1EC3411B506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B4AF77-C799-467D-876C-51F7926BD1E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12CEFC-4A0F-4280-A317-6490CAE1011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E41A7D-1D7B-4FF1-B9D7-EB773E81271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74F0E9-1BFB-406E-A4D2-54683B9C763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510C7-3B09-4ABB-BC93-DDF9D4D32F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52A0C0-1B08-4D77-B33D-E0865BC0F1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1AD362-1E94-4916-8864-B26874A3D32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D659B05D-CB2C-47B3-900D-AD406DE8956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53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53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53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553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3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228600" y="4800600"/>
            <a:ext cx="213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solidFill>
                <a:srgbClr val="CCFFCC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4495800"/>
            <a:ext cx="40974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 учитель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Алимова Э.Н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школа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Республика Крым, П.Вольное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6096000"/>
            <a:ext cx="83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371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Внеклассное мероприятие по теме «Первоначальные химические понятия»</a:t>
            </a:r>
            <a:endParaRPr lang="uk-UA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4064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№5 «Химик-эрудит»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 1</a:t>
            </a:r>
          </a:p>
          <a:p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№2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“Учись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уравнивать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Расставьте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коэффициенты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уравнениях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химических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реакций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укажите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типы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химических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реакции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P+O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                    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→ NaNO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+ O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в) Al+CuCl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+Cu.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+ KOH = K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 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Fe+Cl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         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Zn+HCl→ZnCl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CuSO4+NaOH→NaSO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+Cu(OH)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74766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Физкультминутка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119639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 безопасности много есть друзья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расскажем главные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Ведь без них нельзя!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Опыт можно проводить только с разрешенья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как могут не простить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Ваши прегрешенья. (Наклоны головой вперед и назад)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носу совершай рукой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Легкие движенья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тогда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нюхач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такой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 загляденье! (Движения кистями рук поочередно к носу)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разбавить кислоту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Лил в нее водицу?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Плохо! Видно за версту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не годится! (Круговые движения рук  в локтевом суставе)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747616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Химик же, наоборот,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как поступает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Кислоты чуть-чуть прильет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воду и мешает. (Сжимания и разжимания кистей рук в кулак)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пламени нельзя никак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Низко наклоняться,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Только, скажем так, чудак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Станет обжигаться. (Наклоны туловища вперед)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Из-под крана воду пить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- равно, что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Ваниш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Жажду можно утолить,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козленком станешь! (Поднимания и опускания на цыпочках).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Навсегда запомните: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важны,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Зная их, вы с химией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Будете дружны! (Повороты туловища влево, вправо, руки на поясе).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533400"/>
            <a:ext cx="406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№6 «Практический»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534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Золушка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смогла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поехать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бал,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мачеха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придумала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работу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смешала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древесные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стружки с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мелкими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железными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гвоздями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сахар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речным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песком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велела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Золушке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очистить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сахар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гвозди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сложить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отдельную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коробку.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Золушка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быстро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справилась с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заданием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успела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поехать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бал.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Объясните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быстро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справиться с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заданием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мачехи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85800"/>
            <a:ext cx="4106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№7 «Решение задач»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955021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Вычислите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массовые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доли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элементов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Определите простейшую формулу соединения, содержащим по данным анализа, 40% меди, 20% серы и 40% кислорода.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Определите простейшую формулу соединения, содержащим по данным анализа,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24,7%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калия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35%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марганца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41%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кислорода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320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№8 «Кто он?»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1096603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по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описанию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важнейших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событий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жизни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учёного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назвать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имя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правильный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первой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подсказки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15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баллов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второй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10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баллов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третьей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5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баллов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2736676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–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гордость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русской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науки –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воплотил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себе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народный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гений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широту и силу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русского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все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века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оставил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своей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Родине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пример того,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наука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служить народу.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Подсказка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известны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математики,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астрономии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учёный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энциклопедист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Подсказка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физико-химиком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первую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химическую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лабораторию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университет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«Он,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лучше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сказать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сам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нашим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университетом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»(А.С.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Пушкин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Подсказка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учёный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сформулировал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своих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трудах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атомно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молекулярного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2677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«Кто он?»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115924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гениальный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учёный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теория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практика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всегда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неразрывно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сочетались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Он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страстным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патриотом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смелым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защитником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прогрессивных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идей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Подсказка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учёный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избран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почётным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членом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различных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российских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заведений 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научных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обществ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многих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иностранных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наук.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Подсказка</a:t>
            </a: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Известны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труды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минералогии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метеорологии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экономике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свойств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растворов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привели учёного к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химической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процессов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растворения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Подсказка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учёный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смог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объединить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разрозненные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химические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знания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определённую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 и смог найти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свойство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объединяющее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химические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элементы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762000"/>
            <a:ext cx="1674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5000" y="1447800"/>
            <a:ext cx="3411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Чемодан, мясорубка, корзина</a:t>
            </a:r>
            <a:endParaRPr lang="uk-UA" dirty="0"/>
          </a:p>
        </p:txBody>
      </p:sp>
      <p:pic>
        <p:nvPicPr>
          <p:cNvPr id="4" name="Shape 88"/>
          <p:cNvPicPr preferRelativeResize="0"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438400"/>
            <a:ext cx="1905000" cy="1714500"/>
          </a:xfrm>
          <a:prstGeom prst="rect">
            <a:avLst/>
          </a:prstGeom>
        </p:spPr>
      </p:pic>
      <p:pic>
        <p:nvPicPr>
          <p:cNvPr id="5" name="Shape 90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209800"/>
            <a:ext cx="18462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 89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209800"/>
            <a:ext cx="19748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04800" y="4953000"/>
            <a:ext cx="190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25000"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sym typeface="Georgia" pitchFamily="18" charset="0"/>
              </a:rPr>
              <a:t>Ч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Georgia" pitchFamily="18" charset="0"/>
                <a:cs typeface="Times New Roman" pitchFamily="18" charset="0"/>
                <a:sym typeface="Georgia" pitchFamily="18" charset="0"/>
              </a:rPr>
              <a:t>емодан – всё, </a:t>
            </a:r>
          </a:p>
          <a:p>
            <a:pPr>
              <a:buSzPct val="25000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Georgia" pitchFamily="18" charset="0"/>
                <a:cs typeface="Times New Roman" pitchFamily="18" charset="0"/>
                <a:sym typeface="Georgia" pitchFamily="18" charset="0"/>
              </a:rPr>
              <a:t>что пригодится </a:t>
            </a:r>
          </a:p>
          <a:p>
            <a:pPr>
              <a:buSzPct val="25000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Georgia" pitchFamily="18" charset="0"/>
                <a:cs typeface="Times New Roman" pitchFamily="18" charset="0"/>
                <a:sym typeface="Georgia" pitchFamily="18" charset="0"/>
              </a:rPr>
              <a:t>в дальнейшем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24200" y="495300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25000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Georgia" pitchFamily="18" charset="0"/>
                <a:cs typeface="Times New Roman" pitchFamily="18" charset="0"/>
                <a:sym typeface="Georgia" pitchFamily="18" charset="0"/>
              </a:rPr>
              <a:t>Мясорубка – </a:t>
            </a:r>
          </a:p>
          <a:p>
            <a:pPr>
              <a:buSzPct val="25000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Georgia" pitchFamily="18" charset="0"/>
                <a:cs typeface="Times New Roman" pitchFamily="18" charset="0"/>
                <a:sym typeface="Georgia" pitchFamily="18" charset="0"/>
              </a:rPr>
              <a:t>информацию </a:t>
            </a:r>
          </a:p>
          <a:p>
            <a:pPr>
              <a:buSzPct val="25000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Georgia" pitchFamily="18" charset="0"/>
                <a:cs typeface="Times New Roman" pitchFamily="18" charset="0"/>
                <a:sym typeface="Georgia" pitchFamily="18" charset="0"/>
              </a:rPr>
              <a:t>переработаю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4876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ct val="25000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Georgia" pitchFamily="18" charset="0"/>
                <a:cs typeface="Times New Roman" pitchFamily="18" charset="0"/>
                <a:sym typeface="Georgia" pitchFamily="18" charset="0"/>
              </a:rPr>
              <a:t>Корзина – </a:t>
            </a:r>
          </a:p>
          <a:p>
            <a:pPr>
              <a:buSzPct val="25000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Georgia" pitchFamily="18" charset="0"/>
                <a:cs typeface="Times New Roman" pitchFamily="18" charset="0"/>
                <a:sym typeface="Georgia" pitchFamily="18" charset="0"/>
              </a:rPr>
              <a:t>все выброшу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1447800" y="2362200"/>
            <a:ext cx="6400800" cy="105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CCFF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урок!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225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225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4" grpId="1" animBg="1"/>
      <p:bldP spid="2253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3716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err="1" smtClean="0"/>
              <a:t>обобщить</a:t>
            </a:r>
            <a:r>
              <a:rPr lang="uk-UA" sz="3200" dirty="0" smtClean="0"/>
              <a:t> </a:t>
            </a:r>
            <a:r>
              <a:rPr lang="uk-UA" sz="3200" dirty="0" err="1" smtClean="0"/>
              <a:t>первоначальные</a:t>
            </a:r>
            <a:r>
              <a:rPr lang="uk-UA" sz="3200" dirty="0" smtClean="0"/>
              <a:t> </a:t>
            </a:r>
            <a:r>
              <a:rPr lang="uk-UA" sz="3200" dirty="0" err="1" smtClean="0"/>
              <a:t>химические</a:t>
            </a:r>
            <a:r>
              <a:rPr lang="uk-UA" sz="3200" dirty="0" smtClean="0"/>
              <a:t> </a:t>
            </a:r>
            <a:r>
              <a:rPr lang="uk-UA" sz="3200" dirty="0" err="1" smtClean="0"/>
              <a:t>понятия</a:t>
            </a:r>
            <a:r>
              <a:rPr lang="uk-UA" sz="3200" dirty="0" smtClean="0"/>
              <a:t>; </a:t>
            </a:r>
            <a:r>
              <a:rPr lang="uk-UA" sz="3200" dirty="0" err="1" smtClean="0"/>
              <a:t>уметь</a:t>
            </a:r>
            <a:r>
              <a:rPr lang="uk-UA" sz="3200" dirty="0" smtClean="0"/>
              <a:t> </a:t>
            </a:r>
            <a:r>
              <a:rPr lang="uk-UA" sz="3200" dirty="0" err="1" smtClean="0"/>
              <a:t>составлять</a:t>
            </a:r>
            <a:r>
              <a:rPr lang="uk-UA" sz="3200" dirty="0" smtClean="0"/>
              <a:t> </a:t>
            </a:r>
            <a:r>
              <a:rPr lang="uk-UA" sz="3200" dirty="0" err="1" smtClean="0"/>
              <a:t>химические</a:t>
            </a:r>
            <a:r>
              <a:rPr lang="uk-UA" sz="3200" dirty="0" smtClean="0"/>
              <a:t> </a:t>
            </a:r>
            <a:r>
              <a:rPr lang="uk-UA" sz="3200" dirty="0" err="1" smtClean="0"/>
              <a:t>формулы</a:t>
            </a:r>
            <a:r>
              <a:rPr lang="uk-UA" sz="3200" dirty="0" smtClean="0"/>
              <a:t>, проводить </a:t>
            </a:r>
            <a:r>
              <a:rPr lang="uk-UA" sz="3200" dirty="0" err="1" smtClean="0"/>
              <a:t>расчеты</a:t>
            </a:r>
            <a:r>
              <a:rPr lang="uk-UA" sz="3200" dirty="0" smtClean="0"/>
              <a:t> по формулам </a:t>
            </a:r>
            <a:r>
              <a:rPr lang="uk-UA" sz="3200" dirty="0" err="1" smtClean="0"/>
              <a:t>веществ</a:t>
            </a:r>
            <a:r>
              <a:rPr lang="uk-UA" sz="3200" dirty="0" smtClean="0"/>
              <a:t>, проводить </a:t>
            </a:r>
            <a:r>
              <a:rPr lang="uk-UA" sz="3200" dirty="0" err="1" smtClean="0"/>
              <a:t>опыты</a:t>
            </a:r>
            <a:r>
              <a:rPr lang="uk-UA" sz="3200" dirty="0" smtClean="0"/>
              <a:t> по </a:t>
            </a:r>
            <a:r>
              <a:rPr lang="uk-UA" sz="3200" dirty="0" err="1" smtClean="0"/>
              <a:t>разделению</a:t>
            </a:r>
            <a:r>
              <a:rPr lang="uk-UA" sz="3200" dirty="0" smtClean="0"/>
              <a:t> </a:t>
            </a:r>
            <a:r>
              <a:rPr lang="uk-UA" sz="3200" dirty="0" err="1" smtClean="0"/>
              <a:t>смесей</a:t>
            </a:r>
            <a:r>
              <a:rPr lang="uk-UA" sz="3200" dirty="0" smtClean="0"/>
              <a:t>, </a:t>
            </a:r>
            <a:r>
              <a:rPr lang="uk-UA" sz="3200" dirty="0" err="1" smtClean="0"/>
              <a:t>умения</a:t>
            </a:r>
            <a:r>
              <a:rPr lang="uk-UA" sz="3200" dirty="0" smtClean="0"/>
              <a:t> </a:t>
            </a:r>
            <a:r>
              <a:rPr lang="uk-UA" sz="3200" dirty="0" err="1" smtClean="0"/>
              <a:t>использования</a:t>
            </a:r>
            <a:r>
              <a:rPr lang="uk-UA" sz="3200" dirty="0" smtClean="0"/>
              <a:t> </a:t>
            </a:r>
            <a:r>
              <a:rPr lang="uk-UA" sz="3200" dirty="0" err="1" smtClean="0"/>
              <a:t>химической</a:t>
            </a:r>
            <a:r>
              <a:rPr lang="uk-UA" sz="3200" dirty="0" smtClean="0"/>
              <a:t> </a:t>
            </a:r>
            <a:r>
              <a:rPr lang="uk-UA" sz="3200" dirty="0" err="1" smtClean="0"/>
              <a:t>посуды</a:t>
            </a:r>
            <a:r>
              <a:rPr lang="uk-UA" sz="3200" dirty="0" smtClean="0"/>
              <a:t> и </a:t>
            </a:r>
            <a:r>
              <a:rPr lang="uk-UA" sz="3200" dirty="0" err="1" smtClean="0"/>
              <a:t>оборудования</a:t>
            </a:r>
            <a:r>
              <a:rPr lang="uk-UA" sz="3200" dirty="0" smtClean="0"/>
              <a:t>. </a:t>
            </a:r>
            <a:r>
              <a:rPr lang="uk-UA" sz="3200" dirty="0" err="1" smtClean="0"/>
              <a:t>Уметь</a:t>
            </a:r>
            <a:r>
              <a:rPr lang="uk-UA" sz="3200" dirty="0" smtClean="0"/>
              <a:t> </a:t>
            </a:r>
            <a:r>
              <a:rPr lang="uk-UA" sz="3200" dirty="0" err="1" smtClean="0"/>
              <a:t>работать</a:t>
            </a:r>
            <a:r>
              <a:rPr lang="uk-UA" sz="3200" dirty="0" smtClean="0"/>
              <a:t> в </a:t>
            </a:r>
            <a:r>
              <a:rPr lang="uk-UA" sz="3200" dirty="0" err="1" smtClean="0"/>
              <a:t>коллективе</a:t>
            </a:r>
            <a:r>
              <a:rPr lang="uk-UA" sz="3200" dirty="0" smtClean="0"/>
              <a:t> и </a:t>
            </a:r>
            <a:r>
              <a:rPr lang="uk-UA" sz="3200" dirty="0" err="1" smtClean="0"/>
              <a:t>самостоятельно</a:t>
            </a:r>
            <a:r>
              <a:rPr lang="uk-UA" sz="3200" dirty="0" smtClean="0"/>
              <a:t>, </a:t>
            </a:r>
            <a:r>
              <a:rPr lang="uk-UA" sz="3200" dirty="0" err="1" smtClean="0"/>
              <a:t>выделять</a:t>
            </a:r>
            <a:r>
              <a:rPr lang="uk-UA" sz="3200" dirty="0" smtClean="0"/>
              <a:t> </a:t>
            </a:r>
            <a:r>
              <a:rPr lang="uk-UA" sz="3200" dirty="0" err="1" smtClean="0"/>
              <a:t>главное</a:t>
            </a:r>
            <a:r>
              <a:rPr lang="uk-UA" sz="3200" dirty="0" smtClean="0"/>
              <a:t>, </a:t>
            </a:r>
            <a:r>
              <a:rPr lang="uk-UA" sz="3200" dirty="0" err="1" smtClean="0"/>
              <a:t>сравнивать</a:t>
            </a:r>
            <a:r>
              <a:rPr lang="uk-UA" sz="3200" dirty="0" smtClean="0"/>
              <a:t>, </a:t>
            </a:r>
            <a:r>
              <a:rPr lang="uk-UA" sz="3200" dirty="0" err="1" smtClean="0"/>
              <a:t>делать</a:t>
            </a:r>
            <a:r>
              <a:rPr lang="uk-UA" sz="3200" dirty="0" smtClean="0"/>
              <a:t> </a:t>
            </a:r>
            <a:r>
              <a:rPr lang="uk-UA" sz="3200" dirty="0" err="1" smtClean="0"/>
              <a:t>выводы</a:t>
            </a:r>
            <a:r>
              <a:rPr lang="uk-UA" sz="3200" dirty="0" smtClean="0"/>
              <a:t>. </a:t>
            </a:r>
            <a:endParaRPr lang="ru-RU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5000" y="533400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CCFF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Цели:</a:t>
            </a:r>
            <a:endParaRPr lang="ru-RU" sz="4000" i="1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solidFill>
                <a:srgbClr val="CCFFCC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0"/>
            <a:ext cx="3961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№1 «Разминка»</a:t>
            </a:r>
            <a:endParaRPr lang="uk-UA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30077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изучает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наука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называется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веществом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называется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атомом?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молекула?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вещества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называются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сложными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называется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формулой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обозначает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индекс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вычисляют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относительную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молекулярную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рассчитать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массовую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долю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соединении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Озвучьте закон сохранения массы веществ.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838200"/>
            <a:ext cx="4718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№2 «Отгадай ребус»</a:t>
            </a:r>
            <a:endParaRPr lang="uk-UA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721229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 №1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молекула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1           2          3,4       1          1         2,3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Li        S        H       Hg       Ca      Fe     Cu      (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Лавуазье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1        4        1        3          2        5       4, 2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 №2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        V       C         Na       He                      (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явление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5         1      3, 4      1, 5       2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S  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W ) по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первым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буквам.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10173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№3 «Определи явление»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пределить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явления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выписать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букву,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соответствующую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правильному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ответу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 1</a:t>
            </a:r>
            <a:endParaRPr lang="uk-UA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1828807"/>
          <a:ext cx="7772401" cy="4444998"/>
        </p:xfrm>
        <a:graphic>
          <a:graphicData uri="http://schemas.openxmlformats.org/drawingml/2006/table">
            <a:tbl>
              <a:tblPr/>
              <a:tblGrid>
                <a:gridCol w="810924"/>
                <a:gridCol w="3380932"/>
                <a:gridCol w="998061"/>
                <a:gridCol w="1035489"/>
                <a:gridCol w="1546995"/>
              </a:tblGrid>
              <a:tr h="390460">
                <a:tc rowSpan="2"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uk-U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Явления</a:t>
                      </a:r>
                      <a:endParaRPr lang="uk-U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95250" marR="95250" indent="450215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Физич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Химич.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33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4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33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Горение свечи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Сушка белья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Ржавление железа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Испарение воды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Протухание яйца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Таяние льда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Плавление свечи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Гниение древесины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Образование инея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Горение дров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Ковка металла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Образование тумана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Почернение серебряной ложки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Действие уксуса на соду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Образование снежинок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Скисание молока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3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Квашение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капусты</a:t>
                      </a:r>
                      <a:endParaRPr lang="uk-U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uk-U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 I команда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1" y="1523999"/>
          <a:ext cx="7010399" cy="4495800"/>
        </p:xfrm>
        <a:graphic>
          <a:graphicData uri="http://schemas.openxmlformats.org/drawingml/2006/table">
            <a:tbl>
              <a:tblPr/>
              <a:tblGrid>
                <a:gridCol w="731422"/>
                <a:gridCol w="3049468"/>
                <a:gridCol w="900212"/>
                <a:gridCol w="933969"/>
                <a:gridCol w="1395328"/>
              </a:tblGrid>
              <a:tr h="409868">
                <a:tc rowSpan="2"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Явления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Физич.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Химич.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33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86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33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Горение свечи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Сушка белья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Ржавление железа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Испарение воды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Протухание яйца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Таяние льда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Плавление свечи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Гниение древесины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Образование инея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Горение дров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Ковка металла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Образование тумана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Почернение серебряной ложки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Образование снежинок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Изгибание стеклянной трубки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4"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Действие уксуса на соду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indent="133350" algn="just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990600"/>
            <a:ext cx="126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 2</a:t>
            </a:r>
            <a:endParaRPr lang="uk-UA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6400800" cy="105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CCFF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Физкультминутка</a:t>
            </a:r>
          </a:p>
        </p:txBody>
      </p:sp>
      <p:pic>
        <p:nvPicPr>
          <p:cNvPr id="19462" name="Picture 6" descr="img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1870075" cy="2362200"/>
          </a:xfrm>
          <a:prstGeom prst="rect">
            <a:avLst/>
          </a:prstGeom>
          <a:noFill/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2667000"/>
            <a:ext cx="1463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375525" y="5246688"/>
            <a:ext cx="852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22325" y="425608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CuO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019800" y="2667000"/>
            <a:ext cx="1287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733800" y="3886200"/>
            <a:ext cx="124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727325" y="463708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800600" y="5029200"/>
            <a:ext cx="1692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6172200" y="4419600"/>
            <a:ext cx="1604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Mn(OH)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133600" y="5638800"/>
            <a:ext cx="1109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HNO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946525" y="6008688"/>
            <a:ext cx="1109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HNO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>
              <a:solidFill>
                <a:schemeClr val="bg2"/>
              </a:solidFill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7696200" y="3733800"/>
            <a:ext cx="995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NaCl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209800" y="3810000"/>
            <a:ext cx="796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HCl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562600" y="3429000"/>
            <a:ext cx="836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HBr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391400" y="2057400"/>
            <a:ext cx="1109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699125" y="5627688"/>
            <a:ext cx="1146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41325" y="5018088"/>
            <a:ext cx="1322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733800" y="2057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(PO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8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" presetClass="exit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5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500"/>
                            </p:stCondLst>
                            <p:childTnLst>
                              <p:par>
                                <p:cTn id="54" presetID="2" presetClass="exit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500"/>
                            </p:stCondLst>
                            <p:childTnLst>
                              <p:par>
                                <p:cTn id="63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8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8500"/>
                            </p:stCondLst>
                            <p:childTnLst>
                              <p:par>
                                <p:cTn id="72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2500"/>
                            </p:stCondLst>
                            <p:childTnLst>
                              <p:par>
                                <p:cTn id="81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6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6500"/>
                            </p:stCondLst>
                            <p:childTnLst>
                              <p:par>
                                <p:cTn id="90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500"/>
                            </p:stCondLst>
                            <p:childTnLst>
                              <p:par>
                                <p:cTn id="99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4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08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8500"/>
                            </p:stCondLst>
                            <p:childTnLst>
                              <p:par>
                                <p:cTn id="117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2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2500"/>
                            </p:stCondLst>
                            <p:childTnLst>
                              <p:par>
                                <p:cTn id="126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60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6500"/>
                            </p:stCondLst>
                            <p:childTnLst>
                              <p:par>
                                <p:cTn id="135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0000"/>
                            </p:stCondLst>
                            <p:childTnLst>
                              <p:par>
                                <p:cTn id="1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1000"/>
                            </p:stCondLst>
                            <p:childTnLst>
                              <p:par>
                                <p:cTn id="144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5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5500"/>
                            </p:stCondLst>
                            <p:childTnLst>
                              <p:par>
                                <p:cTn id="153" presetID="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64" grpId="1"/>
      <p:bldP spid="19465" grpId="0"/>
      <p:bldP spid="19465" grpId="1"/>
      <p:bldP spid="19466" grpId="0"/>
      <p:bldP spid="19466" grpId="1"/>
      <p:bldP spid="19468" grpId="0"/>
      <p:bldP spid="19468" grpId="1"/>
      <p:bldP spid="19471" grpId="0"/>
      <p:bldP spid="19471" grpId="1"/>
      <p:bldP spid="19474" grpId="0"/>
      <p:bldP spid="19474" grpId="1"/>
      <p:bldP spid="19476" grpId="0"/>
      <p:bldP spid="19476" grpId="1"/>
      <p:bldP spid="19478" grpId="0"/>
      <p:bldP spid="19478" grpId="1"/>
      <p:bldP spid="19479" grpId="0"/>
      <p:bldP spid="19479" grpId="1"/>
      <p:bldP spid="19480" grpId="0"/>
      <p:bldP spid="19480" grpId="1"/>
      <p:bldP spid="19481" grpId="0"/>
      <p:bldP spid="19481" grpId="1"/>
      <p:bldP spid="19482" grpId="0"/>
      <p:bldP spid="19482" grpId="1"/>
      <p:bldP spid="19483" grpId="0"/>
      <p:bldP spid="1948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 №4«Признаки химических явлений»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28225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Прочитайте отрывок из книги. Подчеркните упоминание химической реакции. Выпишите признак этой реакции.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Я пробью тебя шпагой, как барана!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закричал купец и схватился за свою шпагу.  Но шпага так отсырела на морском воздухе, что покрылась ржавчиной и ни за что не хотела вылезать из ножен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Ф.Рабле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Гаргантюа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Пантагрюэль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Доктор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попросту разлагал слегка подкисленную воду с помощью изобретенной им батареи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Электрический ток проходил через большие чаны, наполненные водой, которая  разлагалась на водород и кислород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Ж.Верн.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Опыт доктора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609600"/>
            <a:ext cx="4038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Конкурс №5 «Химик-эрудит»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696197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1-ая команда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 «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Знаешь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валентность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?»  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№1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а)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Составьте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формулы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сложных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веществ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образованных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элементом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кислородом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следующими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элементами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Mn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VII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Mg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Hg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б)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Обозначьте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римскими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цифрами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валентность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элементов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соединениях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хлором,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соединениях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одновалентен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KCl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CaCl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 FeCl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PCl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ZnCl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CrCl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   SiCl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2-ая команда,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Знаешь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валентность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?».</a:t>
            </a:r>
          </a:p>
          <a:p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№1  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Составьте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формулы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сложных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веществ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образованных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элементом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кислородом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следующими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элементами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   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б)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Обозначьте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римскими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цифрами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валентность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элементов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соединениях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серой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зная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соединениях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двухвалентна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       Na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S;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MgS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        CS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      Ag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S;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          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420</TotalTime>
  <Words>1352</Words>
  <Application>Microsoft Office PowerPoint</Application>
  <PresentationFormat>Экран (4:3)</PresentationFormat>
  <Paragraphs>312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Edem</cp:lastModifiedBy>
  <cp:revision>23</cp:revision>
  <cp:lastPrinted>1601-01-01T00:00:00Z</cp:lastPrinted>
  <dcterms:created xsi:type="dcterms:W3CDTF">2011-12-08T14:30:27Z</dcterms:created>
  <dcterms:modified xsi:type="dcterms:W3CDTF">2015-10-25T10:21:03Z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