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1" r:id="rId8"/>
    <p:sldId id="264" r:id="rId9"/>
    <p:sldId id="265" r:id="rId10"/>
    <p:sldId id="273" r:id="rId11"/>
    <p:sldId id="266" r:id="rId12"/>
    <p:sldId id="27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CC33"/>
    <a:srgbClr val="D60093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ocal.land/images/songs/8317/1.gif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megafarsh.ru/uploads/posts/2014-10/1413631803_kot-leopol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1.liveinternet.ru/images/attach/b/4/104/256/104256937_otr018.png" TargetMode="External"/><Relationship Id="rId11" Type="http://schemas.openxmlformats.org/officeDocument/2006/relationships/hyperlink" Target="http://img3.nevesta.info/content/photo/18600/18589/201203/410289/410289x.jpg" TargetMode="External"/><Relationship Id="rId5" Type="http://schemas.openxmlformats.org/officeDocument/2006/relationships/hyperlink" Target="http://img0.liveinternet.ru/images/attach/c/2/64/168/64168861_1284810803_08.png" TargetMode="External"/><Relationship Id="rId10" Type="http://schemas.openxmlformats.org/officeDocument/2006/relationships/hyperlink" Target="https://youtu.be/9kQtl86C1S8" TargetMode="External"/><Relationship Id="rId4" Type="http://schemas.openxmlformats.org/officeDocument/2006/relationships/hyperlink" Target="http://svalko.org/data/2015_08_01_13_50www_picshare_ru_uploads_140203_Dh07OF55SJ.png" TargetMode="External"/><Relationship Id="rId9" Type="http://schemas.openxmlformats.org/officeDocument/2006/relationships/hyperlink" Target="http://ds1.sm.ua/uploads/posts/2015-02/1424516925_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124745"/>
            <a:ext cx="6840760" cy="122413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«ДАВАЙТЕ ЖИТЬ ДРУЖНО»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4680520" cy="16561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solidFill>
                  <a:srgbClr val="FF0066"/>
                </a:solidFill>
              </a:rPr>
              <a:t>Автор : воспитатель группы продлённого дня МОУ «С(К)ОШИ №4» города Магнитогорска Чубаева Наталья Николаевна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8032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wnloads\7259914.1yjm7hwkaw.W6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3"/>
            <a:ext cx="1907704" cy="25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0_7b475_d8b3d31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87220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Продолжи пословицу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Users\user\Downloads\1tG20nxn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78606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64168861_1284810803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1656"/>
            <a:ext cx="3275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56792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3. Скажи </a:t>
            </a:r>
            <a:r>
              <a:rPr lang="ru-RU" sz="3600" i="1" dirty="0">
                <a:solidFill>
                  <a:srgbClr val="D60093"/>
                </a:solidFill>
              </a:rPr>
              <a:t>мне кто твой друг, и я </a:t>
            </a:r>
            <a:r>
              <a:rPr lang="ru-RU" sz="3600" i="1" dirty="0" smtClean="0">
                <a:solidFill>
                  <a:srgbClr val="D60093"/>
                </a:solidFill>
              </a:rPr>
              <a:t>скажу.., 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кто </a:t>
            </a:r>
            <a:r>
              <a:rPr lang="ru-RU" sz="3600" i="1" dirty="0">
                <a:solidFill>
                  <a:srgbClr val="D60093"/>
                </a:solidFill>
              </a:rPr>
              <a:t>ты</a:t>
            </a:r>
            <a:r>
              <a:rPr lang="ru-RU" sz="3600" i="1" dirty="0" smtClean="0">
                <a:solidFill>
                  <a:srgbClr val="D60093"/>
                </a:solidFill>
              </a:rPr>
              <a:t>.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4.Дружба </a:t>
            </a:r>
            <a:r>
              <a:rPr lang="ru-RU" sz="3600" i="1" dirty="0">
                <a:solidFill>
                  <a:srgbClr val="D60093"/>
                </a:solidFill>
              </a:rPr>
              <a:t>– не гриб, в лесу </a:t>
            </a:r>
            <a:r>
              <a:rPr lang="ru-RU" sz="3600" i="1" dirty="0" smtClean="0">
                <a:solidFill>
                  <a:srgbClr val="D60093"/>
                </a:solidFill>
              </a:rPr>
              <a:t>не 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найдешь</a:t>
            </a:r>
            <a:endParaRPr lang="ru-RU" sz="36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33CC33"/>
                </a:solidFill>
              </a:rPr>
              <a:t>Закон дружбы</a:t>
            </a: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340768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smtClean="0">
                <a:solidFill>
                  <a:srgbClr val="33CC33"/>
                </a:solidFill>
              </a:rPr>
              <a:t>1. Помогай </a:t>
            </a:r>
            <a:r>
              <a:rPr lang="ru-RU" sz="3600" i="1" dirty="0">
                <a:solidFill>
                  <a:srgbClr val="33CC33"/>
                </a:solidFill>
              </a:rPr>
              <a:t>другу в беде</a:t>
            </a:r>
            <a:endParaRPr lang="ru-RU" sz="3600" dirty="0">
              <a:solidFill>
                <a:srgbClr val="33CC33"/>
              </a:solidFill>
            </a:endParaRPr>
          </a:p>
          <a:p>
            <a:r>
              <a:rPr lang="ru-RU" sz="3600" i="1" dirty="0" smtClean="0">
                <a:solidFill>
                  <a:srgbClr val="33CC33"/>
                </a:solidFill>
              </a:rPr>
              <a:t>2</a:t>
            </a:r>
            <a:r>
              <a:rPr lang="ru-RU" sz="3600" i="1" dirty="0">
                <a:solidFill>
                  <a:srgbClr val="33CC33"/>
                </a:solidFill>
              </a:rPr>
              <a:t>. Не смейся над недостатками друга.</a:t>
            </a:r>
            <a:endParaRPr lang="ru-RU" sz="3600" dirty="0">
              <a:solidFill>
                <a:srgbClr val="33CC33"/>
              </a:solidFill>
            </a:endParaRPr>
          </a:p>
          <a:p>
            <a:r>
              <a:rPr lang="ru-RU" sz="3600" i="1" dirty="0" smtClean="0">
                <a:solidFill>
                  <a:srgbClr val="33CC33"/>
                </a:solidFill>
              </a:rPr>
              <a:t>3</a:t>
            </a:r>
            <a:r>
              <a:rPr lang="ru-RU" sz="3600" i="1" dirty="0">
                <a:solidFill>
                  <a:srgbClr val="33CC33"/>
                </a:solidFill>
              </a:rPr>
              <a:t>. НЕ обманывай друга</a:t>
            </a:r>
            <a:endParaRPr lang="ru-RU" sz="3600" dirty="0">
              <a:solidFill>
                <a:srgbClr val="33CC33"/>
              </a:solidFill>
            </a:endParaRPr>
          </a:p>
          <a:p>
            <a:r>
              <a:rPr lang="ru-RU" sz="3600" i="1" dirty="0" smtClean="0">
                <a:solidFill>
                  <a:srgbClr val="33CC33"/>
                </a:solidFill>
              </a:rPr>
              <a:t>4</a:t>
            </a:r>
            <a:r>
              <a:rPr lang="ru-RU" sz="3600" i="1" dirty="0">
                <a:solidFill>
                  <a:srgbClr val="33CC33"/>
                </a:solidFill>
              </a:rPr>
              <a:t>. Доверяй своему другу</a:t>
            </a:r>
            <a:endParaRPr lang="ru-RU" sz="3600" dirty="0">
              <a:solidFill>
                <a:srgbClr val="33CC33"/>
              </a:solidFill>
            </a:endParaRPr>
          </a:p>
          <a:p>
            <a:r>
              <a:rPr lang="ru-RU" sz="3600" i="1" dirty="0" smtClean="0">
                <a:solidFill>
                  <a:srgbClr val="33CC33"/>
                </a:solidFill>
              </a:rPr>
              <a:t>5</a:t>
            </a:r>
            <a:r>
              <a:rPr lang="ru-RU" sz="3600" i="1" dirty="0">
                <a:solidFill>
                  <a:srgbClr val="33CC33"/>
                </a:solidFill>
              </a:rPr>
              <a:t>. Умей хранить чужие секреты.</a:t>
            </a:r>
            <a:endParaRPr lang="ru-RU" sz="3600" dirty="0">
              <a:solidFill>
                <a:srgbClr val="33CC33"/>
              </a:solidFill>
            </a:endParaRPr>
          </a:p>
        </p:txBody>
      </p:sp>
      <p:pic>
        <p:nvPicPr>
          <p:cNvPr id="6" name="Picture 2" descr="C:\Users\user\Downloads\1413631803_kot-leop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4536505" cy="52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824536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Кому принадлежат слова: </a:t>
            </a:r>
            <a:br>
              <a:rPr lang="ru-RU" b="1" dirty="0" smtClean="0">
                <a:solidFill>
                  <a:srgbClr val="CC0066"/>
                </a:solidFill>
              </a:rPr>
            </a:br>
            <a:r>
              <a:rPr lang="ru-RU" b="1" dirty="0" smtClean="0">
                <a:solidFill>
                  <a:srgbClr val="CC0066"/>
                </a:solidFill>
              </a:rPr>
              <a:t>«Ребята, давайте жить дружно»?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026" name="Picture 2" descr="C:\Users\user\Downloads\1413631803_kot-leop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08112"/>
            <a:ext cx="4536505" cy="52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594564"/>
            <a:ext cx="54726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</a:t>
            </a:r>
            <a:r>
              <a:rPr lang="ru-RU" sz="4400" b="1" dirty="0" smtClean="0">
                <a:solidFill>
                  <a:srgbClr val="FF0000"/>
                </a:solidFill>
              </a:rPr>
              <a:t>ЗА </a:t>
            </a:r>
            <a:r>
              <a:rPr lang="ru-RU" sz="4400" b="1" dirty="0" smtClean="0">
                <a:solidFill>
                  <a:srgbClr val="FF0000"/>
                </a:solidFill>
              </a:rPr>
              <a:t>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410289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176464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pic>
        <p:nvPicPr>
          <p:cNvPr id="3075" name="Picture 3" descr="C:\Users\user\Downloads\Ульянова-Марина-Викторов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4218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268760"/>
            <a:ext cx="6048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svalko.org/data/2015_08_01_13_50www_picshare_ru_uploads_140203_Dh07OF55SJ.png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img0.liveinternet.ru/images/attach/c/2/64/168/64168861_1284810803_08.png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img1.liveinternet.ru/images/attach/b/4/104/256/104256937_otr018.png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megafarsh.ru/uploads/posts/2014-10/1413631803_kot-leopold.png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megafarsh.ru/uploads/posts/2014-10/1413631803_kot-leopold.png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vocal.land/images/songs/8317/1.gif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ds1.sm.ua/uploads/posts/2015-02/1424516925_4.png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youtu.be/9kQtl86C1S8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img3.nevesta.info/content/photo/18600/18589/201203/410289/410289x.jpg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1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Сегодня на классном часе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744363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- вспомним, что такое дружба, каким должен быть друг;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вспомним </a:t>
            </a:r>
            <a:r>
              <a:rPr lang="ru-RU" sz="3600" dirty="0">
                <a:solidFill>
                  <a:srgbClr val="C00000"/>
                </a:solidFill>
              </a:rPr>
              <a:t>качества, которыми должен обладать друг, 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- </a:t>
            </a:r>
            <a:r>
              <a:rPr lang="ru-RU" sz="3600" dirty="0">
                <a:solidFill>
                  <a:srgbClr val="C00000"/>
                </a:solidFill>
              </a:rPr>
              <a:t>с</a:t>
            </a:r>
            <a:r>
              <a:rPr lang="ru-RU" sz="3600" dirty="0" smtClean="0">
                <a:solidFill>
                  <a:srgbClr val="C00000"/>
                </a:solidFill>
              </a:rPr>
              <a:t>оздадим </a:t>
            </a:r>
            <a:r>
              <a:rPr lang="ru-RU" sz="3600" dirty="0">
                <a:solidFill>
                  <a:srgbClr val="C00000"/>
                </a:solidFill>
              </a:rPr>
              <a:t>З</a:t>
            </a:r>
            <a:r>
              <a:rPr lang="ru-RU" sz="3600" dirty="0" smtClean="0">
                <a:solidFill>
                  <a:srgbClr val="C00000"/>
                </a:solidFill>
              </a:rPr>
              <a:t>акон Дружбы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09703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5616624" cy="7200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ДРУГ ТОТ, КТО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4664"/>
            <a:ext cx="39604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131840" y="1124744"/>
            <a:ext cx="5184576" cy="50405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7030A0"/>
                </a:solidFill>
              </a:rPr>
              <a:t>В</a:t>
            </a:r>
            <a:r>
              <a:rPr lang="ru-RU" sz="3600" b="1" dirty="0" smtClean="0">
                <a:solidFill>
                  <a:srgbClr val="7030A0"/>
                </a:solidFill>
              </a:rPr>
              <a:t>сегда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готов прийти на </a:t>
            </a:r>
            <a:r>
              <a:rPr lang="ru-RU" sz="3600" dirty="0" smtClean="0">
                <a:solidFill>
                  <a:srgbClr val="7030A0"/>
                </a:solidFill>
              </a:rPr>
              <a:t>помощь; </a:t>
            </a:r>
          </a:p>
          <a:p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Никогда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не бросит в беде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Назовите качества, которыми должен обладать друг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403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772816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6600"/>
                </a:solidFill>
              </a:rPr>
              <a:t>ДОБРОТА,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ЩЕДРОСТЬ, 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ЧЕСТНОСТЬ,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ОТЗЫВЧИВОСТЬ,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СПРАВЕДЛИВОСТЬ,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ЧУТКОСТЬ,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НАДЁЖНОСТЬ,</a:t>
            </a:r>
          </a:p>
          <a:p>
            <a:r>
              <a:rPr lang="ru-RU" sz="3600" dirty="0" smtClean="0">
                <a:solidFill>
                  <a:srgbClr val="FF6600"/>
                </a:solidFill>
              </a:rPr>
              <a:t>ПРЕДАННОСТЬ</a:t>
            </a:r>
            <a:endParaRPr lang="ru-RU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«Разрешите ситуацию»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3478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96752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</a:rPr>
              <a:t>1. Твой </a:t>
            </a:r>
            <a:r>
              <a:rPr lang="ru-RU" sz="2400" i="1" dirty="0">
                <a:solidFill>
                  <a:srgbClr val="7030A0"/>
                </a:solidFill>
              </a:rPr>
              <a:t>друг не выполнил домашнее задание и просит твою тетрадь, чтобы списать. Как ты поступишь?</a:t>
            </a:r>
            <a:endParaRPr lang="ru-RU" sz="2400" dirty="0">
              <a:solidFill>
                <a:srgbClr val="7030A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7030A0"/>
                </a:solidFill>
              </a:rPr>
              <a:t>2. Ты </a:t>
            </a:r>
            <a:r>
              <a:rPr lang="ru-RU" sz="2400" i="1" dirty="0">
                <a:solidFill>
                  <a:srgbClr val="7030A0"/>
                </a:solidFill>
              </a:rPr>
              <a:t>узнаешь, что твой друг совершил плохой поступок. Что ты ему скажешь?</a:t>
            </a:r>
            <a:endParaRPr lang="ru-RU" sz="2400" dirty="0">
              <a:solidFill>
                <a:srgbClr val="7030A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7030A0"/>
                </a:solidFill>
              </a:rPr>
              <a:t>3. Твой </a:t>
            </a:r>
            <a:r>
              <a:rPr lang="ru-RU" sz="2400" i="1" dirty="0">
                <a:solidFill>
                  <a:srgbClr val="7030A0"/>
                </a:solidFill>
              </a:rPr>
              <a:t>друг получает плохие отметки за четверть, и тебе родители запрещают с ним дружить. Как ты поступишь?</a:t>
            </a:r>
            <a:endParaRPr lang="ru-RU" sz="2400" dirty="0">
              <a:solidFill>
                <a:srgbClr val="7030A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7030A0"/>
                </a:solidFill>
              </a:rPr>
              <a:t>4. Твой </a:t>
            </a:r>
            <a:r>
              <a:rPr lang="ru-RU" sz="2400" i="1" dirty="0">
                <a:solidFill>
                  <a:srgbClr val="7030A0"/>
                </a:solidFill>
              </a:rPr>
              <a:t>друг сделал, что – то плохое, а наказание получаешь ты. Как ты поступишь? Будешь ли ты считать его другом или нет. Почему?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012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«Кто с кем дружит?»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0162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452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88740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0_1290bc_d5a5730c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33203"/>
            <a:ext cx="1800200" cy="16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64201023_1284869872_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20" y="1125084"/>
            <a:ext cx="1152128" cy="17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1424516925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5687"/>
            <a:ext cx="1769740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ownloads\suppliers--14253807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5" y="2945637"/>
            <a:ext cx="1944216" cy="17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ownloads\free_walt_disney_piglet_wallpap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63" y="4375482"/>
            <a:ext cx="1658243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Downloads\992999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13114"/>
            <a:ext cx="1746783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ownloads\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5482"/>
            <a:ext cx="1512168" cy="22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012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«Проверь себя»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0162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452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35444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0_1290bc_d5a5730c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28" y="1665532"/>
            <a:ext cx="1800200" cy="16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64201023_1284869872_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3" y="1687519"/>
            <a:ext cx="1152128" cy="17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1424516925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1" y="1234231"/>
            <a:ext cx="1769740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ownloads\suppliers--14253807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91" y="4614965"/>
            <a:ext cx="1944216" cy="17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ownloads\free_walt_disney_piglet_wallpap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78" y="4564744"/>
            <a:ext cx="1658243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Downloads\992999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08" y="3429000"/>
            <a:ext cx="1746783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ownloads\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33056"/>
            <a:ext cx="1512168" cy="22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5688632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«Дружба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это близкие отношения, основанные на взаимном доверии, привязанности, общности интересов</a:t>
            </a:r>
            <a:r>
              <a:rPr lang="ru-RU" dirty="0" smtClean="0">
                <a:solidFill>
                  <a:srgbClr val="FF0000"/>
                </a:solidFill>
              </a:rPr>
              <a:t>.»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(Ожегов)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er\Downloads\Ульянова-Марина-Викторов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2" y="1196752"/>
            <a:ext cx="3312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1427_html_m6590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Продолжи пословицу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Users\user\Downloads\1tG20nxn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78606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64168861_1284810803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72" y="3717032"/>
            <a:ext cx="3275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96753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1.Нет </a:t>
            </a:r>
            <a:r>
              <a:rPr lang="ru-RU" sz="3600" i="1" dirty="0">
                <a:solidFill>
                  <a:srgbClr val="D60093"/>
                </a:solidFill>
              </a:rPr>
              <a:t>друга – ищи, а </a:t>
            </a:r>
            <a:r>
              <a:rPr lang="ru-RU" sz="3600" i="1" dirty="0" smtClean="0">
                <a:solidFill>
                  <a:srgbClr val="D60093"/>
                </a:solidFill>
              </a:rPr>
              <a:t>нашёл… 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береги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2. Не </a:t>
            </a:r>
            <a:r>
              <a:rPr lang="ru-RU" sz="3600" i="1" dirty="0">
                <a:solidFill>
                  <a:srgbClr val="D60093"/>
                </a:solidFill>
              </a:rPr>
              <a:t>имей сто рублей, а </a:t>
            </a:r>
            <a:r>
              <a:rPr lang="ru-RU" sz="3600" i="1" dirty="0" smtClean="0">
                <a:solidFill>
                  <a:srgbClr val="D60093"/>
                </a:solidFill>
              </a:rPr>
              <a:t>имей...   </a:t>
            </a:r>
          </a:p>
          <a:p>
            <a:pPr lvl="0"/>
            <a:r>
              <a:rPr lang="ru-RU" sz="3600" i="1" dirty="0" smtClean="0">
                <a:solidFill>
                  <a:srgbClr val="D60093"/>
                </a:solidFill>
              </a:rPr>
              <a:t>сто друзей</a:t>
            </a:r>
            <a:endParaRPr lang="ru-RU" sz="36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315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«ДАВАЙТЕ ЖИТЬ ДРУЖНО»</vt:lpstr>
      <vt:lpstr>Сегодня на классном часе</vt:lpstr>
      <vt:lpstr>ДРУГ ТОТ, КТО</vt:lpstr>
      <vt:lpstr>Назовите качества, которыми должен обладать друг</vt:lpstr>
      <vt:lpstr>«Разрешите ситуацию»</vt:lpstr>
      <vt:lpstr>«Кто с кем дружит?»</vt:lpstr>
      <vt:lpstr>«Проверь себя»</vt:lpstr>
      <vt:lpstr>«Дружба – это близкие отношения, основанные на взаимном доверии, привязанности, общности интересов.»  (Ожегов)</vt:lpstr>
      <vt:lpstr>Продолжи пословицу</vt:lpstr>
      <vt:lpstr>Продолжи пословицу</vt:lpstr>
      <vt:lpstr>Закон дружбы</vt:lpstr>
      <vt:lpstr>Кому принадлежат слова:  «Ребята, давайте жить дружно»?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2015-10-24T15:17:36Z</dcterms:created>
  <dcterms:modified xsi:type="dcterms:W3CDTF">2015-10-25T11:47:02Z</dcterms:modified>
</cp:coreProperties>
</file>