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8" r:id="rId1"/>
  </p:sld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9" r:id="rId9"/>
    <p:sldId id="264" r:id="rId10"/>
    <p:sldId id="270" r:id="rId11"/>
    <p:sldId id="265" r:id="rId12"/>
    <p:sldId id="271" r:id="rId13"/>
    <p:sldId id="272" r:id="rId14"/>
    <p:sldId id="273" r:id="rId15"/>
    <p:sldId id="266" r:id="rId16"/>
    <p:sldId id="275" r:id="rId17"/>
  </p:sldIdLst>
  <p:sldSz cx="9144000" cy="6858000" type="screen4x3"/>
  <p:notesSz cx="6858000" cy="9144000"/>
  <p:defaultTextStyle>
    <a:defPPr>
      <a:defRPr lang="en-US"/>
    </a:defPPr>
    <a:lvl1pPr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rebuchet MS" panose="020B0603020202020204" pitchFamily="34" charset="0"/>
        <a:ea typeface="+mn-ea"/>
        <a:cs typeface="+mn-cs"/>
      </a:defRPr>
    </a:lvl1pPr>
    <a:lvl2pPr marL="4572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rebuchet MS" panose="020B0603020202020204" pitchFamily="34" charset="0"/>
        <a:ea typeface="+mn-ea"/>
        <a:cs typeface="+mn-cs"/>
      </a:defRPr>
    </a:lvl2pPr>
    <a:lvl3pPr marL="9144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rebuchet MS" panose="020B0603020202020204" pitchFamily="34" charset="0"/>
        <a:ea typeface="+mn-ea"/>
        <a:cs typeface="+mn-cs"/>
      </a:defRPr>
    </a:lvl3pPr>
    <a:lvl4pPr marL="13716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rebuchet MS" panose="020B0603020202020204" pitchFamily="34" charset="0"/>
        <a:ea typeface="+mn-ea"/>
        <a:cs typeface="+mn-cs"/>
      </a:defRPr>
    </a:lvl4pPr>
    <a:lvl5pPr marL="18288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rebuchet MS" panose="020B0603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rebuchet MS" panose="020B0603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rebuchet MS" panose="020B0603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rebuchet MS" panose="020B0603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rebuchet MS" panose="020B0603020202020204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6" autoAdjust="0"/>
    <p:restoredTop sz="94660"/>
  </p:normalViewPr>
  <p:slideViewPr>
    <p:cSldViewPr snapToGrid="0">
      <p:cViewPr varScale="1">
        <p:scale>
          <a:sx n="101" d="100"/>
          <a:sy n="101" d="100"/>
        </p:scale>
        <p:origin x="96" y="20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6"/>
          <p:cNvGrpSpPr>
            <a:grpSpLocks/>
          </p:cNvGrpSpPr>
          <p:nvPr/>
        </p:nvGrpSpPr>
        <p:grpSpPr bwMode="auto">
          <a:xfrm>
            <a:off x="-7938" y="-7938"/>
            <a:ext cx="9169401" cy="6873876"/>
            <a:chOff x="-8466" y="-8468"/>
            <a:chExt cx="9169804" cy="6874935"/>
          </a:xfrm>
        </p:grpSpPr>
        <p:cxnSp>
          <p:nvCxnSpPr>
            <p:cNvPr id="5" name="Straight Connector 16"/>
            <p:cNvCxnSpPr/>
            <p:nvPr/>
          </p:nvCxnSpPr>
          <p:spPr>
            <a:xfrm flipV="1">
              <a:off x="5130498" y="4175239"/>
              <a:ext cx="4022902" cy="2683288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Connector 17"/>
            <p:cNvCxnSpPr/>
            <p:nvPr/>
          </p:nvCxnSpPr>
          <p:spPr>
            <a:xfrm>
              <a:off x="7041932" y="-529"/>
              <a:ext cx="1219254" cy="6859057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Freeform 18"/>
            <p:cNvSpPr/>
            <p:nvPr/>
          </p:nvSpPr>
          <p:spPr>
            <a:xfrm>
              <a:off x="6891113" y="-529"/>
              <a:ext cx="2270225" cy="686699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Freeform 19"/>
            <p:cNvSpPr/>
            <p:nvPr/>
          </p:nvSpPr>
          <p:spPr>
            <a:xfrm>
              <a:off x="7205452" y="-8468"/>
              <a:ext cx="1947948" cy="6866996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20"/>
            <p:cNvSpPr/>
            <p:nvPr/>
          </p:nvSpPr>
          <p:spPr>
            <a:xfrm>
              <a:off x="6638689" y="3919613"/>
              <a:ext cx="2513123" cy="2938915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21"/>
            <p:cNvSpPr/>
            <p:nvPr/>
          </p:nvSpPr>
          <p:spPr>
            <a:xfrm>
              <a:off x="7010180" y="-8468"/>
              <a:ext cx="2143219" cy="6866996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22"/>
            <p:cNvSpPr/>
            <p:nvPr/>
          </p:nvSpPr>
          <p:spPr>
            <a:xfrm>
              <a:off x="8296112" y="-8468"/>
              <a:ext cx="857288" cy="6866996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23"/>
            <p:cNvSpPr/>
            <p:nvPr/>
          </p:nvSpPr>
          <p:spPr>
            <a:xfrm>
              <a:off x="8077027" y="-8468"/>
              <a:ext cx="1066847" cy="6866996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24"/>
            <p:cNvSpPr/>
            <p:nvPr/>
          </p:nvSpPr>
          <p:spPr>
            <a:xfrm>
              <a:off x="8059565" y="4894488"/>
              <a:ext cx="1095423" cy="1964040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27"/>
            <p:cNvSpPr/>
            <p:nvPr/>
          </p:nvSpPr>
          <p:spPr>
            <a:xfrm>
              <a:off x="-8466" y="-8468"/>
              <a:ext cx="863639" cy="5698416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0595" y="2404534"/>
            <a:ext cx="5826719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0595" y="4050834"/>
            <a:ext cx="5826719" cy="1096899"/>
          </a:xfrm>
        </p:spPr>
        <p:txBody>
          <a:bodyPr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1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58C0B5-DC51-4324-9045-D41135EFD56E}" type="datetimeFigureOut">
              <a:rPr lang="en-US"/>
              <a:pPr>
                <a:defRPr/>
              </a:pPr>
              <a:t>10/27/2015</a:t>
            </a:fld>
            <a:endParaRPr lang="en-US" dirty="0"/>
          </a:p>
        </p:txBody>
      </p:sp>
      <p:sp>
        <p:nvSpPr>
          <p:cNvPr id="1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FE9D11-9518-46FD-82BC-58BB27F6A6A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7855516"/>
      </p:ext>
    </p:extLst>
  </p:cSld>
  <p:clrMapOvr>
    <a:masterClrMapping/>
  </p:clrMapOvr>
  <p:transition spd="slow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4470400"/>
            <a:ext cx="6347714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A87EFF-A51C-48E3-8A68-6C00977F7CC1}" type="datetimeFigureOut">
              <a:rPr lang="en-US"/>
              <a:pPr>
                <a:defRPr/>
              </a:pPr>
              <a:t>10/27/2015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296129-F897-4E6D-8097-98F942F671D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0523059"/>
      </p:ext>
    </p:extLst>
  </p:cSld>
  <p:clrMapOvr>
    <a:masterClrMapping/>
  </p:clrMapOvr>
  <p:transition spd="slow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17"/>
          <p:cNvSpPr txBox="1">
            <a:spLocks noChangeArrowheads="1"/>
          </p:cNvSpPr>
          <p:nvPr/>
        </p:nvSpPr>
        <p:spPr bwMode="auto">
          <a:xfrm>
            <a:off x="482600" y="790575"/>
            <a:ext cx="4572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eaLnBrk="1" hangingPunct="1"/>
            <a:r>
              <a:rPr lang="en-US" sz="8000">
                <a:solidFill>
                  <a:srgbClr val="C0E474"/>
                </a:solidFill>
                <a:latin typeface="Arial" panose="020B0604020202020204" pitchFamily="34" charset="0"/>
              </a:rPr>
              <a:t>“</a:t>
            </a:r>
          </a:p>
        </p:txBody>
      </p:sp>
      <p:sp>
        <p:nvSpPr>
          <p:cNvPr id="6" name="TextBox 18"/>
          <p:cNvSpPr txBox="1">
            <a:spLocks noChangeArrowheads="1"/>
          </p:cNvSpPr>
          <p:nvPr/>
        </p:nvSpPr>
        <p:spPr bwMode="auto">
          <a:xfrm>
            <a:off x="6748463" y="2886075"/>
            <a:ext cx="457200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eaLnBrk="1" hangingPunct="1"/>
            <a:r>
              <a:rPr lang="en-US" sz="8000">
                <a:solidFill>
                  <a:srgbClr val="C0E474"/>
                </a:solidFill>
                <a:latin typeface="Arial" panose="020B0604020202020204" pitchFamily="34" charset="0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01074" y="3632200"/>
            <a:ext cx="541980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470400"/>
            <a:ext cx="6347715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55A245-CD55-4D7E-879C-176FEBC728D7}" type="datetimeFigureOut">
              <a:rPr lang="en-US"/>
              <a:pPr>
                <a:defRPr/>
              </a:pPr>
              <a:t>10/27/2015</a:t>
            </a:fld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DA95FB-8534-4DC1-9962-7581C553C04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6738974"/>
      </p:ext>
    </p:extLst>
  </p:cSld>
  <p:clrMapOvr>
    <a:masterClrMapping/>
  </p:clrMapOvr>
  <p:transition spd="slow"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1931988"/>
            <a:ext cx="6347715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A23F3D-D453-48FC-8F99-A9A296F330B1}" type="datetimeFigureOut">
              <a:rPr lang="en-US"/>
              <a:pPr>
                <a:defRPr/>
              </a:pPr>
              <a:t>10/27/2015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995E54-2D50-4D1A-BE9D-C7503631935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3468610"/>
      </p:ext>
    </p:extLst>
  </p:cSld>
  <p:clrMapOvr>
    <a:masterClrMapping/>
  </p:clrMapOvr>
  <p:transition spd="slow"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17"/>
          <p:cNvSpPr txBox="1">
            <a:spLocks noChangeArrowheads="1"/>
          </p:cNvSpPr>
          <p:nvPr/>
        </p:nvSpPr>
        <p:spPr bwMode="auto">
          <a:xfrm>
            <a:off x="482600" y="790575"/>
            <a:ext cx="4572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eaLnBrk="1" hangingPunct="1"/>
            <a:r>
              <a:rPr lang="en-US" sz="8000">
                <a:solidFill>
                  <a:srgbClr val="C0E474"/>
                </a:solidFill>
                <a:latin typeface="Arial" panose="020B0604020202020204" pitchFamily="34" charset="0"/>
              </a:rPr>
              <a:t>“</a:t>
            </a:r>
          </a:p>
        </p:txBody>
      </p:sp>
      <p:sp>
        <p:nvSpPr>
          <p:cNvPr id="6" name="TextBox 18"/>
          <p:cNvSpPr txBox="1">
            <a:spLocks noChangeArrowheads="1"/>
          </p:cNvSpPr>
          <p:nvPr/>
        </p:nvSpPr>
        <p:spPr bwMode="auto">
          <a:xfrm>
            <a:off x="6748463" y="2886075"/>
            <a:ext cx="457200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eaLnBrk="1" hangingPunct="1"/>
            <a:r>
              <a:rPr lang="en-US" sz="8000">
                <a:solidFill>
                  <a:srgbClr val="C0E474"/>
                </a:solidFill>
                <a:latin typeface="Arial" panose="020B0604020202020204" pitchFamily="34" charset="0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A120AE-B65A-485A-BECC-6728E7A67FF7}" type="datetimeFigureOut">
              <a:rPr lang="en-US"/>
              <a:pPr>
                <a:defRPr/>
              </a:pPr>
              <a:t>10/27/2015</a:t>
            </a:fld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D77230-7340-4DF3-8627-E7EDFA6A318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3377654"/>
      </p:ext>
    </p:extLst>
  </p:cSld>
  <p:clrMapOvr>
    <a:masterClrMapping/>
  </p:clrMapOvr>
  <p:transition spd="slow"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5848" y="609600"/>
            <a:ext cx="6341465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6822CB-82FC-4589-96D2-5ADAE9337BDC}" type="datetimeFigureOut">
              <a:rPr lang="en-US"/>
              <a:pPr>
                <a:defRPr/>
              </a:pPr>
              <a:t>10/27/2015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39ABFF-C2CB-4974-8A19-879A3651AEA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4183509"/>
      </p:ext>
    </p:extLst>
  </p:cSld>
  <p:clrMapOvr>
    <a:masterClrMapping/>
  </p:clrMapOvr>
  <p:transition spd="slow"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E89C90-D645-4029-94B0-CEE4B64CCEC9}" type="datetimeFigureOut">
              <a:rPr lang="en-US"/>
              <a:pPr>
                <a:defRPr/>
              </a:pPr>
              <a:t>10/27/2015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842F9F-C965-46DC-B6BC-3D714E3D461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7022290"/>
      </p:ext>
    </p:extLst>
  </p:cSld>
  <p:clrMapOvr>
    <a:masterClrMapping/>
  </p:clrMapOvr>
  <p:transition spd="slow"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77312" y="609600"/>
            <a:ext cx="978812" cy="525145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599" y="609600"/>
            <a:ext cx="5195026" cy="525145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189170-73F2-43FD-BDA2-6CB7D479F7F3}" type="datetimeFigureOut">
              <a:rPr lang="en-US"/>
              <a:pPr>
                <a:defRPr/>
              </a:pPr>
              <a:t>10/27/2015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1563A4-894E-477A-BC75-47F1CD54CFD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1027227"/>
      </p:ext>
    </p:extLst>
  </p:cSld>
  <p:clrMapOvr>
    <a:masterClrMapping/>
  </p:clrMapOvr>
  <p:transition spd="slow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5C016B-5D64-4BD4-ABF0-E15726097F24}" type="datetimeFigureOut">
              <a:rPr lang="en-US"/>
              <a:pPr>
                <a:defRPr/>
              </a:pPr>
              <a:t>10/27/2015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2BD3E3-DE9E-4EE6-8038-700D9A18F99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6340544"/>
      </p:ext>
    </p:extLst>
  </p:cSld>
  <p:clrMapOvr>
    <a:masterClrMapping/>
  </p:clrMapOvr>
  <p:transition spd="slow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2700868"/>
            <a:ext cx="6347715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860400"/>
          </a:xfrm>
        </p:spPr>
        <p:txBody>
          <a:bodyPr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6352E0-A699-49F7-BB1D-23189D14DB91}" type="datetimeFigureOut">
              <a:rPr lang="en-US"/>
              <a:pPr>
                <a:defRPr/>
              </a:pPr>
              <a:t>10/27/2015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BF1B7D-ADB7-4A93-8938-9D6EA3A8F72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8979080"/>
      </p:ext>
    </p:extLst>
  </p:cSld>
  <p:clrMapOvr>
    <a:masterClrMapping/>
  </p:clrMapOvr>
  <p:transition spd="slow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2160589"/>
            <a:ext cx="3088109" cy="388077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9204" y="2160590"/>
            <a:ext cx="3088110" cy="388077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B6E8C9-9FCD-4541-B7D0-175A0F8D69D4}" type="datetimeFigureOut">
              <a:rPr lang="en-US"/>
              <a:pPr>
                <a:defRPr/>
              </a:pPr>
              <a:t>10/27/2015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B5E251-D5B8-49BF-B87B-5527D2AA380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4248021"/>
      </p:ext>
    </p:extLst>
  </p:cSld>
  <p:clrMapOvr>
    <a:masterClrMapping/>
  </p:clrMapOvr>
  <p:transition spd="slow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99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66640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66640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A7DA95-F8CB-46D8-B338-2DAC6CC39137}" type="datetimeFigureOut">
              <a:rPr lang="en-US"/>
              <a:pPr>
                <a:defRPr/>
              </a:pPr>
              <a:t>10/27/2015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8272ED-E8E1-4E37-A373-40F7A8ED12E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7426665"/>
      </p:ext>
    </p:extLst>
  </p:cSld>
  <p:clrMapOvr>
    <a:masterClrMapping/>
  </p:clrMapOvr>
  <p:transition spd="slow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4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22CF8C-A1F5-488B-B7A6-6C9A45741821}" type="datetimeFigureOut">
              <a:rPr lang="en-US"/>
              <a:pPr>
                <a:defRPr/>
              </a:pPr>
              <a:t>10/27/2015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E0E3FD-DAD7-46BE-89A5-9509B72460D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3905989"/>
      </p:ext>
    </p:extLst>
  </p:cSld>
  <p:clrMapOvr>
    <a:masterClrMapping/>
  </p:clrMapOvr>
  <p:transition spd="slow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D5C28F-5039-41DB-9EC6-B5E91FA7333C}" type="datetimeFigureOut">
              <a:rPr lang="en-US"/>
              <a:pPr>
                <a:defRPr/>
              </a:pPr>
              <a:t>10/27/2015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BD3D7C-8C48-44DD-923B-ADE95778F8D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0071068"/>
      </p:ext>
    </p:extLst>
  </p:cSld>
  <p:clrMapOvr>
    <a:masterClrMapping/>
  </p:clrMapOvr>
  <p:transition spd="slow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1498604"/>
            <a:ext cx="2790182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275" y="514925"/>
            <a:ext cx="3386037" cy="552643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2777069"/>
            <a:ext cx="2790182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EDC5AB-B4D5-4543-8CA2-973755CE4D98}" type="datetimeFigureOut">
              <a:rPr lang="en-US"/>
              <a:pPr>
                <a:defRPr/>
              </a:pPr>
              <a:t>10/27/2015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10F053-14E7-4EC4-83B6-52EA266AD30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6500587"/>
      </p:ext>
    </p:extLst>
  </p:cSld>
  <p:clrMapOvr>
    <a:masterClrMapping/>
  </p:clrMapOvr>
  <p:transition spd="slow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4800600"/>
            <a:ext cx="6347714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" y="609600"/>
            <a:ext cx="6347714" cy="3845718"/>
          </a:xfrm>
        </p:spPr>
        <p:txBody>
          <a:bodyPr rtlCol="0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5367338"/>
            <a:ext cx="6347714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50FD81-448B-4516-8B6A-9B9AABD71269}" type="datetimeFigureOut">
              <a:rPr lang="en-US"/>
              <a:pPr>
                <a:defRPr/>
              </a:pPr>
              <a:t>10/27/2015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F6ED74-1ACC-4FE9-8D7E-45C79C574C7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9936987"/>
      </p:ext>
    </p:extLst>
  </p:cSld>
  <p:clrMapOvr>
    <a:masterClrMapping/>
  </p:clrMapOvr>
  <p:transition spd="slow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8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16"/>
          <p:cNvGrpSpPr>
            <a:grpSpLocks/>
          </p:cNvGrpSpPr>
          <p:nvPr/>
        </p:nvGrpSpPr>
        <p:grpSpPr bwMode="auto">
          <a:xfrm>
            <a:off x="-7938" y="-7938"/>
            <a:ext cx="9169401" cy="6873876"/>
            <a:chOff x="-8467" y="-8468"/>
            <a:chExt cx="9169805" cy="6874935"/>
          </a:xfrm>
        </p:grpSpPr>
        <p:sp>
          <p:nvSpPr>
            <p:cNvPr id="7" name="Freeform 6"/>
            <p:cNvSpPr/>
            <p:nvPr/>
          </p:nvSpPr>
          <p:spPr>
            <a:xfrm>
              <a:off x="-8467" y="4013290"/>
              <a:ext cx="457221" cy="2853177"/>
            </a:xfrm>
            <a:custGeom>
              <a:avLst/>
              <a:gdLst/>
              <a:ahLst/>
              <a:cxnLst/>
              <a:rect l="l" t="t" r="r" b="b"/>
              <a:pathLst>
                <a:path w="457200" h="2853267">
                  <a:moveTo>
                    <a:pt x="0" y="0"/>
                  </a:moveTo>
                  <a:lnTo>
                    <a:pt x="457200" y="2853267"/>
                  </a:lnTo>
                  <a:lnTo>
                    <a:pt x="0" y="2844800"/>
                  </a:lnTo>
                  <a:cubicBezTo>
                    <a:pt x="2822" y="1905000"/>
                    <a:pt x="5645" y="965200"/>
                    <a:pt x="0" y="0"/>
                  </a:cubicBez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8" name="Straight Connector 7"/>
            <p:cNvCxnSpPr/>
            <p:nvPr/>
          </p:nvCxnSpPr>
          <p:spPr>
            <a:xfrm flipV="1">
              <a:off x="5130497" y="4175239"/>
              <a:ext cx="4022902" cy="2683288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7041932" y="-529"/>
              <a:ext cx="1219254" cy="6859057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Freeform 9"/>
            <p:cNvSpPr/>
            <p:nvPr/>
          </p:nvSpPr>
          <p:spPr>
            <a:xfrm>
              <a:off x="6891113" y="-529"/>
              <a:ext cx="2270225" cy="686699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>
            <a:xfrm>
              <a:off x="7205452" y="-8468"/>
              <a:ext cx="1947948" cy="6866996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6638689" y="3919613"/>
              <a:ext cx="2513124" cy="2938915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12"/>
            <p:cNvSpPr/>
            <p:nvPr/>
          </p:nvSpPr>
          <p:spPr>
            <a:xfrm>
              <a:off x="7010180" y="-8468"/>
              <a:ext cx="2143219" cy="6866996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13"/>
            <p:cNvSpPr/>
            <p:nvPr/>
          </p:nvSpPr>
          <p:spPr>
            <a:xfrm>
              <a:off x="8296112" y="-8468"/>
              <a:ext cx="857288" cy="6866996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Freeform 14"/>
            <p:cNvSpPr/>
            <p:nvPr/>
          </p:nvSpPr>
          <p:spPr>
            <a:xfrm>
              <a:off x="8077027" y="-8468"/>
              <a:ext cx="1066847" cy="6866996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15"/>
            <p:cNvSpPr/>
            <p:nvPr/>
          </p:nvSpPr>
          <p:spPr>
            <a:xfrm>
              <a:off x="8059564" y="4894488"/>
              <a:ext cx="1095423" cy="1964040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1027" name="Title Placeholder 1"/>
          <p:cNvSpPr>
            <a:spLocks noGrp="1"/>
          </p:cNvSpPr>
          <p:nvPr>
            <p:ph type="title"/>
          </p:nvPr>
        </p:nvSpPr>
        <p:spPr bwMode="auto">
          <a:xfrm>
            <a:off x="609600" y="609600"/>
            <a:ext cx="6348413" cy="132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09600" y="2160588"/>
            <a:ext cx="6348413" cy="3881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05438" y="6042025"/>
            <a:ext cx="6842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9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E71F66CC-16AA-476C-96AC-EC48861BB99C}" type="datetimeFigureOut">
              <a:rPr lang="en-US"/>
              <a:pPr>
                <a:defRPr/>
              </a:pPr>
              <a:t>10/27/2015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600" y="6042025"/>
            <a:ext cx="4622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900" dirty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45250" y="6042025"/>
            <a:ext cx="51276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900" smtClean="0">
                <a:solidFill>
                  <a:schemeClr val="accent1"/>
                </a:solidFill>
                <a:latin typeface="+mn-lt"/>
              </a:defRPr>
            </a:lvl1pPr>
          </a:lstStyle>
          <a:p>
            <a:pPr>
              <a:defRPr/>
            </a:pPr>
            <a:fld id="{DCE59391-DF23-46B8-963D-EE8E0C6DDC2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  <p:sldLayoutId id="2147483702" r:id="rId2"/>
    <p:sldLayoutId id="2147483703" r:id="rId3"/>
    <p:sldLayoutId id="2147483704" r:id="rId4"/>
    <p:sldLayoutId id="2147483705" r:id="rId5"/>
    <p:sldLayoutId id="2147483706" r:id="rId6"/>
    <p:sldLayoutId id="2147483707" r:id="rId7"/>
    <p:sldLayoutId id="2147483708" r:id="rId8"/>
    <p:sldLayoutId id="2147483709" r:id="rId9"/>
    <p:sldLayoutId id="2147483710" r:id="rId10"/>
    <p:sldLayoutId id="2147483711" r:id="rId11"/>
    <p:sldLayoutId id="2147483712" r:id="rId12"/>
    <p:sldLayoutId id="2147483713" r:id="rId13"/>
    <p:sldLayoutId id="2147483714" r:id="rId14"/>
    <p:sldLayoutId id="2147483715" r:id="rId15"/>
    <p:sldLayoutId id="2147483716" r:id="rId16"/>
  </p:sldLayoutIdLst>
  <p:transition spd="slow">
    <p:fade/>
  </p:transition>
  <p:txStyles>
    <p:titleStyle>
      <a:lvl1pPr algn="l" defTabSz="457200" rtl="0" fontAlgn="base">
        <a:spcBef>
          <a:spcPct val="0"/>
        </a:spcBef>
        <a:spcAft>
          <a:spcPct val="0"/>
        </a:spcAft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algn="l" defTabSz="457200" rtl="0" fontAlgn="base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Trebuchet MS" panose="020B0603020202020204" pitchFamily="34" charset="0"/>
        </a:defRPr>
      </a:lvl2pPr>
      <a:lvl3pPr algn="l" defTabSz="457200" rtl="0" fontAlgn="base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Trebuchet MS" panose="020B0603020202020204" pitchFamily="34" charset="0"/>
        </a:defRPr>
      </a:lvl3pPr>
      <a:lvl4pPr algn="l" defTabSz="457200" rtl="0" fontAlgn="base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Trebuchet MS" panose="020B0603020202020204" pitchFamily="34" charset="0"/>
        </a:defRPr>
      </a:lvl4pPr>
      <a:lvl5pPr algn="l" defTabSz="457200" rtl="0" fontAlgn="base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Trebuchet MS" panose="020B0603020202020204" pitchFamily="34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fontAlgn="base">
        <a:spcBef>
          <a:spcPts val="1000"/>
        </a:spcBef>
        <a:spcAft>
          <a:spcPct val="0"/>
        </a:spcAft>
        <a:buClr>
          <a:schemeClr val="accent1"/>
        </a:buClr>
        <a:buSzPct val="80000"/>
        <a:buFont typeface="Wingdings 3" panose="05040102010807070707" pitchFamily="18" charset="2"/>
        <a:buChar char=""/>
        <a:defRPr kern="1200">
          <a:solidFill>
            <a:srgbClr val="404040"/>
          </a:solidFill>
          <a:latin typeface="+mn-lt"/>
          <a:ea typeface="+mn-ea"/>
          <a:cs typeface="+mn-cs"/>
        </a:defRPr>
      </a:lvl1pPr>
      <a:lvl2pPr marL="742950" indent="-285750" algn="l" defTabSz="457200" rtl="0" fontAlgn="base">
        <a:spcBef>
          <a:spcPts val="1000"/>
        </a:spcBef>
        <a:spcAft>
          <a:spcPct val="0"/>
        </a:spcAft>
        <a:buClr>
          <a:schemeClr val="accent1"/>
        </a:buClr>
        <a:buSzPct val="80000"/>
        <a:buFont typeface="Wingdings 3" panose="05040102010807070707" pitchFamily="18" charset="2"/>
        <a:buChar char=""/>
        <a:defRPr sz="1600" kern="1200">
          <a:solidFill>
            <a:srgbClr val="404040"/>
          </a:solidFill>
          <a:latin typeface="+mn-lt"/>
          <a:ea typeface="+mn-ea"/>
          <a:cs typeface="+mn-cs"/>
        </a:defRPr>
      </a:lvl2pPr>
      <a:lvl3pPr marL="1143000" indent="-228600" algn="l" defTabSz="457200" rtl="0" fontAlgn="base">
        <a:spcBef>
          <a:spcPts val="1000"/>
        </a:spcBef>
        <a:spcAft>
          <a:spcPct val="0"/>
        </a:spcAft>
        <a:buClr>
          <a:schemeClr val="accent1"/>
        </a:buClr>
        <a:buSzPct val="80000"/>
        <a:buFont typeface="Wingdings 3" panose="05040102010807070707" pitchFamily="18" charset="2"/>
        <a:buChar char=""/>
        <a:defRPr sz="1400" kern="1200">
          <a:solidFill>
            <a:srgbClr val="404040"/>
          </a:solidFill>
          <a:latin typeface="+mn-lt"/>
          <a:ea typeface="+mn-ea"/>
          <a:cs typeface="+mn-cs"/>
        </a:defRPr>
      </a:lvl3pPr>
      <a:lvl4pPr marL="1600200" indent="-228600" algn="l" defTabSz="457200" rtl="0" fontAlgn="base">
        <a:spcBef>
          <a:spcPts val="1000"/>
        </a:spcBef>
        <a:spcAft>
          <a:spcPct val="0"/>
        </a:spcAft>
        <a:buClr>
          <a:schemeClr val="accent1"/>
        </a:buClr>
        <a:buSzPct val="80000"/>
        <a:buFont typeface="Wingdings 3" panose="05040102010807070707" pitchFamily="18" charset="2"/>
        <a:buChar char=""/>
        <a:defRPr sz="1200" kern="1200">
          <a:solidFill>
            <a:srgbClr val="404040"/>
          </a:solidFill>
          <a:latin typeface="+mn-lt"/>
          <a:ea typeface="+mn-ea"/>
          <a:cs typeface="+mn-cs"/>
        </a:defRPr>
      </a:lvl4pPr>
      <a:lvl5pPr marL="2057400" indent="-228600" algn="l" defTabSz="457200" rtl="0" fontAlgn="base">
        <a:spcBef>
          <a:spcPts val="1000"/>
        </a:spcBef>
        <a:spcAft>
          <a:spcPct val="0"/>
        </a:spcAft>
        <a:buClr>
          <a:schemeClr val="accent1"/>
        </a:buClr>
        <a:buSzPct val="80000"/>
        <a:buFont typeface="Wingdings 3" panose="05040102010807070707" pitchFamily="18" charset="2"/>
        <a:buChar char=""/>
        <a:defRPr sz="1200" kern="1200">
          <a:solidFill>
            <a:srgbClr val="404040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7" Type="http://schemas.openxmlformats.org/officeDocument/2006/relationships/image" Target="../media/image44.pn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3.png"/><Relationship Id="rId5" Type="http://schemas.openxmlformats.org/officeDocument/2006/relationships/image" Target="../media/image42.png"/><Relationship Id="rId4" Type="http://schemas.openxmlformats.org/officeDocument/2006/relationships/image" Target="../media/image4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7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2.jpg"/><Relationship Id="rId5" Type="http://schemas.openxmlformats.org/officeDocument/2006/relationships/image" Target="../media/image51.png"/><Relationship Id="rId4" Type="http://schemas.openxmlformats.org/officeDocument/2006/relationships/image" Target="../media/image5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6.png"/><Relationship Id="rId5" Type="http://schemas.openxmlformats.org/officeDocument/2006/relationships/image" Target="../media/image55.png"/><Relationship Id="rId4" Type="http://schemas.openxmlformats.org/officeDocument/2006/relationships/image" Target="../media/image5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advaitaworld.com/blog/quotes-and-parables/15642.html" TargetMode="External"/><Relationship Id="rId2" Type="http://schemas.openxmlformats.org/officeDocument/2006/relationships/hyperlink" Target="http://nsportal.ru/shkola/klassnoe-rukovodstvo/library/2013/04/29/kak-pobedit-drakona-ili-uderzhis-ot-vrednoy-privychki" TargetMode="External"/><Relationship Id="rId1" Type="http://schemas.openxmlformats.org/officeDocument/2006/relationships/slideLayout" Target="../slideLayouts/slideLayout7.xml"/><Relationship Id="rId5" Type="http://schemas.openxmlformats.org/officeDocument/2006/relationships/hyperlink" Target="http://www.youtube.com/?hl=ru&amp;gl=RU" TargetMode="External"/><Relationship Id="rId4" Type="http://schemas.openxmlformats.org/officeDocument/2006/relationships/hyperlink" Target="http://mybiblioteka.su/tom2/2-51962.html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7" Type="http://schemas.openxmlformats.org/officeDocument/2006/relationships/image" Target="../media/image10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jpeg"/><Relationship Id="rId5" Type="http://schemas.openxmlformats.org/officeDocument/2006/relationships/image" Target="../media/image8.png"/><Relationship Id="rId4" Type="http://schemas.openxmlformats.org/officeDocument/2006/relationships/image" Target="../media/image7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png"/><Relationship Id="rId4" Type="http://schemas.openxmlformats.org/officeDocument/2006/relationships/image" Target="../media/image1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png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png"/><Relationship Id="rId4" Type="http://schemas.openxmlformats.org/officeDocument/2006/relationships/image" Target="../media/image2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2.jpeg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6.jpeg"/><Relationship Id="rId4" Type="http://schemas.openxmlformats.org/officeDocument/2006/relationships/image" Target="../media/image3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38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7.jpg"/><Relationship Id="rId5" Type="http://schemas.openxmlformats.org/officeDocument/2006/relationships/image" Target="../media/image14.png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902075" y="2308225"/>
            <a:ext cx="5110163" cy="1646238"/>
          </a:xfrm>
        </p:spPr>
        <p:txBody>
          <a:bodyPr rtlCol="0"/>
          <a:lstStyle/>
          <a:p>
            <a:pPr fontAlgn="auto">
              <a:spcAft>
                <a:spcPts val="0"/>
              </a:spcAft>
              <a:defRPr/>
            </a:pPr>
            <a:r>
              <a:rPr lang="ru-RU" sz="20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20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0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20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0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20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0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20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0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Тот</a:t>
            </a:r>
            <a:r>
              <a:rPr lang="ru-RU" sz="20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кто может победить другого, - </a:t>
            </a:r>
            <a:r>
              <a:rPr lang="ru-RU" sz="20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20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0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силен</a:t>
            </a:r>
            <a:r>
              <a:rPr lang="ru-RU" sz="20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ru-RU" sz="20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тот</a:t>
            </a:r>
            <a:r>
              <a:rPr lang="ru-RU" sz="20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кто побеждает самого себя, </a:t>
            </a:r>
            <a:r>
              <a:rPr lang="ru-RU" sz="20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</a:t>
            </a:r>
            <a:r>
              <a:rPr lang="ru-RU" sz="20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воистину могуществен.</a:t>
            </a:r>
            <a:br>
              <a:rPr lang="ru-RU" sz="20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000" b="1" i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Лао</a:t>
            </a:r>
            <a:r>
              <a:rPr lang="ru-RU" sz="20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-То</a:t>
            </a:r>
            <a:br>
              <a:rPr lang="ru-RU" sz="20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ru-RU" sz="2000" b="1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-30163" y="957263"/>
            <a:ext cx="9144001" cy="13239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9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Удержаться от вредной привычки – значит победить Дракона!</a:t>
            </a:r>
            <a:endParaRPr lang="ru-RU" sz="39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163" y="2403475"/>
            <a:ext cx="5075238" cy="4486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02356" y="3634341"/>
            <a:ext cx="3753487" cy="2361820"/>
          </a:xfrm>
          <a:prstGeom prst="rect">
            <a:avLst/>
          </a:prstGeom>
          <a:effectLst>
            <a:softEdge rad="12700"/>
          </a:effectLst>
        </p:spPr>
      </p:pic>
      <p:sp>
        <p:nvSpPr>
          <p:cNvPr id="7" name="Прямоугольник 6"/>
          <p:cNvSpPr/>
          <p:nvPr/>
        </p:nvSpPr>
        <p:spPr>
          <a:xfrm>
            <a:off x="-30163" y="125413"/>
            <a:ext cx="9144001" cy="86201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Муниципальное бюджетное общеобразовательное учреждение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Садовская средняя общеобразовательная школа филиал  </a:t>
            </a:r>
            <a:r>
              <a:rPr lang="ru-RU" sz="1600" b="1" dirty="0" err="1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с.Лозовое</a:t>
            </a:r>
            <a:endParaRPr lang="ru-RU" sz="1600" b="1" dirty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 err="1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с.Лозовое</a:t>
            </a:r>
            <a:r>
              <a:rPr lang="ru-RU" sz="1600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Тамбовского района Амурской области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5143500" y="5976938"/>
            <a:ext cx="3970338" cy="831850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i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Классный час для 7-8 классов.</a:t>
            </a:r>
          </a:p>
          <a:p>
            <a:pPr algn="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i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Составила учитель русского </a:t>
            </a:r>
            <a:r>
              <a:rPr lang="ru-RU" sz="1600" b="1" i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языка и </a:t>
            </a:r>
            <a:r>
              <a:rPr lang="ru-RU" sz="1600" b="1" i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литературы Ефимова </a:t>
            </a:r>
            <a:r>
              <a:rPr lang="ru-RU" sz="1600" b="1" i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Н.В.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5900"/>
                            </p:stCondLst>
                            <p:childTnLst>
                              <p:par>
                                <p:cTn id="12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6900"/>
                            </p:stCondLst>
                            <p:childTnLst>
                              <p:par>
                                <p:cTn id="19" presetID="32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5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11800"/>
                            </p:stCondLst>
                            <p:childTnLst>
                              <p:par>
                                <p:cTn id="33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 nodeType="afterGroup">
                            <p:stCondLst>
                              <p:cond delay="13800"/>
                            </p:stCondLst>
                            <p:childTnLst>
                              <p:par>
                                <p:cTn id="40" presetID="35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325" y="309563"/>
            <a:ext cx="7821613" cy="2386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4" name="Picture 2" descr="http://myplakat.ru/images/2011/08/31/1465-esli_ty_chelovek_razumnyi_ne_dymi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8388" y="2900363"/>
            <a:ext cx="7007225" cy="2414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39688" y="5243513"/>
            <a:ext cx="9144000" cy="126206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60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Как не </a:t>
            </a:r>
            <a:r>
              <a:rPr lang="ru-RU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попасть в пасть дракону? </a:t>
            </a:r>
            <a:r>
              <a:rPr lang="ru-RU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Ведь много </a:t>
            </a:r>
            <a:r>
              <a:rPr lang="ru-RU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людей не курит, не пьет, не употребляет наркотики.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Что </a:t>
            </a:r>
            <a:r>
              <a:rPr lang="ru-RU" sz="2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нужно делать, чтобы устоять?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88" y="5583238"/>
            <a:ext cx="1276350" cy="1220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27950" y="4121150"/>
            <a:ext cx="1416050" cy="1220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88" y="4000500"/>
            <a:ext cx="1104900" cy="1412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1275" y="5548313"/>
            <a:ext cx="1455738" cy="1290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20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5750"/>
                            </p:stCondLst>
                            <p:childTnLst>
                              <p:par>
                                <p:cTn id="22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646238" y="227013"/>
            <a:ext cx="6000750" cy="523875"/>
          </a:xfrm>
          <a:prstGeom prst="rect">
            <a:avLst/>
          </a:prstGeom>
          <a:solidFill>
            <a:srgbClr val="FFFF00"/>
          </a:solidFill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eaLnBrk="1" hangingPunct="1"/>
            <a:r>
              <a:rPr lang="ru-RU" sz="28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cs typeface="Times New Roman" panose="02020603050405020304" pitchFamily="18" charset="0"/>
              </a:rPr>
              <a:t>Тест «Сможешь ли ты устоять?»</a:t>
            </a:r>
            <a:endParaRPr lang="ru-RU" sz="280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469380" y="1015545"/>
            <a:ext cx="2598642" cy="1625967"/>
          </a:xfrm>
          <a:prstGeom prst="rect">
            <a:avLst/>
          </a:prstGeom>
          <a:effectLst>
            <a:softEdge rad="3175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163294" y="2744382"/>
            <a:ext cx="2770092" cy="1798964"/>
          </a:xfrm>
          <a:prstGeom prst="rect">
            <a:avLst/>
          </a:prstGeom>
          <a:effectLst>
            <a:softEdge rad="6350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6663" y="4914900"/>
            <a:ext cx="2659062" cy="1763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103188" y="830263"/>
            <a:ext cx="6686550" cy="5848350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indent="-342900" eaLnBrk="1" fontAlgn="auto" hangingPunct="1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ru-RU" sz="2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Любишь </a:t>
            </a:r>
            <a:r>
              <a:rPr lang="ru-RU" sz="2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ли ты смотреть телевизор?</a:t>
            </a:r>
          </a:p>
          <a:p>
            <a:pPr marL="342900" indent="-342900" eaLnBrk="1" fontAlgn="auto" hangingPunct="1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ru-RU" sz="2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Хотелось </a:t>
            </a:r>
            <a:r>
              <a:rPr lang="ru-RU" sz="2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ли тебе играть в компьютерные игры больше 3 часов ежедневно?</a:t>
            </a:r>
          </a:p>
          <a:p>
            <a:pPr marL="342900" indent="-342900" eaLnBrk="1" fontAlgn="auto" hangingPunct="1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ru-RU" sz="2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Хотелось </a:t>
            </a:r>
            <a:r>
              <a:rPr lang="ru-RU" sz="2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ли тебе попробовать закурить?</a:t>
            </a:r>
          </a:p>
          <a:p>
            <a:pPr marL="342900" indent="-342900" eaLnBrk="1" fontAlgn="auto" hangingPunct="1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ru-RU" sz="2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Можешь </a:t>
            </a:r>
            <a:r>
              <a:rPr lang="ru-RU" sz="2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ли ты весь выходной просидеть перед телевизором, оставив все свои дела?</a:t>
            </a:r>
          </a:p>
          <a:p>
            <a:pPr marL="342900" indent="-342900" eaLnBrk="1" fontAlgn="auto" hangingPunct="1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ru-RU" sz="2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Пробовал </a:t>
            </a:r>
            <a:r>
              <a:rPr lang="ru-RU" sz="2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ли ты алкогольные напитки?</a:t>
            </a:r>
          </a:p>
          <a:p>
            <a:pPr marL="342900" indent="-342900" eaLnBrk="1" fontAlgn="auto" hangingPunct="1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ru-RU" sz="2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Любишь </a:t>
            </a:r>
            <a:r>
              <a:rPr lang="ru-RU" sz="2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ли ты уроки физкультуры?</a:t>
            </a:r>
          </a:p>
          <a:p>
            <a:pPr marL="342900" indent="-342900" eaLnBrk="1" fontAlgn="auto" hangingPunct="1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ru-RU" sz="2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Если </a:t>
            </a:r>
            <a:r>
              <a:rPr lang="ru-RU" sz="2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друзья предложат тебе сбежать с уроков, согласишься ли ты?</a:t>
            </a:r>
          </a:p>
          <a:p>
            <a:pPr marL="342900" indent="-342900" eaLnBrk="1" fontAlgn="auto" hangingPunct="1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ru-RU" sz="2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Умеешь </a:t>
            </a:r>
            <a:r>
              <a:rPr lang="ru-RU" sz="2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ли ты не повторять своих ошибок?</a:t>
            </a:r>
          </a:p>
          <a:p>
            <a:pPr marL="342900" indent="-342900" eaLnBrk="1" fontAlgn="auto" hangingPunct="1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ru-RU" sz="2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Если </a:t>
            </a:r>
            <a:r>
              <a:rPr lang="ru-RU" sz="2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бы тебе прямо на улице незнакомый предложил коробку конфет, взял бы ты ее?</a:t>
            </a:r>
          </a:p>
          <a:p>
            <a:pPr marL="342900" indent="-342900" eaLnBrk="1" fontAlgn="auto" hangingPunct="1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ru-RU" sz="2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Друзья </a:t>
            </a:r>
            <a:r>
              <a:rPr lang="ru-RU" sz="2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зовут тебя в зал игровых автоматов, а ты еще не сделал уроки. Сможешь отказаться</a:t>
            </a:r>
            <a:r>
              <a:rPr lang="ru-RU" sz="2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ru-RU" sz="22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5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21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27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3188" y="217488"/>
            <a:ext cx="8961437" cy="6556375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 eaLnBrk="1" fontAlgn="auto" hangingPunct="1"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Ø"/>
              <a:defRPr/>
            </a:pPr>
            <a:r>
              <a:rPr lang="ru-RU" sz="2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0-15 баллов</a:t>
            </a:r>
            <a:r>
              <a:rPr lang="ru-RU" sz="20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 - вы умеете управлять своими желаниями. Как и все люди, вы любите получать удовольствия. Но в нужный момент вы в состоянии понять, что удовольствие ради удовольствия может принести вред, помешать вашим планам. Получается, что если вам кто-либо предложит «побалдеть» от какой-либо дряни, то вы легко откажетесь. Вас не так-то просто купить на всякую дешевку. У вас впереди интересная жизнь, полная настоящих удовольствий.</a:t>
            </a:r>
          </a:p>
          <a:p>
            <a:pPr marL="285750" indent="-285750" eaLnBrk="1" fontAlgn="auto" hangingPunct="1"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Ø"/>
              <a:defRPr/>
            </a:pPr>
            <a:r>
              <a:rPr lang="ru-RU" sz="2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20-40 баллов</a:t>
            </a:r>
            <a:r>
              <a:rPr lang="ru-RU" sz="20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 - ваша «зона удовольствий» нередко вас подводит. Вы, быть может, и хотели бы лучше управлять своими желаниями, но это не всегда получается. Не хватает воли. Видимо, вы очень много времени теряете зря. Вы стремитесь к сиюминутным удовольствиям. Из-за этого можете потерять очень много приятного в будущем. Если вам предложат «немного кайфа», можете согласиться. К сожалению, большинство наркоманов именно так и начинали. Рекомендуем быть настороже - слишком дорогой может оказаться цена сомнительного удовольствия.</a:t>
            </a:r>
          </a:p>
          <a:p>
            <a:pPr marL="285750" indent="-285750" eaLnBrk="1" fontAlgn="auto" hangingPunct="1"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Ø"/>
              <a:defRPr/>
            </a:pPr>
            <a:r>
              <a:rPr lang="ru-RU" sz="2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40-50 баллов </a:t>
            </a:r>
            <a:r>
              <a:rPr lang="ru-RU" sz="20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- вас, как говорится, можно брать голыми руками. Вы буквально заряжены на получение всяческих удовольствий. За любой вид «кайфа» вы будете готовы отдаться в рабство какому-нибудь подонку. Таких, как вы, слабаков не так уж и много. Вам грозит беда.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274888" y="238125"/>
            <a:ext cx="4697412" cy="584200"/>
          </a:xfrm>
          <a:prstGeom prst="rect">
            <a:avLst/>
          </a:prstGeom>
          <a:solidFill>
            <a:srgbClr val="FFFF00"/>
          </a:solidFill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algn="ctr" eaLnBrk="1" hangingPunct="1"/>
            <a:r>
              <a:rPr lang="ru-RU" sz="3200" b="1" i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cs typeface="Times New Roman" panose="02020603050405020304" pitchFamily="18" charset="0"/>
              </a:rPr>
              <a:t>УМЕЙ СКАЗАТЬ "НЕТ"</a:t>
            </a:r>
            <a:endParaRPr lang="ru-RU" sz="320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6013" y="1000125"/>
            <a:ext cx="2138362" cy="2084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4375" y="930275"/>
            <a:ext cx="2235200" cy="2236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1150" y="822325"/>
            <a:ext cx="2401888" cy="2344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975" y="1000125"/>
            <a:ext cx="2079625" cy="2079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0761" y="3102610"/>
            <a:ext cx="7442200" cy="37211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16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23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id="30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8500"/>
                            </p:stCondLst>
                            <p:childTnLst>
                              <p:par>
                                <p:cTn id="3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36525" y="130175"/>
            <a:ext cx="8893175" cy="421640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Употреблять наркотические и токсические средства, алкоголь, курить - можно:</a:t>
            </a:r>
          </a:p>
          <a:p>
            <a:pPr marL="342900" indent="-342900" eaLnBrk="1" fontAlgn="auto" hangingPunct="1">
              <a:spcBef>
                <a:spcPts val="0"/>
              </a:spcBef>
              <a:spcAft>
                <a:spcPts val="0"/>
              </a:spcAft>
              <a:buSzPct val="100000"/>
              <a:buFont typeface="Wingdings" panose="05000000000000000000" pitchFamily="2" charset="2"/>
              <a:buChar char="Ø"/>
              <a:tabLst>
                <a:tab pos="678180" algn="l"/>
              </a:tabLst>
              <a:defRPr/>
            </a:pPr>
            <a:r>
              <a:rPr lang="ru-RU" sz="20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Если ты хочешь прожить короткую жизнь;</a:t>
            </a:r>
          </a:p>
          <a:p>
            <a:pPr marL="342900" indent="-342900" eaLnBrk="1" fontAlgn="auto" hangingPunct="1">
              <a:spcBef>
                <a:spcPts val="0"/>
              </a:spcBef>
              <a:spcAft>
                <a:spcPts val="0"/>
              </a:spcAft>
              <a:buSzPct val="100000"/>
              <a:buFont typeface="Wingdings" panose="05000000000000000000" pitchFamily="2" charset="2"/>
              <a:buChar char="Ø"/>
              <a:tabLst>
                <a:tab pos="678180" algn="l"/>
              </a:tabLst>
              <a:defRPr/>
            </a:pPr>
            <a:r>
              <a:rPr lang="ru-RU" sz="20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Если хочешь отставать в учебе;</a:t>
            </a:r>
          </a:p>
          <a:p>
            <a:pPr marL="342900" indent="-342900" eaLnBrk="1" fontAlgn="auto" hangingPunct="1">
              <a:spcBef>
                <a:spcPts val="0"/>
              </a:spcBef>
              <a:spcAft>
                <a:spcPts val="0"/>
              </a:spcAft>
              <a:buSzPct val="100000"/>
              <a:buFont typeface="Wingdings" panose="05000000000000000000" pitchFamily="2" charset="2"/>
              <a:buChar char="Ø"/>
              <a:tabLst>
                <a:tab pos="678180" algn="l"/>
              </a:tabLst>
              <a:defRPr/>
            </a:pPr>
            <a:r>
              <a:rPr lang="ru-RU" sz="20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Если хочешь подхватить ВИЧ – инфекцию;</a:t>
            </a:r>
          </a:p>
          <a:p>
            <a:pPr marL="342900" indent="-342900" eaLnBrk="1" fontAlgn="auto" hangingPunct="1">
              <a:spcBef>
                <a:spcPts val="0"/>
              </a:spcBef>
              <a:spcAft>
                <a:spcPts val="0"/>
              </a:spcAft>
              <a:buSzPct val="100000"/>
              <a:buFont typeface="Wingdings" panose="05000000000000000000" pitchFamily="2" charset="2"/>
              <a:buChar char="Ø"/>
              <a:tabLst>
                <a:tab pos="678180" algn="l"/>
              </a:tabLst>
              <a:defRPr/>
            </a:pPr>
            <a:r>
              <a:rPr lang="ru-RU" sz="20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Если мечтаешь оставить после себя больное потомство;</a:t>
            </a:r>
          </a:p>
          <a:p>
            <a:pPr marL="342900" indent="-342900" eaLnBrk="1" fontAlgn="auto" hangingPunct="1">
              <a:spcBef>
                <a:spcPts val="0"/>
              </a:spcBef>
              <a:spcAft>
                <a:spcPts val="0"/>
              </a:spcAft>
              <a:buSzPct val="100000"/>
              <a:buFont typeface="Wingdings" panose="05000000000000000000" pitchFamily="2" charset="2"/>
              <a:buChar char="Ø"/>
              <a:tabLst>
                <a:tab pos="678180" algn="l"/>
              </a:tabLst>
              <a:defRPr/>
            </a:pPr>
            <a:r>
              <a:rPr lang="ru-RU" sz="20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Если ты хочешь, чтобы твои дети родились уродами;</a:t>
            </a:r>
          </a:p>
          <a:p>
            <a:pPr marL="342900" indent="-342900" eaLnBrk="1" fontAlgn="auto" hangingPunct="1">
              <a:spcBef>
                <a:spcPts val="0"/>
              </a:spcBef>
              <a:spcAft>
                <a:spcPts val="0"/>
              </a:spcAft>
              <a:buSzPct val="100000"/>
              <a:buFont typeface="Wingdings" panose="05000000000000000000" pitchFamily="2" charset="2"/>
              <a:buChar char="Ø"/>
              <a:tabLst>
                <a:tab pos="678180" algn="l"/>
              </a:tabLst>
              <a:defRPr/>
            </a:pPr>
            <a:r>
              <a:rPr lang="ru-RU" sz="20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Если ты хочешь, чтобы от тебя отказались родные и близкие;</a:t>
            </a:r>
          </a:p>
          <a:p>
            <a:pPr marL="342900" indent="-342900" eaLnBrk="1" fontAlgn="auto" hangingPunct="1">
              <a:spcBef>
                <a:spcPts val="0"/>
              </a:spcBef>
              <a:spcAft>
                <a:spcPts val="0"/>
              </a:spcAft>
              <a:buSzPct val="100000"/>
              <a:buFont typeface="Wingdings" panose="05000000000000000000" pitchFamily="2" charset="2"/>
              <a:buChar char="Ø"/>
              <a:tabLst>
                <a:tab pos="678180" algn="l"/>
              </a:tabLst>
              <a:defRPr/>
            </a:pPr>
            <a:r>
              <a:rPr lang="ru-RU" sz="20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Если ты хочешь, чтобы у тебя была нарушена ориентация в пространстве;</a:t>
            </a:r>
          </a:p>
          <a:p>
            <a:pPr marL="342900" indent="-342900" eaLnBrk="1" fontAlgn="auto" hangingPunct="1">
              <a:spcBef>
                <a:spcPts val="0"/>
              </a:spcBef>
              <a:spcAft>
                <a:spcPts val="0"/>
              </a:spcAft>
              <a:buSzPct val="100000"/>
              <a:buFont typeface="Wingdings" panose="05000000000000000000" pitchFamily="2" charset="2"/>
              <a:buChar char="Ø"/>
              <a:tabLst>
                <a:tab pos="678180" algn="l"/>
              </a:tabLst>
              <a:defRPr/>
            </a:pPr>
            <a:r>
              <a:rPr lang="ru-RU" sz="20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Если ты хочешь пронизывающую дрожь и ослабевшее тело;</a:t>
            </a:r>
          </a:p>
          <a:p>
            <a:pPr marL="342900" indent="-342900" eaLnBrk="1" fontAlgn="auto" hangingPunct="1">
              <a:spcBef>
                <a:spcPts val="0"/>
              </a:spcBef>
              <a:spcAft>
                <a:spcPts val="0"/>
              </a:spcAft>
              <a:buSzPct val="100000"/>
              <a:buFont typeface="Wingdings" panose="05000000000000000000" pitchFamily="2" charset="2"/>
              <a:buChar char="Ø"/>
              <a:tabLst>
                <a:tab pos="678180" algn="l"/>
              </a:tabLst>
              <a:defRPr/>
            </a:pPr>
            <a:r>
              <a:rPr lang="ru-RU" sz="20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Если ты хочешь иметь лицо «застывшей маски»;</a:t>
            </a:r>
          </a:p>
          <a:p>
            <a:pPr marL="342900" indent="-342900" eaLnBrk="1" fontAlgn="auto" hangingPunct="1">
              <a:spcBef>
                <a:spcPts val="0"/>
              </a:spcBef>
              <a:spcAft>
                <a:spcPts val="0"/>
              </a:spcAft>
              <a:buSzPct val="100000"/>
              <a:buFont typeface="Wingdings" panose="05000000000000000000" pitchFamily="2" charset="2"/>
              <a:buChar char="Ø"/>
              <a:defRPr/>
            </a:pPr>
            <a:r>
              <a:rPr lang="ru-RU" sz="20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Если ты хочешь, чтобы тебя мучили «ломки</a:t>
            </a:r>
            <a:r>
              <a:rPr lang="ru-RU" sz="20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».</a:t>
            </a:r>
            <a:endParaRPr lang="ru-RU" sz="20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358390" y="4278630"/>
            <a:ext cx="4038600" cy="2579370"/>
          </a:xfrm>
          <a:prstGeom prst="rect">
            <a:avLst/>
          </a:prstGeom>
          <a:effectLst>
            <a:softEdge rad="63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213" y="4543425"/>
            <a:ext cx="2025650" cy="1936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7625" y="5027613"/>
            <a:ext cx="1428750" cy="1830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75513" y="598488"/>
            <a:ext cx="1504950" cy="1298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51675" y="3679825"/>
            <a:ext cx="1944688" cy="172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44475" y="222250"/>
            <a:ext cx="8823325" cy="193833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Чтобы не стать рабом вредных привычек, нужно выполнять три правила:</a:t>
            </a:r>
          </a:p>
          <a:p>
            <a:pPr marL="342900" indent="-342900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r>
              <a:rPr lang="ru-RU" sz="24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не </a:t>
            </a:r>
            <a:r>
              <a:rPr lang="ru-RU" sz="24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скучать, найти себе занятие по душе;</a:t>
            </a:r>
          </a:p>
          <a:p>
            <a:pPr marL="342900" indent="-342900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r>
              <a:rPr lang="ru-RU" sz="24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узнавать </a:t>
            </a:r>
            <a:r>
              <a:rPr lang="ru-RU" sz="24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мир и интересных людей;</a:t>
            </a:r>
          </a:p>
          <a:p>
            <a:pPr marL="342900" indent="-342900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r>
              <a:rPr lang="ru-RU" sz="24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ни </a:t>
            </a:r>
            <a:r>
              <a:rPr lang="ru-RU" sz="24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в коем случае не пробовать спиртное и наркотики.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10942" y="1902779"/>
            <a:ext cx="5465841" cy="4204492"/>
          </a:xfrm>
          <a:prstGeom prst="rect">
            <a:avLst/>
          </a:prstGeom>
          <a:effectLst>
            <a:softEdge rad="31750"/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765" r="19534"/>
          <a:stretch>
            <a:fillRect/>
          </a:stretch>
        </p:blipFill>
        <p:spPr bwMode="auto">
          <a:xfrm>
            <a:off x="344488" y="2222500"/>
            <a:ext cx="3413125" cy="3346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244475" y="5629275"/>
            <a:ext cx="8778875" cy="1138238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Тот, кто может победить другого, </a:t>
            </a:r>
            <a:r>
              <a:rPr lang="ru-RU" sz="2400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- силен</a:t>
            </a:r>
            <a:r>
              <a:rPr lang="ru-RU" sz="2400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, тот, кто побеждает самого себя, - воистину могуществен.</a:t>
            </a:r>
            <a:br>
              <a:rPr lang="ru-RU" sz="2400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000" b="1" i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Лао</a:t>
            </a:r>
            <a:r>
              <a:rPr lang="ru-RU" sz="2000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-То</a:t>
            </a:r>
            <a:endParaRPr lang="ru-RU" sz="2400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8550"/>
                            </p:stCondLst>
                            <p:childTnLst>
                              <p:par>
                                <p:cTn id="18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 tmFilter="0,0; .5, 1; 1, 1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13450"/>
                            </p:stCondLst>
                            <p:childTnLst>
                              <p:par>
                                <p:cTn id="26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20738" y="1401763"/>
            <a:ext cx="7812087" cy="2676525"/>
          </a:xfrm>
          <a:prstGeom prst="rect">
            <a:avLst/>
          </a:prstGeom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i="1" dirty="0" smtClean="0">
                <a:solidFill>
                  <a:srgbClr val="4D4D4D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Источники.</a:t>
            </a:r>
            <a:endParaRPr lang="ru-RU" sz="2000" b="1" dirty="0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q"/>
              <a:defRPr/>
            </a:pPr>
            <a:r>
              <a:rPr lang="ru-RU" dirty="0" smtClean="0"/>
              <a:t>За </a:t>
            </a:r>
            <a:r>
              <a:rPr lang="ru-RU" dirty="0"/>
              <a:t>основу взята разработка </a:t>
            </a:r>
            <a:r>
              <a:rPr lang="ru-RU" dirty="0" err="1"/>
              <a:t>Рябковой</a:t>
            </a:r>
            <a:r>
              <a:rPr lang="ru-RU" dirty="0"/>
              <a:t> О.В. - </a:t>
            </a:r>
            <a:r>
              <a:rPr lang="ru-RU" dirty="0">
                <a:hlinkClick r:id="rId2"/>
              </a:rPr>
              <a:t>http://nsportal.ru/shkola/klassnoe-rukovodstvo/library/2013/04/29/kak-pobedit-drakona-ili-uderzhis-ot-vrednoy-privychki</a:t>
            </a:r>
            <a:endParaRPr lang="ru-RU" dirty="0"/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q"/>
              <a:defRPr/>
            </a:pPr>
            <a:r>
              <a:rPr lang="ru-RU" dirty="0"/>
              <a:t>Мир </a:t>
            </a:r>
            <a:r>
              <a:rPr lang="ru-RU" dirty="0" err="1"/>
              <a:t>Адвайти</a:t>
            </a:r>
            <a:r>
              <a:rPr lang="ru-RU" dirty="0"/>
              <a:t> - </a:t>
            </a:r>
            <a:r>
              <a:rPr lang="ru-RU" dirty="0">
                <a:hlinkClick r:id="rId3"/>
              </a:rPr>
              <a:t>http://advaitaworld.com/blog/quotes-and-parables/15642.html</a:t>
            </a:r>
            <a:endParaRPr lang="ru-RU" dirty="0"/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q"/>
              <a:defRPr/>
            </a:pPr>
            <a:r>
              <a:rPr lang="ru-RU" dirty="0"/>
              <a:t>Моя библиотека - </a:t>
            </a:r>
            <a:r>
              <a:rPr lang="ru-RU" dirty="0">
                <a:hlinkClick r:id="rId4"/>
              </a:rPr>
              <a:t>http://mybiblioteka.su/tom2/2-51962.html</a:t>
            </a:r>
            <a:endParaRPr lang="ru-RU" dirty="0"/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q"/>
              <a:defRPr/>
            </a:pPr>
            <a:r>
              <a:rPr lang="ru-RU" dirty="0" err="1"/>
              <a:t>Видеохостинг</a:t>
            </a:r>
            <a:r>
              <a:rPr lang="ru-RU" dirty="0"/>
              <a:t> </a:t>
            </a:r>
            <a:r>
              <a:rPr lang="ru-RU" dirty="0" err="1"/>
              <a:t>YouTube</a:t>
            </a:r>
            <a:r>
              <a:rPr lang="ru-RU" dirty="0"/>
              <a:t> - </a:t>
            </a:r>
            <a:r>
              <a:rPr lang="ru-RU" dirty="0">
                <a:hlinkClick r:id="rId5"/>
              </a:rPr>
              <a:t>http://www.youtube.com/?hl=ru&amp;gl=RU</a:t>
            </a:r>
            <a:r>
              <a:rPr lang="ru-RU" dirty="0"/>
              <a:t>  </a:t>
            </a:r>
          </a:p>
        </p:txBody>
      </p:sp>
    </p:spTree>
  </p:cSld>
  <p:clrMapOvr>
    <a:masterClrMapping/>
  </p:clrMapOvr>
  <p:transition spd="slow"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comments.ua/img/20121121122436.jpg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2330" y="4482407"/>
            <a:ext cx="3530461" cy="232374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s.pfst.net/2012.05/13103008186b2cc4c705d6105d98fc613f464a7f232_b.jpg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539888" y="4482407"/>
            <a:ext cx="5604112" cy="237559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rylik.ru/uploads/posts/2014-05/1400478773_tzjsvhcixgeaddn.jpg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2330" y="2092780"/>
            <a:ext cx="1970512" cy="241062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://tv.akado.ru/images/data/akadotv/picture/imgbig/6083543/enc_entry_9950c.jpg"/>
          <p:cNvPicPr>
            <a:picLocks noChangeAspect="1" noChangeArrowheads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8144" b="6251"/>
          <a:stretch/>
        </p:blipFill>
        <p:spPr bwMode="auto">
          <a:xfrm>
            <a:off x="4795023" y="61562"/>
            <a:ext cx="4243309" cy="203121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1048" y="57748"/>
            <a:ext cx="4703975" cy="209132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Picture 2" descr="http://www.kraskizhizni.com/f/image/10-sovetov-podrostok/10-sovetov-podrostok5.jpg"/>
          <p:cNvPicPr>
            <a:picLocks noChangeAspect="1" noChangeArrowheads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987442" y="2059019"/>
            <a:ext cx="2102177" cy="245714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Прямоугольник 9"/>
          <p:cNvSpPr/>
          <p:nvPr/>
        </p:nvSpPr>
        <p:spPr>
          <a:xfrm>
            <a:off x="1347788" y="1851025"/>
            <a:ext cx="6249987" cy="27082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1" fontAlgn="auto" hangingPunct="1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 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Так хочется, чтоб были все счастливыми!</a:t>
            </a:r>
            <a:br>
              <a:rPr lang="ru-RU" sz="2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ru-RU" sz="2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Чтоб колокольчиком звенел веселый смех!</a:t>
            </a:r>
            <a:br>
              <a:rPr lang="ru-RU" sz="2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ru-RU" sz="2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Давайте станем каплю терпеливее!</a:t>
            </a:r>
            <a:br>
              <a:rPr lang="ru-RU" sz="2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ru-RU" sz="2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Давайте станем чуточку добрей!</a:t>
            </a:r>
            <a:br>
              <a:rPr lang="ru-RU" sz="2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ru-RU" sz="2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Давайте жить в спокойствии, согласии!</a:t>
            </a:r>
            <a:br>
              <a:rPr lang="ru-RU" sz="2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ru-RU" sz="2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Пусть свет земли нам освещает путь!</a:t>
            </a:r>
            <a:br>
              <a:rPr lang="ru-RU" sz="2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ru-RU" sz="2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Трудиться будем творчески и радостно, но так,</a:t>
            </a:r>
            <a:br>
              <a:rPr lang="ru-RU" sz="2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ru-RU" sz="2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Чтобы здоровый образ жизни сохранять!!!</a:t>
            </a:r>
            <a:endParaRPr lang="ru-RU" sz="20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15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21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28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7500"/>
                            </p:stCondLst>
                            <p:childTnLst>
                              <p:par>
                                <p:cTn id="32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 nodeType="afterGroup">
                            <p:stCondLst>
                              <p:cond delay="9500"/>
                            </p:stCondLst>
                            <p:childTnLst>
                              <p:par>
                                <p:cTn id="49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1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6346825"/>
            <a:ext cx="9144000" cy="400050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 Токсикомания.         Наркомания.          Алкоголизм.         </a:t>
            </a:r>
            <a:r>
              <a:rPr lang="ru-RU" sz="2000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Курение</a:t>
            </a:r>
            <a:r>
              <a:rPr lang="ru-RU" sz="2000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2000" b="1" i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475" y="4610100"/>
            <a:ext cx="2025650" cy="1936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6488" y="4414838"/>
            <a:ext cx="1674812" cy="2144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4438" y="4652963"/>
            <a:ext cx="2147887" cy="185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1463" y="4629150"/>
            <a:ext cx="2171700" cy="1927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9575" y="760413"/>
            <a:ext cx="6824663" cy="3336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Прямоугольник 10"/>
          <p:cNvSpPr/>
          <p:nvPr/>
        </p:nvSpPr>
        <p:spPr>
          <a:xfrm>
            <a:off x="0" y="179388"/>
            <a:ext cx="7418388" cy="107632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300"/>
              </a:spcAft>
              <a:defRPr/>
            </a:pPr>
            <a:r>
              <a:rPr lang="ru-RU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Что бы вы сделали, ребята, если бы вам встретился дракон?</a:t>
            </a:r>
            <a:endParaRPr lang="ru-RU" sz="2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017588" y="4097338"/>
            <a:ext cx="6931025" cy="5238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КАЖДЫЙ ДРАКОН ИМЕЕТ СВОЕ ИМЯ 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1650"/>
                            </p:stCondLst>
                            <p:childTnLst>
                              <p:par>
                                <p:cTn id="24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 nodeType="afterGroup">
                            <p:stCondLst>
                              <p:cond delay="3650"/>
                            </p:stCondLst>
                            <p:childTnLst>
                              <p:par>
                                <p:cTn id="45" presetID="3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47" dur="227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48" dur="227" fill="hold">
                                          <p:stCondLst>
                                            <p:cond delay="227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227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78" decel="50000" autoRev="1" fill="hold">
                                          <p:stCondLst>
                                            <p:cond delay="227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68" fill="hold">
                                          <p:stCondLst>
                                            <p:cond delay="43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1" grpId="0"/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4994275"/>
            <a:ext cx="9144000" cy="178435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«</a:t>
            </a:r>
            <a:r>
              <a:rPr lang="ru-RU" sz="2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Токсикомания» </a:t>
            </a:r>
            <a:r>
              <a:rPr lang="ru-RU" sz="2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переводится </a:t>
            </a:r>
            <a:r>
              <a:rPr lang="ru-RU" sz="2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как </a:t>
            </a:r>
            <a:r>
              <a:rPr lang="ru-RU" sz="22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«мания к яду</a:t>
            </a:r>
            <a:r>
              <a:rPr lang="ru-RU" sz="22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»</a:t>
            </a:r>
            <a:r>
              <a:rPr lang="ru-RU" sz="2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 </a:t>
            </a:r>
            <a:r>
              <a:rPr lang="ru-RU" sz="2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Эти яды попадают в организм </a:t>
            </a:r>
            <a:r>
              <a:rPr lang="ru-RU" sz="2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при </a:t>
            </a:r>
            <a:r>
              <a:rPr lang="ru-RU" sz="2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вдыхании ядовитых паров и </a:t>
            </a:r>
            <a:r>
              <a:rPr lang="ru-RU" sz="22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вызы-вают</a:t>
            </a:r>
            <a:r>
              <a:rPr lang="ru-RU" sz="2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2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сильные отравления. </a:t>
            </a:r>
            <a:r>
              <a:rPr lang="ru-RU" sz="2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Быстро </a:t>
            </a:r>
            <a:r>
              <a:rPr lang="ru-RU" sz="2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появляется привыкание, наступают изменения в психике, но главное - </a:t>
            </a:r>
            <a:r>
              <a:rPr lang="ru-RU" sz="22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разрушается здоровье человека, </a:t>
            </a:r>
            <a:r>
              <a:rPr lang="ru-RU" sz="22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т.к. яды накапливаются </a:t>
            </a:r>
            <a:r>
              <a:rPr lang="ru-RU" sz="22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в организме</a:t>
            </a:r>
            <a:endParaRPr lang="ru-RU" sz="22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09538" y="157163"/>
            <a:ext cx="3240087" cy="522287"/>
          </a:xfrm>
          <a:prstGeom prst="rect">
            <a:avLst/>
          </a:prstGeom>
          <a:solidFill>
            <a:srgbClr val="FFFF00"/>
          </a:solidFill>
        </p:spPr>
        <p:txBody>
          <a:bodyPr wrap="none">
            <a:spAutoFit/>
          </a:bodyPr>
          <a:lstStyle/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ТОКСИКОМАНИЯ</a:t>
            </a:r>
            <a:endParaRPr lang="ru-RU" sz="28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2050" name="Picture 2" descr="http://www.vashaibolit.ru/uploads/posts/2011-09/1316050311_49.jpg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036091" y="156964"/>
            <a:ext cx="4921152" cy="229458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://zdd.1september.ru/2009/06/10_44.jpg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40611" y="2312610"/>
            <a:ext cx="3784538" cy="2727066"/>
          </a:xfrm>
          <a:prstGeom prst="rect">
            <a:avLst/>
          </a:prstGeom>
          <a:ln>
            <a:noFill/>
          </a:ln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://www.neboleem.net/images/stories/news/psihiatriya_5.jpg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212572" y="2414968"/>
            <a:ext cx="4394218" cy="2624708"/>
          </a:xfrm>
          <a:prstGeom prst="rect">
            <a:avLst/>
          </a:prstGeom>
          <a:noFill/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8288" y="1085850"/>
            <a:ext cx="1444625" cy="1382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Прямоугольник 10"/>
          <p:cNvSpPr/>
          <p:nvPr/>
        </p:nvSpPr>
        <p:spPr>
          <a:xfrm>
            <a:off x="96838" y="696913"/>
            <a:ext cx="3938587" cy="1570037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Мания - это психическая болезнь, когда человек постоянно думает о </a:t>
            </a:r>
            <a:endParaRPr lang="ru-RU" sz="24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чем-то </a:t>
            </a:r>
            <a:r>
              <a:rPr lang="ru-RU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одном. 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4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1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2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27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9" dur="2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3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  <p:bldP spid="1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66688" y="731838"/>
            <a:ext cx="6165850" cy="2800350"/>
          </a:xfrm>
          <a:prstGeom prst="rect">
            <a:avLst/>
          </a:prstGeom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eaLnBrk="1" hangingPunct="1"/>
            <a:r>
              <a:rPr lang="ru-RU" sz="2200" b="1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Times New Roman" panose="02020603050405020304" pitchFamily="18" charset="0"/>
              </a:rPr>
              <a:t>Наркотики нюхают, курят, вкалывают, при-нимают в виде таблеток. </a:t>
            </a:r>
            <a:r>
              <a:rPr lang="ru-RU" sz="2200" b="1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Times New Roman" panose="02020603050405020304" pitchFamily="18" charset="0"/>
              </a:rPr>
              <a:t>Они сразу попа-дают в кровь. Наркотик действует своими ядами сильно и быстро - буквально с первого раза человек может стать наркоманом! У человека появляются галлюцинации, кошмары</a:t>
            </a:r>
            <a:r>
              <a:rPr lang="ru-RU" sz="2200" b="1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Times New Roman" panose="02020603050405020304" pitchFamily="18" charset="0"/>
              </a:rPr>
              <a:t>. У наркоманов три пути: тюрьма, психбольница, смерть</a:t>
            </a:r>
            <a:endParaRPr lang="ru-RU" sz="2200" b="1">
              <a:solidFill>
                <a:srgbClr val="C0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92092" y="4432468"/>
            <a:ext cx="3012337" cy="23907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1623" y="3532289"/>
            <a:ext cx="2706912" cy="3234271"/>
          </a:xfrm>
          <a:prstGeom prst="rect">
            <a:avLst/>
          </a:prstGeom>
          <a:effectLst>
            <a:softEdge rad="63500"/>
          </a:effectLst>
        </p:spPr>
      </p:pic>
      <p:sp>
        <p:nvSpPr>
          <p:cNvPr id="3" name="Прямоугольник 2"/>
          <p:cNvSpPr/>
          <p:nvPr/>
        </p:nvSpPr>
        <p:spPr>
          <a:xfrm>
            <a:off x="166688" y="180975"/>
            <a:ext cx="2776537" cy="522288"/>
          </a:xfrm>
          <a:prstGeom prst="rect">
            <a:avLst/>
          </a:prstGeom>
          <a:solidFill>
            <a:srgbClr val="FFFF00"/>
          </a:solidFill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algn="just" eaLnBrk="1" hangingPunct="1"/>
            <a:r>
              <a:rPr lang="ru-RU" sz="28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cs typeface="Times New Roman" panose="02020603050405020304" pitchFamily="18" charset="0"/>
              </a:rPr>
              <a:t>НАРКОМАНИЯ</a:t>
            </a:r>
            <a:endParaRPr lang="ru-RU" sz="280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074" name="Picture 2" descr="http://hvatit-bolet.ru/images/667q.jpg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847986" y="3719237"/>
            <a:ext cx="3296014" cy="2932525"/>
          </a:xfrm>
          <a:prstGeom prst="rect">
            <a:avLst/>
          </a:prstGeom>
          <a:noFill/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://blog.newlifecenter.ru/wp-content/uploads/2009/06/narkoman.jpg"/>
          <p:cNvPicPr>
            <a:picLocks noChangeAspect="1" noChangeArrowheads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268402" y="57150"/>
            <a:ext cx="2799761" cy="366208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4550" y="3532188"/>
            <a:ext cx="1827213" cy="1576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4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1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2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9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33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7114" y="2815166"/>
            <a:ext cx="5420925" cy="3928534"/>
          </a:xfrm>
          <a:prstGeom prst="rect">
            <a:avLst/>
          </a:prstGeom>
          <a:effectLst>
            <a:softEdge rad="31750"/>
          </a:effectLst>
        </p:spPr>
      </p:pic>
      <p:sp>
        <p:nvSpPr>
          <p:cNvPr id="6" name="Прямоугольник 5"/>
          <p:cNvSpPr/>
          <p:nvPr/>
        </p:nvSpPr>
        <p:spPr>
          <a:xfrm>
            <a:off x="144463" y="176213"/>
            <a:ext cx="2701925" cy="523875"/>
          </a:xfrm>
          <a:prstGeom prst="rect">
            <a:avLst/>
          </a:prstGeom>
          <a:solidFill>
            <a:srgbClr val="FFFF00"/>
          </a:solidFill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algn="just" eaLnBrk="1" hangingPunct="1"/>
            <a:r>
              <a:rPr lang="ru-RU" sz="28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cs typeface="Times New Roman" panose="02020603050405020304" pitchFamily="18" charset="0"/>
              </a:rPr>
              <a:t>АЛКОГОЛИЗМ</a:t>
            </a:r>
          </a:p>
        </p:txBody>
      </p:sp>
      <p:pic>
        <p:nvPicPr>
          <p:cNvPr id="4098" name="Picture 2" descr="http://alku.ru/images/teenage-drinking.jpg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170285" y="84984"/>
            <a:ext cx="2973715" cy="310001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522329" y="4016050"/>
            <a:ext cx="3565112" cy="2521910"/>
          </a:xfrm>
          <a:prstGeom prst="rect">
            <a:avLst/>
          </a:prstGeom>
          <a:effectLst>
            <a:softEdge rad="12700"/>
          </a:effec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37200" y="1916113"/>
            <a:ext cx="1674813" cy="2144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Прямоугольник 9"/>
          <p:cNvSpPr/>
          <p:nvPr/>
        </p:nvSpPr>
        <p:spPr>
          <a:xfrm>
            <a:off x="66675" y="668338"/>
            <a:ext cx="6289675" cy="2124075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Пьянство быстро </a:t>
            </a:r>
            <a:r>
              <a:rPr lang="ru-RU" sz="2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перерастает в манию - алкоголизм. </a:t>
            </a:r>
            <a:r>
              <a:rPr lang="ru-RU" sz="2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Алкоголь - самый распространенный наркотик, ежегодно убивающий сотни людей. </a:t>
            </a:r>
            <a:r>
              <a:rPr lang="ru-RU" sz="2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Это тоже яд, он нарушает работу всех внутренних органов. </a:t>
            </a:r>
            <a:r>
              <a:rPr lang="ru-RU" sz="2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Даже </a:t>
            </a:r>
            <a:r>
              <a:rPr lang="ru-RU" sz="2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пиво может привести к </a:t>
            </a:r>
            <a:r>
              <a:rPr lang="ru-RU" sz="2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алкоголизму.</a:t>
            </a:r>
            <a:endParaRPr lang="ru-RU" sz="22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3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40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989138" y="190500"/>
            <a:ext cx="7246937" cy="1785938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Курение </a:t>
            </a:r>
            <a:r>
              <a:rPr lang="ru-RU" sz="2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- </a:t>
            </a:r>
            <a:r>
              <a:rPr lang="ru-RU" sz="2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зависимость </a:t>
            </a:r>
            <a:r>
              <a:rPr lang="ru-RU" sz="2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от </a:t>
            </a:r>
            <a:r>
              <a:rPr lang="ru-RU" sz="2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наркотика, от</a:t>
            </a:r>
            <a:r>
              <a:rPr lang="ru-RU" sz="22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никотина</a:t>
            </a:r>
            <a:r>
              <a:rPr lang="ru-RU" sz="2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 </a:t>
            </a:r>
            <a:r>
              <a:rPr lang="ru-RU" sz="22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По своей ядовитости никотин равен синильной кислоте - смертельному яду. </a:t>
            </a:r>
            <a:r>
              <a:rPr lang="ru-RU" sz="2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В </a:t>
            </a:r>
            <a:r>
              <a:rPr lang="ru-RU" sz="2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табаке содержится </a:t>
            </a:r>
            <a:r>
              <a:rPr lang="ru-RU" sz="22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1200 ядовитых веществ</a:t>
            </a:r>
            <a:r>
              <a:rPr lang="ru-RU" sz="2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 </a:t>
            </a:r>
            <a:r>
              <a:rPr lang="ru-RU" sz="22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Научно доказано, что курение вызывает </a:t>
            </a:r>
            <a:r>
              <a:rPr lang="ru-RU" sz="22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25 заболеваний</a:t>
            </a:r>
            <a:r>
              <a:rPr lang="ru-RU" sz="2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  <a:r>
              <a:rPr lang="ru-RU" sz="22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 </a:t>
            </a:r>
            <a:r>
              <a:rPr lang="ru-RU" sz="2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endParaRPr lang="ru-RU" sz="22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19063" y="190500"/>
            <a:ext cx="1870075" cy="523875"/>
          </a:xfrm>
          <a:prstGeom prst="rect">
            <a:avLst/>
          </a:prstGeom>
          <a:solidFill>
            <a:srgbClr val="FFFF00"/>
          </a:solidFill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КУРЕНИЕ</a:t>
            </a:r>
            <a:endParaRPr lang="ru-RU" sz="2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425" y="509588"/>
            <a:ext cx="1763713" cy="1565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4867" y="4457998"/>
            <a:ext cx="4392040" cy="2354580"/>
          </a:xfrm>
          <a:prstGeom prst="rect">
            <a:avLst/>
          </a:prstGeom>
          <a:effectLst>
            <a:softEdge rad="63500"/>
          </a:effectLst>
        </p:spPr>
      </p:pic>
      <p:pic>
        <p:nvPicPr>
          <p:cNvPr id="5122" name="Picture 2" descr="http://vrednokurit.ru/images/kurenie-podrostkov.jpg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18500" y="1949181"/>
            <a:ext cx="4213470" cy="2493600"/>
          </a:xfrm>
          <a:prstGeom prst="rect">
            <a:avLst/>
          </a:prstGeom>
          <a:noFill/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http://www.russia-no-smoking.ru/images/22.05/brosil-kurit-bolit-gorlo.jpg"/>
          <p:cNvPicPr>
            <a:picLocks noChangeAspect="1" noChangeArrowheads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651934" y="4457998"/>
            <a:ext cx="4091940" cy="2390127"/>
          </a:xfrm>
          <a:prstGeom prst="rect">
            <a:avLst/>
          </a:prstGeom>
          <a:noFill/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8" name="Picture 8" descr="http://www.studio-mix.info/wp-content/uploads/2011/12/zocg.jpg"/>
          <p:cNvPicPr>
            <a:picLocks noChangeAspect="1" noChangeArrowheads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583353" y="1941607"/>
            <a:ext cx="4222499" cy="2535926"/>
          </a:xfrm>
          <a:prstGeom prst="rect">
            <a:avLst/>
          </a:prstGeom>
          <a:noFill/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4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18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29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33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5" dur="500"/>
                                        <p:tgtEl>
                                          <p:spTgt spid="5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Курение">
            <a:hlinkClick r:id="" action="ppaction://media"/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52813" y="3074988"/>
            <a:ext cx="4662487" cy="3497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2" descr="http://www.apteka.ua/uploads/2012/04/3457457683.jpg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3926" r="14074"/>
          <a:stretch/>
        </p:blipFill>
        <p:spPr bwMode="auto">
          <a:xfrm>
            <a:off x="6217921" y="193410"/>
            <a:ext cx="2411730" cy="2679701"/>
          </a:xfrm>
          <a:prstGeom prst="rect">
            <a:avLst/>
          </a:prstGeom>
          <a:noFill/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http://img0.joyreactor.cc/pics/post/%D0%BE%D0%BC%D1%81%D0%BA-%D0%BA%D1%83%D1%80%D0%B5%D0%BD%D0%B8%D0%B5-%D1%80%D0%B0%D0%BA-%D0%B1%D0%B0%D1%8F%D0%BD-125839.jpeg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84956" y="237164"/>
            <a:ext cx="5257165" cy="2635947"/>
          </a:xfrm>
          <a:prstGeom prst="rect">
            <a:avLst/>
          </a:prstGeom>
          <a:noFill/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http://nolsigaret.ru/uploads/posts/2014-08/1407248534_brosit-kurit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7816" y="2968263"/>
            <a:ext cx="2496979" cy="3710681"/>
          </a:xfrm>
          <a:prstGeom prst="rect">
            <a:avLst/>
          </a:prstGeom>
          <a:ln>
            <a:noFill/>
          </a:ln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-49213" y="1946275"/>
            <a:ext cx="9144001" cy="1784350"/>
          </a:xfrm>
          <a:prstGeom prst="rect">
            <a:avLst/>
          </a:prstGeom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algn="ctr" eaLnBrk="1" hangingPunct="1"/>
            <a:r>
              <a:rPr lang="ru-RU" sz="2200" b="1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Times New Roman" panose="02020603050405020304" pitchFamily="18" charset="0"/>
              </a:rPr>
              <a:t>И сто, и тысячу лет назад были люди, которые попадали в плен к вредным привычкам. И бесследно исчезали в пасти страшного дракона. Но сказочные времена давно прошли. </a:t>
            </a:r>
          </a:p>
          <a:p>
            <a:pPr algn="ctr" eaLnBrk="1" hangingPunct="1"/>
            <a:r>
              <a:rPr lang="ru-RU" sz="2200" b="1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Times New Roman" panose="02020603050405020304" pitchFamily="18" charset="0"/>
              </a:rPr>
              <a:t>За окном XXI в., и столько интересного вокруг: </a:t>
            </a:r>
            <a:r>
              <a:rPr lang="ru-RU" sz="2200" b="1" i="1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Times New Roman" panose="02020603050405020304" pitchFamily="18" charset="0"/>
              </a:rPr>
              <a:t>спорт, кино, музыка, природа, книги, верные и хорошие друзья.</a:t>
            </a:r>
            <a:endParaRPr lang="ru-RU" sz="2200" b="1">
              <a:solidFill>
                <a:srgbClr val="C0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013" y="117475"/>
            <a:ext cx="2025650" cy="1936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4575" y="174625"/>
            <a:ext cx="2147888" cy="185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2788" y="-55563"/>
            <a:ext cx="1674812" cy="21431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9513" y="122238"/>
            <a:ext cx="2171700" cy="1927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2455" y="3693091"/>
            <a:ext cx="4690860" cy="31272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Рисунок 11"/>
          <p:cNvPicPr>
            <a:picLocks noChangeAspect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22156" y="3647217"/>
            <a:ext cx="4473329" cy="316490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11950"/>
                            </p:stCondLst>
                            <p:childTnLst>
                              <p:par>
                                <p:cTn id="3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 nodeType="afterGroup">
                            <p:stCondLst>
                              <p:cond delay="12450"/>
                            </p:stCondLst>
                            <p:childTnLst>
                              <p:par>
                                <p:cTn id="40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Грань">
  <a:themeElements>
    <a:clrScheme name="Грань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Грань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Грань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524</TotalTime>
  <Words>651</Words>
  <Application>Microsoft Office PowerPoint</Application>
  <PresentationFormat>Экран (4:3)</PresentationFormat>
  <Paragraphs>62</Paragraphs>
  <Slides>16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23" baseType="lpstr">
      <vt:lpstr>Trebuchet MS</vt:lpstr>
      <vt:lpstr>Arial</vt:lpstr>
      <vt:lpstr>Wingdings 3</vt:lpstr>
      <vt:lpstr>Calibri</vt:lpstr>
      <vt:lpstr>Times New Roman</vt:lpstr>
      <vt:lpstr>Wingdings</vt:lpstr>
      <vt:lpstr>Грань</vt:lpstr>
      <vt:lpstr>    Тот, кто может победить другого, -  силен, тот, кто побеждает самого себя, - воистину могуществен. Лао-То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Вероника</dc:creator>
  <cp:lastModifiedBy>Вероника</cp:lastModifiedBy>
  <cp:revision>47</cp:revision>
  <dcterms:created xsi:type="dcterms:W3CDTF">2015-10-20T04:25:50Z</dcterms:created>
  <dcterms:modified xsi:type="dcterms:W3CDTF">2015-10-27T07:56:07Z</dcterms:modified>
</cp:coreProperties>
</file>