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9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71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8000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F943-3827-4882-99D3-C680CE1B0498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1745-C883-44FD-81C6-01BB1642C2E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F943-3827-4882-99D3-C680CE1B0498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1745-C883-44FD-81C6-01BB1642C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F943-3827-4882-99D3-C680CE1B0498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1745-C883-44FD-81C6-01BB1642C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F943-3827-4882-99D3-C680CE1B0498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1745-C883-44FD-81C6-01BB1642C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F943-3827-4882-99D3-C680CE1B0498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5D1745-C883-44FD-81C6-01BB1642C2E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F943-3827-4882-99D3-C680CE1B0498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1745-C883-44FD-81C6-01BB1642C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F943-3827-4882-99D3-C680CE1B0498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1745-C883-44FD-81C6-01BB1642C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F943-3827-4882-99D3-C680CE1B0498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1745-C883-44FD-81C6-01BB1642C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F943-3827-4882-99D3-C680CE1B0498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1745-C883-44FD-81C6-01BB1642C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F943-3827-4882-99D3-C680CE1B0498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1745-C883-44FD-81C6-01BB1642C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F943-3827-4882-99D3-C680CE1B0498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1745-C883-44FD-81C6-01BB1642C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47F943-3827-4882-99D3-C680CE1B0498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5D1745-C883-44FD-81C6-01BB1642C2E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29600" cy="3312368"/>
          </a:xfrm>
        </p:spPr>
        <p:txBody>
          <a:bodyPr>
            <a:normAutofit fontScale="90000"/>
          </a:bodyPr>
          <a:lstStyle/>
          <a:p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80000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  <a:t>Мурманский </a:t>
            </a:r>
            <a:r>
              <a:rPr lang="ru-RU" sz="1800" dirty="0">
                <a:solidFill>
                  <a:srgbClr val="80000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  <a:t>государственный гуманитарный университет</a:t>
            </a:r>
            <a:br>
              <a:rPr lang="ru-RU" sz="1800" dirty="0">
                <a:solidFill>
                  <a:srgbClr val="80000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80000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  <a:t>Учебная дисциплина: Педагогика</a:t>
            </a:r>
            <a:br>
              <a:rPr lang="ru-RU" sz="1800" dirty="0">
                <a:solidFill>
                  <a:srgbClr val="80000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80000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  <a:t>Дидактическая единица: </a:t>
            </a:r>
            <a:br>
              <a:rPr lang="ru-RU" sz="1800" dirty="0">
                <a:solidFill>
                  <a:srgbClr val="80000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80000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  <a:t>История образования и педагогической </a:t>
            </a:r>
            <a:r>
              <a:rPr lang="ru-RU" sz="1800" dirty="0" smtClean="0">
                <a:solidFill>
                  <a:srgbClr val="80000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  <a:t>мысли</a:t>
            </a:r>
            <a:br>
              <a:rPr lang="ru-RU" sz="1800" dirty="0" smtClean="0">
                <a:solidFill>
                  <a:srgbClr val="80000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80000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80000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80000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  <a:t>Презентация на тему:</a:t>
            </a:r>
            <a:br>
              <a:rPr lang="ru-RU" sz="1800" dirty="0">
                <a:solidFill>
                  <a:srgbClr val="80000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80000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  <a:t>«Педагогическая </a:t>
            </a:r>
            <a:r>
              <a:rPr lang="ru-RU" sz="1800" dirty="0">
                <a:solidFill>
                  <a:srgbClr val="80000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  <a:t>мысль и школа Эпохи </a:t>
            </a:r>
            <a:r>
              <a:rPr lang="ru-RU" sz="1800" dirty="0" smtClean="0">
                <a:solidFill>
                  <a:srgbClr val="80000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  <a:t>Возрождения»</a:t>
            </a:r>
            <a:r>
              <a:rPr lang="ru-RU" sz="1800" dirty="0">
                <a:solidFill>
                  <a:srgbClr val="80000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80000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8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8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8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8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8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8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800000"/>
                </a:solidFill>
                <a:latin typeface="Arial Black" panose="020B0A04020102020204" pitchFamily="34" charset="0"/>
              </a:rPr>
              <a:t/>
            </a:r>
            <a:br>
              <a:rPr lang="ru-RU" sz="1800" dirty="0">
                <a:solidFill>
                  <a:srgbClr val="800000"/>
                </a:solidFill>
                <a:latin typeface="Arial Black" panose="020B0A04020102020204" pitchFamily="34" charset="0"/>
              </a:rPr>
            </a:br>
            <a:endParaRPr lang="ru-RU" sz="1800" dirty="0">
              <a:solidFill>
                <a:srgbClr val="8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7376864" cy="312163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                                                    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Автор-составитель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: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+mn-lt"/>
              </a:rPr>
              <a:t>                                 Фролова Елизавета  Александровна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,</a:t>
            </a:r>
            <a:br>
              <a:rPr lang="ru-RU" sz="2000" dirty="0">
                <a:solidFill>
                  <a:schemeClr val="bg1"/>
                </a:solidFill>
                <a:latin typeface="+mn-lt"/>
              </a:rPr>
            </a:b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                                        студентка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2 курса </a:t>
            </a:r>
            <a:r>
              <a:rPr lang="ru-RU" sz="2000" dirty="0" err="1">
                <a:solidFill>
                  <a:schemeClr val="bg1"/>
                </a:solidFill>
                <a:latin typeface="+mn-lt"/>
              </a:rPr>
              <a:t>бакалавриата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,</a:t>
            </a:r>
          </a:p>
          <a:p>
            <a:r>
              <a:rPr lang="ru-RU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                           направление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«Начальное образование»</a:t>
            </a:r>
          </a:p>
          <a:p>
            <a:endParaRPr lang="ru-RU" sz="2400" dirty="0" smtClean="0">
              <a:solidFill>
                <a:schemeClr val="bg1"/>
              </a:solidFill>
              <a:latin typeface="+mn-lt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Мурманск 2015г.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652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157192"/>
            <a:ext cx="6400800" cy="132055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+mn-lt"/>
              </a:rPr>
              <a:t>Эразм </a:t>
            </a:r>
            <a:r>
              <a:rPr lang="ru-RU" sz="3200" dirty="0" err="1">
                <a:solidFill>
                  <a:schemeClr val="bg1"/>
                </a:solidFill>
                <a:latin typeface="+mn-lt"/>
              </a:rPr>
              <a:t>Роттердамский</a:t>
            </a:r>
            <a:r>
              <a:rPr lang="ru-RU" sz="3200" dirty="0">
                <a:solidFill>
                  <a:schemeClr val="bg1"/>
                </a:solidFill>
                <a:latin typeface="+mn-lt"/>
              </a:rPr>
              <a:t> </a:t>
            </a: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r>
              <a:rPr lang="ru-RU" sz="3200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ru-RU" sz="3200" dirty="0">
                <a:solidFill>
                  <a:schemeClr val="bg1"/>
                </a:solidFill>
                <a:latin typeface="+mn-lt"/>
              </a:rPr>
              <a:t>1466/69–1536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76672"/>
            <a:ext cx="3960439" cy="473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85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424936" cy="6048672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+mn-lt"/>
              </a:rPr>
              <a:t>Одним из первых Эразм заговорил о собственно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народном образовании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, а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провозглашение отношения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к труду критерием нравственности поставило его в ряд самых прогрессивных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мыслителей той эпохи. Основные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педагогические идеи Эразма </a:t>
            </a:r>
            <a:r>
              <a:rPr lang="ru-RU" sz="2000" dirty="0" err="1">
                <a:solidFill>
                  <a:schemeClr val="bg1"/>
                </a:solidFill>
                <a:latin typeface="+mn-lt"/>
              </a:rPr>
              <a:t>Роттердамского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 изложены в его работах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«О том, </a:t>
            </a:r>
            <a:r>
              <a:rPr lang="ru-RU" sz="2000" u="sng" dirty="0" smtClean="0">
                <a:solidFill>
                  <a:schemeClr val="bg1"/>
                </a:solidFill>
                <a:latin typeface="+mn-lt"/>
              </a:rPr>
              <a:t>как подобает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быстро и достойно обучать детей добродетели и наукам» (1529), «О методе обучения» (1511</a:t>
            </a:r>
            <a:r>
              <a:rPr lang="ru-RU" sz="2000" u="sng" dirty="0" smtClean="0">
                <a:solidFill>
                  <a:schemeClr val="bg1"/>
                </a:solidFill>
                <a:latin typeface="+mn-lt"/>
              </a:rPr>
              <a:t>)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. По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его мнению, с семилетнего возраста ребенок, независимо от пола, готов к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систематическому обучению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и воспитанию. А до этого времени его должны воспитывать мать и отец.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Высочайшей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же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целью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 формирования ребенка выступает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у него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воспитание ощущения морального долга  </a:t>
            </a:r>
            <a:r>
              <a:rPr lang="ru-RU" sz="2000" u="sng" dirty="0" smtClean="0">
                <a:solidFill>
                  <a:schemeClr val="bg1"/>
                </a:solidFill>
                <a:latin typeface="+mn-lt"/>
              </a:rPr>
              <a:t>и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религиозного послушания. </a:t>
            </a:r>
            <a:endParaRPr lang="ru-RU" sz="2000" u="sng" dirty="0" smtClean="0">
              <a:solidFill>
                <a:schemeClr val="bg1"/>
              </a:solidFill>
              <a:latin typeface="+mn-lt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Осуждая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грубых и жестоких учителей, Эразм писал: "Этим людям я неохотно доверил бы укрощать диких лошадей, тем более им нельзя отдавать в руки хрупкие существа". Эразм не видел никакой педагогической пользы в физических наказаниях, предлагая опираться на здравый смысл учеников: "Не следует приучать ребенка к ударам... Тело постепенно становится нечувствительным к тумакам, а дух - к упрекам... Будем настаивать, повторять, твердить! Вот какою палкой нужно сокрушать детские ребра!"</a:t>
            </a:r>
          </a:p>
        </p:txBody>
      </p:sp>
    </p:spTree>
    <p:extLst>
      <p:ext uri="{BB962C8B-B14F-4D97-AF65-F5344CB8AC3E}">
        <p14:creationId xmlns:p14="http://schemas.microsoft.com/office/powerpoint/2010/main" val="180639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568952" cy="583264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Одним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из видных мыслителей того времени был француз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Мишель Монтень (1533–1592),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который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в своем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труде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«Опыты»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предложил концепцию человека нового времени – широко образованного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и критически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мыслящего. Основу знаний, по Монтеню, составляет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опыт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. Ребенку, писал он, внушаются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с детства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готовые истины, когда он еще не в силах судить об их достоверности. Чтобы человек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был способен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самостоятельно мыслить, ему надо помочь научиться наблюдать,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сопоставлять, сравнивать, делать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выводы. Поэтому ценность в формировании человеческой личности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представляют лишь те знания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, которые получены опытным путем. Педагогическая философия М. Монтеня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предвосхитила многое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из того, что получило развитие у просветителей XVIII в. </a:t>
            </a:r>
            <a:endParaRPr lang="ru-RU" sz="2000" dirty="0" smtClean="0">
              <a:solidFill>
                <a:schemeClr val="bg1"/>
              </a:solidFill>
              <a:latin typeface="+mn-lt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Одним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из наиболее известных проводников «луча света» из Италии в Северную Европу считается</a:t>
            </a:r>
            <a:br>
              <a:rPr lang="ru-RU" sz="2000" dirty="0">
                <a:solidFill>
                  <a:schemeClr val="bg1"/>
                </a:solidFill>
                <a:latin typeface="+mn-lt"/>
              </a:rPr>
            </a:br>
            <a:r>
              <a:rPr lang="ru-RU" sz="2000" dirty="0">
                <a:solidFill>
                  <a:schemeClr val="bg1"/>
                </a:solidFill>
                <a:latin typeface="+mn-lt"/>
              </a:rPr>
              <a:t>немецкий мыслитель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Рудольф </a:t>
            </a:r>
            <a:r>
              <a:rPr lang="ru-RU" sz="2000" u="sng" dirty="0" err="1">
                <a:solidFill>
                  <a:schemeClr val="bg1"/>
                </a:solidFill>
                <a:latin typeface="+mn-lt"/>
              </a:rPr>
              <a:t>Агрикола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(</a:t>
            </a:r>
            <a:r>
              <a:rPr lang="ru-RU" sz="2000" dirty="0" err="1">
                <a:solidFill>
                  <a:schemeClr val="bg1"/>
                </a:solidFill>
                <a:latin typeface="+mn-lt"/>
              </a:rPr>
              <a:t>ок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. 1443–1485), ярый критик средневековой схоластики и</a:t>
            </a:r>
            <a:br>
              <a:rPr lang="ru-RU" sz="2000" dirty="0">
                <a:solidFill>
                  <a:schemeClr val="bg1"/>
                </a:solidFill>
                <a:latin typeface="+mn-lt"/>
              </a:rPr>
            </a:br>
            <a:r>
              <a:rPr lang="ru-RU" sz="2000" dirty="0">
                <a:solidFill>
                  <a:schemeClr val="bg1"/>
                </a:solidFill>
                <a:latin typeface="+mn-lt"/>
              </a:rPr>
              <a:t>создатель нового, религиозного направления в немецком гуманизме.</a:t>
            </a:r>
            <a:br>
              <a:rPr lang="ru-RU" sz="2000" dirty="0">
                <a:solidFill>
                  <a:schemeClr val="bg1"/>
                </a:solidFill>
                <a:latin typeface="+mn-lt"/>
              </a:rPr>
            </a:br>
            <a:endParaRPr lang="ru-RU" sz="2000" dirty="0" smtClean="0">
              <a:solidFill>
                <a:schemeClr val="bg1"/>
              </a:solidFill>
              <a:latin typeface="+mn-lt"/>
            </a:endParaRPr>
          </a:p>
          <a:p>
            <a:endParaRPr lang="ru-RU" sz="2000" u="sng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86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6264696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000" b="0" u="sng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  <a:t>Якоб </a:t>
            </a:r>
            <a:r>
              <a:rPr lang="ru-RU" sz="2000" b="0" u="sng" cap="none" dirty="0" err="1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  <a:t>В</a:t>
            </a:r>
            <a:r>
              <a:rPr lang="ru-RU" sz="2000" b="0" u="sng" cap="none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  <a:t>имфелинг</a:t>
            </a:r>
            <a:r>
              <a:rPr lang="ru-RU" sz="2000" b="0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  <a:t>(1450–1528) он был одним из первых немецких гуманистов, написавшим педагогический трактат о воспитании молодежи, в котором обосновывалось введение в содержание обучения истории родного народа. Для этой цели он составил учебник под названием «очерк деяний германских» (1505). Позже эти идеи были развиты А. </a:t>
            </a:r>
            <a:r>
              <a:rPr lang="ru-RU" sz="2000" b="0" cap="none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  <a:t>Дистервегом</a:t>
            </a:r>
            <a:r>
              <a:rPr lang="ru-RU" sz="2000" b="0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  <a:t>. </a:t>
            </a:r>
            <a:br>
              <a:rPr lang="ru-RU" sz="2000" b="0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</a:br>
            <a:r>
              <a:rPr lang="ru-RU" sz="2000" b="0" u="sng" cap="none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  <a:t>Дж.Коллет</a:t>
            </a:r>
            <a:r>
              <a:rPr lang="ru-RU" sz="2000" b="0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  <a:t>(1476- 1519) – основатель светской грамматической школы при лондонском кафедральном соборе. Опираясь на накопленный предшественниками опыт организации гуманистического воспитания, </a:t>
            </a:r>
            <a:r>
              <a:rPr lang="ru-RU" sz="2000" b="0" u="sng" cap="none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  <a:t>Дж.Коллет</a:t>
            </a:r>
            <a:r>
              <a:rPr lang="ru-RU" sz="2000" b="0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  <a:t> и его коллеги старались создать в своей школе атмосферу высоконравственных отношений между учителями и учениками, выработать у учащихся стремление к самосовершенствованию и овладению культурным наследием предыдущих эпох. </a:t>
            </a:r>
            <a:br>
              <a:rPr lang="ru-RU" sz="2000" b="0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</a:br>
            <a:r>
              <a:rPr lang="ru-RU" sz="2000" b="0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  <a:t>Вершиной педагогической мысли гуманизма стали идеи испанского философа и педагога ё(1492– 1540), заключавшиеся в том, что процесс обучения невозможен без проникновения в закономерности процесса познания, а воспитание немыслимо без понимания и учета закономерностей роста ребенка. </a:t>
            </a:r>
            <a:br>
              <a:rPr lang="ru-RU" sz="2000" b="0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</a:br>
            <a:r>
              <a:rPr lang="ru-RU" sz="2000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  <a:t/>
            </a:r>
            <a:br>
              <a:rPr lang="ru-RU" sz="2000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</a:br>
            <a:endParaRPr lang="ru-RU" sz="2000" cap="none" dirty="0">
              <a:ln w="50800"/>
              <a:solidFill>
                <a:schemeClr val="bg1">
                  <a:shade val="5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331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856984" cy="5976664"/>
          </a:xfrm>
        </p:spPr>
        <p:txBody>
          <a:bodyPr>
            <a:normAutofit/>
          </a:bodyPr>
          <a:lstStyle/>
          <a:p>
            <a:endParaRPr lang="ru-RU" sz="1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В. XV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в. стали явно проявляться противоречия между гуманистическим идеалом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и</a:t>
            </a:r>
            <a:endParaRPr lang="ru-RU" sz="2000" dirty="0">
              <a:solidFill>
                <a:schemeClr val="bg1"/>
              </a:solidFill>
              <a:latin typeface="+mn-lt"/>
            </a:endParaRPr>
          </a:p>
          <a:p>
            <a:r>
              <a:rPr lang="ru-RU" sz="2000" dirty="0">
                <a:solidFill>
                  <a:schemeClr val="bg1"/>
                </a:solidFill>
                <a:latin typeface="+mn-lt"/>
              </a:rPr>
              <a:t>реальными возможностями его достижения. Гармоническое развитие человека оказалось на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практике иллюзией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. На смену воображаемой социально-активной духовно-нравственной творческой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личности стал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формироваться деловой человек, для которого идеал, созданный Возрождением,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представлялся ненужным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при достижении поставленных им целей. Трагическая обреченность гуманизма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Возрождения была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уже предугадана последними выдающимися мыслителями той эпохи – Монтенем и </a:t>
            </a:r>
            <a:r>
              <a:rPr lang="ru-RU" sz="2000" dirty="0" err="1">
                <a:solidFill>
                  <a:schemeClr val="bg1"/>
                </a:solidFill>
                <a:latin typeface="+mn-lt"/>
              </a:rPr>
              <a:t>Вивесом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056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48680"/>
            <a:ext cx="8229600" cy="482453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800000"/>
                </a:solidFill>
                <a:effectLst/>
                <a:latin typeface="+mn-lt"/>
              </a:rPr>
              <a:t>ИСТОЧНИКИ:</a:t>
            </a:r>
            <a:br>
              <a:rPr lang="ru-RU" sz="2000" dirty="0" smtClean="0">
                <a:solidFill>
                  <a:srgbClr val="800000"/>
                </a:solidFill>
                <a:effectLst/>
                <a:latin typeface="+mn-lt"/>
              </a:rPr>
            </a:br>
            <a:r>
              <a:rPr lang="ru-RU" sz="2000" dirty="0">
                <a:solidFill>
                  <a:srgbClr val="800000"/>
                </a:solidFill>
                <a:effectLst/>
                <a:latin typeface="+mn-lt"/>
              </a:rPr>
              <a:t/>
            </a:r>
            <a:br>
              <a:rPr lang="ru-RU" sz="2000" dirty="0">
                <a:solidFill>
                  <a:srgbClr val="800000"/>
                </a:solidFill>
                <a:effectLst/>
                <a:latin typeface="+mn-lt"/>
              </a:rPr>
            </a:br>
            <a:r>
              <a:rPr lang="ru-RU" sz="2000" dirty="0">
                <a:solidFill>
                  <a:srgbClr val="800000"/>
                </a:solidFill>
                <a:effectLst/>
                <a:latin typeface="+mn-lt"/>
              </a:rPr>
              <a:t>1. Джуринский А.Н. История педагогики и образования. // А.Н. Джуринский. – М.: </a:t>
            </a:r>
            <a:r>
              <a:rPr lang="ru-RU" sz="2000" dirty="0" err="1">
                <a:solidFill>
                  <a:srgbClr val="800000"/>
                </a:solidFill>
                <a:effectLst/>
                <a:latin typeface="+mn-lt"/>
              </a:rPr>
              <a:t>Гуманитар</a:t>
            </a:r>
            <a:r>
              <a:rPr lang="ru-RU" sz="2000" dirty="0">
                <a:solidFill>
                  <a:srgbClr val="800000"/>
                </a:solidFill>
                <a:effectLst/>
                <a:latin typeface="+mn-lt"/>
              </a:rPr>
              <a:t>. изд. Центр ВЛАДОС, 2010. – 400с. – (Учебник для вузов</a:t>
            </a:r>
            <a:r>
              <a:rPr lang="ru-RU" sz="2000" dirty="0" smtClean="0">
                <a:solidFill>
                  <a:srgbClr val="800000"/>
                </a:solidFill>
                <a:effectLst/>
                <a:latin typeface="+mn-lt"/>
              </a:rPr>
              <a:t>).</a:t>
            </a:r>
            <a:br>
              <a:rPr lang="ru-RU" sz="2000" dirty="0" smtClean="0">
                <a:solidFill>
                  <a:srgbClr val="800000"/>
                </a:solidFill>
                <a:effectLst/>
                <a:latin typeface="+mn-lt"/>
              </a:rPr>
            </a:br>
            <a:r>
              <a:rPr lang="ru-RU" sz="2000" dirty="0">
                <a:solidFill>
                  <a:srgbClr val="800000"/>
                </a:solidFill>
                <a:effectLst/>
                <a:latin typeface="+mn-lt"/>
              </a:rPr>
              <a:t>2. Пискунов А.И. История педагогики и образования. // Пискунов А.И. – 2-е изд., </a:t>
            </a:r>
            <a:r>
              <a:rPr lang="ru-RU" sz="2000" dirty="0" err="1">
                <a:solidFill>
                  <a:srgbClr val="800000"/>
                </a:solidFill>
                <a:effectLst/>
                <a:latin typeface="+mn-lt"/>
              </a:rPr>
              <a:t>испр</a:t>
            </a:r>
            <a:r>
              <a:rPr lang="ru-RU" sz="2000" dirty="0">
                <a:solidFill>
                  <a:srgbClr val="800000"/>
                </a:solidFill>
                <a:effectLst/>
                <a:latin typeface="+mn-lt"/>
              </a:rPr>
              <a:t>. и </a:t>
            </a:r>
            <a:r>
              <a:rPr lang="ru-RU" sz="2000" dirty="0" err="1">
                <a:solidFill>
                  <a:srgbClr val="800000"/>
                </a:solidFill>
                <a:effectLst/>
                <a:latin typeface="+mn-lt"/>
              </a:rPr>
              <a:t>дополн</a:t>
            </a:r>
            <a:r>
              <a:rPr lang="ru-RU" sz="2000" dirty="0">
                <a:solidFill>
                  <a:srgbClr val="800000"/>
                </a:solidFill>
                <a:effectLst/>
                <a:latin typeface="+mn-lt"/>
              </a:rPr>
              <a:t>. – М.: ТЦ Сфера, 2005. – 512 с.</a:t>
            </a:r>
            <a:br>
              <a:rPr lang="ru-RU" sz="2000" dirty="0">
                <a:solidFill>
                  <a:srgbClr val="800000"/>
                </a:solidFill>
                <a:effectLst/>
                <a:latin typeface="+mn-lt"/>
              </a:rPr>
            </a:br>
            <a:r>
              <a:rPr lang="ru-RU" sz="1800" dirty="0">
                <a:effectLst/>
                <a:latin typeface="+mn-lt"/>
              </a:rPr>
              <a:t/>
            </a:r>
            <a:br>
              <a:rPr lang="ru-RU" sz="1800" dirty="0">
                <a:effectLst/>
                <a:latin typeface="+mn-lt"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699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16632"/>
            <a:ext cx="8856984" cy="6480720"/>
          </a:xfrm>
        </p:spPr>
        <p:txBody>
          <a:bodyPr>
            <a:noAutofit/>
          </a:bodyPr>
          <a:lstStyle/>
          <a:p>
            <a:r>
              <a:rPr lang="ru-RU" u="sng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Эпохе Возрождения, 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охватывавшей три с лишним столетия (XIV-XVI), человечество обязано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признанием </a:t>
            </a:r>
            <a:r>
              <a:rPr lang="ru-RU" dirty="0" err="1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самоценности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личности, достойной уважения и специального изучения. Захват в 1453 г.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турками Константинополя вызвал бегство оттуда ученых с их греческими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рукописями в Италию, где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они начали «возрождать» античный, в основном платоновский, взгляд на мир. Вместе с этим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социально-экономическое развитие общества повлекло за собой формирование нового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мировоззрения, в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центре которого находилась активная личность,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способная преобразить мир. Стремление осмыслить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место человека в мире возродило интерес к античной культуре как сокровищнице исторического опыта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человечества, привело к поискам в ней ответов на поставленные новой эпохой вопросы. 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Со 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стремлением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установить преемственность с античностью путем возрождения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классической древности и связано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название эпохи – Возрождение. </a:t>
            </a:r>
            <a:endParaRPr lang="en-US" dirty="0" smtClean="0">
              <a:solidFill>
                <a:schemeClr val="bg1"/>
              </a:solidFill>
              <a:latin typeface="+mn-lt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Лучшие умы Европы того времени провозгласили человека главной ценностью на земле, они разрабатывали новые формы и методы воспитания, стремясь раскрыть в человеке все лучшее. В философско-педагогической мысли в обновленном виде появился идеал духовно и физически развитой личности, сложившийся под влиянием конкретных исторических условий. Выдающиеся представители эпохи Возрождения сами нередко являлись носителями такого идеала, будучи эталоном мудрости, нравственности, духовности.</a:t>
            </a:r>
            <a:endParaRPr lang="ru-RU" dirty="0">
              <a:solidFill>
                <a:schemeClr val="bg1"/>
              </a:solidFill>
              <a:latin typeface="+mn-lt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64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0"/>
            <a:ext cx="9036496" cy="6381328"/>
          </a:xfrm>
        </p:spPr>
        <p:txBody>
          <a:bodyPr>
            <a:noAutofit/>
          </a:bodyPr>
          <a:lstStyle/>
          <a:p>
            <a:r>
              <a:rPr lang="ru-RU" dirty="0" smtClean="0"/>
              <a:t>\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Мыслители </a:t>
            </a:r>
            <a:r>
              <a:rPr lang="ru-RU" dirty="0">
                <a:solidFill>
                  <a:schemeClr val="bg1"/>
                </a:solidFill>
              </a:rPr>
              <a:t>Возрождения не только описывали этот идеал, но </a:t>
            </a:r>
            <a:r>
              <a:rPr lang="ru-RU" dirty="0" smtClean="0">
                <a:solidFill>
                  <a:schemeClr val="bg1"/>
                </a:solidFill>
              </a:rPr>
              <a:t>и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сами </a:t>
            </a:r>
            <a:r>
              <a:rPr lang="ru-RU" dirty="0">
                <a:solidFill>
                  <a:schemeClr val="bg1"/>
                </a:solidFill>
              </a:rPr>
              <a:t>были как бы его </a:t>
            </a:r>
            <a:r>
              <a:rPr lang="ru-RU" dirty="0" smtClean="0">
                <a:solidFill>
                  <a:schemeClr val="bg1"/>
                </a:solidFill>
              </a:rPr>
              <a:t>воплощением.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>
                <a:solidFill>
                  <a:schemeClr val="bg1"/>
                </a:solidFill>
              </a:rPr>
              <a:t>Италии, колыбели европейского Возрождения, главным в формировании гармонической </a:t>
            </a:r>
            <a:r>
              <a:rPr lang="ru-RU" dirty="0" smtClean="0">
                <a:solidFill>
                  <a:schemeClr val="bg1"/>
                </a:solidFill>
              </a:rPr>
              <a:t>личности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было </a:t>
            </a:r>
            <a:r>
              <a:rPr lang="ru-RU" dirty="0">
                <a:solidFill>
                  <a:schemeClr val="bg1"/>
                </a:solidFill>
              </a:rPr>
              <a:t>признано воспитание гражданина. Представители так называемого «</a:t>
            </a:r>
            <a:r>
              <a:rPr lang="ru-RU" u="sng" dirty="0">
                <a:solidFill>
                  <a:schemeClr val="bg1"/>
                </a:solidFill>
              </a:rPr>
              <a:t>гражданского» </a:t>
            </a:r>
            <a:r>
              <a:rPr lang="ru-RU" u="sng" dirty="0" smtClean="0">
                <a:solidFill>
                  <a:schemeClr val="bg1"/>
                </a:solidFill>
              </a:rPr>
              <a:t>гуманизма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обозначавшие </a:t>
            </a:r>
            <a:r>
              <a:rPr lang="ru-RU" dirty="0">
                <a:solidFill>
                  <a:schemeClr val="bg1"/>
                </a:solidFill>
              </a:rPr>
              <a:t>его общественные функции, - </a:t>
            </a:r>
            <a:r>
              <a:rPr lang="ru-RU" u="sng" dirty="0">
                <a:solidFill>
                  <a:schemeClr val="bg1"/>
                </a:solidFill>
              </a:rPr>
              <a:t>Л. </a:t>
            </a:r>
            <a:r>
              <a:rPr lang="ru-RU" u="sng" dirty="0" err="1">
                <a:solidFill>
                  <a:schemeClr val="bg1"/>
                </a:solidFill>
              </a:rPr>
              <a:t>Бруни</a:t>
            </a:r>
            <a:r>
              <a:rPr lang="ru-RU" u="sng" dirty="0">
                <a:solidFill>
                  <a:schemeClr val="bg1"/>
                </a:solidFill>
              </a:rPr>
              <a:t> (1370/1374-1444), Л. </a:t>
            </a:r>
            <a:r>
              <a:rPr lang="ru-RU" u="sng" dirty="0" err="1">
                <a:solidFill>
                  <a:schemeClr val="bg1"/>
                </a:solidFill>
              </a:rPr>
              <a:t>Валла</a:t>
            </a:r>
            <a:r>
              <a:rPr lang="ru-RU" u="sng" dirty="0">
                <a:solidFill>
                  <a:schemeClr val="bg1"/>
                </a:solidFill>
              </a:rPr>
              <a:t> (1405/1407-1457), </a:t>
            </a:r>
            <a:r>
              <a:rPr lang="ru-RU" u="sng" dirty="0" smtClean="0">
                <a:solidFill>
                  <a:schemeClr val="bg1"/>
                </a:solidFill>
              </a:rPr>
              <a:t>Л.</a:t>
            </a:r>
            <a:r>
              <a:rPr lang="en-US" u="sng" dirty="0" smtClean="0">
                <a:solidFill>
                  <a:schemeClr val="bg1"/>
                </a:solidFill>
              </a:rPr>
              <a:t> </a:t>
            </a:r>
            <a:r>
              <a:rPr lang="ru-RU" u="sng" dirty="0" err="1" smtClean="0">
                <a:solidFill>
                  <a:schemeClr val="bg1"/>
                </a:solidFill>
              </a:rPr>
              <a:t>Алъберти</a:t>
            </a:r>
            <a:r>
              <a:rPr lang="ru-RU" u="sng" dirty="0" smtClean="0">
                <a:solidFill>
                  <a:schemeClr val="bg1"/>
                </a:solidFill>
              </a:rPr>
              <a:t> </a:t>
            </a:r>
            <a:r>
              <a:rPr lang="ru-RU" u="sng" dirty="0">
                <a:solidFill>
                  <a:schemeClr val="bg1"/>
                </a:solidFill>
              </a:rPr>
              <a:t>(1404–1472) </a:t>
            </a:r>
            <a:r>
              <a:rPr lang="ru-RU" dirty="0">
                <a:solidFill>
                  <a:schemeClr val="bg1"/>
                </a:solidFill>
              </a:rPr>
              <a:t>– считали основной функцией воспитания формирование человека,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действующего </a:t>
            </a:r>
            <a:r>
              <a:rPr lang="ru-RU" dirty="0">
                <a:solidFill>
                  <a:schemeClr val="bg1"/>
                </a:solidFill>
              </a:rPr>
              <a:t>на благо общества, а очагом воспитания – семью. Так, флорентийский гуманист </a:t>
            </a:r>
            <a:r>
              <a:rPr lang="ru-RU" u="sng" dirty="0" smtClean="0">
                <a:solidFill>
                  <a:schemeClr val="bg1"/>
                </a:solidFill>
              </a:rPr>
              <a:t>Леон</a:t>
            </a:r>
            <a:r>
              <a:rPr lang="en-US" u="sng" dirty="0" smtClean="0">
                <a:solidFill>
                  <a:schemeClr val="bg1"/>
                </a:solidFill>
              </a:rPr>
              <a:t> </a:t>
            </a:r>
            <a:r>
              <a:rPr lang="ru-RU" u="sng" dirty="0" smtClean="0">
                <a:solidFill>
                  <a:schemeClr val="bg1"/>
                </a:solidFill>
              </a:rPr>
              <a:t>Альберти </a:t>
            </a:r>
            <a:r>
              <a:rPr lang="ru-RU" dirty="0">
                <a:solidFill>
                  <a:schemeClr val="bg1"/>
                </a:solidFill>
              </a:rPr>
              <a:t>полагал, что именно семья является основой общества в целом, и потому </a:t>
            </a:r>
            <a:r>
              <a:rPr lang="ru-RU" dirty="0" smtClean="0">
                <a:solidFill>
                  <a:schemeClr val="bg1"/>
                </a:solidFill>
              </a:rPr>
              <a:t>семейному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воспитанию </a:t>
            </a:r>
            <a:r>
              <a:rPr lang="ru-RU" dirty="0">
                <a:solidFill>
                  <a:schemeClr val="bg1"/>
                </a:solidFill>
              </a:rPr>
              <a:t>следует придавать особое значение, уделив в нем важное место воспитанию </a:t>
            </a:r>
            <a:r>
              <a:rPr lang="ru-RU" dirty="0" smtClean="0">
                <a:solidFill>
                  <a:schemeClr val="bg1"/>
                </a:solidFill>
              </a:rPr>
              <a:t>женщины.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Чуть </a:t>
            </a:r>
            <a:r>
              <a:rPr lang="ru-RU" dirty="0">
                <a:solidFill>
                  <a:schemeClr val="bg1"/>
                </a:solidFill>
              </a:rPr>
              <a:t>позже </a:t>
            </a:r>
            <a:r>
              <a:rPr lang="ru-RU" u="sng" dirty="0">
                <a:solidFill>
                  <a:schemeClr val="bg1"/>
                </a:solidFill>
              </a:rPr>
              <a:t>Паоло </a:t>
            </a:r>
            <a:r>
              <a:rPr lang="ru-RU" u="sng" dirty="0" err="1">
                <a:solidFill>
                  <a:schemeClr val="bg1"/>
                </a:solidFill>
              </a:rPr>
              <a:t>Верджерио</a:t>
            </a:r>
            <a:r>
              <a:rPr lang="ru-RU" u="sng" dirty="0">
                <a:solidFill>
                  <a:schemeClr val="bg1"/>
                </a:solidFill>
              </a:rPr>
              <a:t> (1370–1444) </a:t>
            </a:r>
            <a:r>
              <a:rPr lang="ru-RU" dirty="0">
                <a:solidFill>
                  <a:schemeClr val="bg1"/>
                </a:solidFill>
              </a:rPr>
              <a:t>уточнил эту мысль, подчеркнув, что воспитание </a:t>
            </a:r>
            <a:r>
              <a:rPr lang="ru-RU" dirty="0" smtClean="0">
                <a:solidFill>
                  <a:schemeClr val="bg1"/>
                </a:solidFill>
              </a:rPr>
              <a:t>гражданина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– </a:t>
            </a:r>
            <a:r>
              <a:rPr lang="ru-RU" dirty="0">
                <a:solidFill>
                  <a:schemeClr val="bg1"/>
                </a:solidFill>
              </a:rPr>
              <a:t>дело отнюдь не только родительское, но прежде всего государственное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Основываясь на понимании человека как природного единства тела и души и исходя из </a:t>
            </a:r>
            <a:r>
              <a:rPr lang="ru-RU" dirty="0" smtClean="0">
                <a:solidFill>
                  <a:schemeClr val="bg1"/>
                </a:solidFill>
              </a:rPr>
              <a:t>цели,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которую </a:t>
            </a:r>
            <a:r>
              <a:rPr lang="ru-RU" dirty="0">
                <a:solidFill>
                  <a:schemeClr val="bg1"/>
                </a:solidFill>
              </a:rPr>
              <a:t>ставило перед собой общество, – подготовить физически и духовно здорового, активного </a:t>
            </a:r>
            <a:r>
              <a:rPr lang="ru-RU" dirty="0" smtClean="0">
                <a:solidFill>
                  <a:schemeClr val="bg1"/>
                </a:solidFill>
              </a:rPr>
              <a:t>и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жизнестойкого </a:t>
            </a:r>
            <a:r>
              <a:rPr lang="ru-RU" dirty="0">
                <a:solidFill>
                  <a:schemeClr val="bg1"/>
                </a:solidFill>
              </a:rPr>
              <a:t>гражданина, – физическое воспитание как компонент формирования </a:t>
            </a:r>
            <a:r>
              <a:rPr lang="ru-RU" dirty="0" smtClean="0">
                <a:solidFill>
                  <a:schemeClr val="bg1"/>
                </a:solidFill>
              </a:rPr>
              <a:t>гармонической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личности </a:t>
            </a:r>
            <a:r>
              <a:rPr lang="ru-RU" dirty="0">
                <a:solidFill>
                  <a:schemeClr val="bg1"/>
                </a:solidFill>
              </a:rPr>
              <a:t>в эпоху Возрождения рассматривалось шире, чем в античные времена. </a:t>
            </a:r>
            <a:r>
              <a:rPr lang="ru-RU" dirty="0" smtClean="0">
                <a:solidFill>
                  <a:schemeClr val="bg1"/>
                </a:solidFill>
              </a:rPr>
              <a:t>Реализацию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гражданского </a:t>
            </a:r>
            <a:r>
              <a:rPr lang="ru-RU" dirty="0">
                <a:solidFill>
                  <a:schemeClr val="bg1"/>
                </a:solidFill>
              </a:rPr>
              <a:t>долга гуманисты видели и в трудовой деятельности, которая стала рассматриваться </a:t>
            </a:r>
            <a:r>
              <a:rPr lang="ru-RU" dirty="0" smtClean="0">
                <a:solidFill>
                  <a:schemeClr val="bg1"/>
                </a:solidFill>
              </a:rPr>
              <a:t>как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неотъемлемая часть воспитания целостной личности.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58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122413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+mn-lt"/>
              </a:rPr>
              <a:t>Томас Мор</a:t>
            </a:r>
          </a:p>
          <a:p>
            <a:r>
              <a:rPr lang="ru-RU" sz="3200" dirty="0">
                <a:solidFill>
                  <a:schemeClr val="bg1"/>
                </a:solidFill>
                <a:latin typeface="+mn-lt"/>
              </a:rPr>
              <a:t>(1478–1535)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60648"/>
            <a:ext cx="3672408" cy="501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2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88640"/>
            <a:ext cx="8712968" cy="6120680"/>
          </a:xfrm>
        </p:spPr>
        <p:txBody>
          <a:bodyPr>
            <a:normAutofit/>
          </a:bodyPr>
          <a:lstStyle/>
          <a:p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В </a:t>
            </a:r>
            <a:r>
              <a:rPr lang="ru-RU" dirty="0">
                <a:solidFill>
                  <a:schemeClr val="bg1"/>
                </a:solidFill>
                <a:latin typeface="+mn-lt"/>
              </a:rPr>
              <a:t>своем главном произведении </a:t>
            </a:r>
            <a:r>
              <a:rPr lang="ru-RU" u="sng" dirty="0">
                <a:solidFill>
                  <a:schemeClr val="bg1"/>
                </a:solidFill>
                <a:latin typeface="+mn-lt"/>
              </a:rPr>
              <a:t>"Утопия" </a:t>
            </a:r>
            <a:r>
              <a:rPr lang="ru-RU" dirty="0">
                <a:solidFill>
                  <a:schemeClr val="bg1"/>
                </a:solidFill>
                <a:latin typeface="+mn-lt"/>
              </a:rPr>
              <a:t>Т. Мор описал идеальное общество и изложил собственные взгляды на воспитание и обучение. Центральное место в его утопической теории занимает гармонично развитая личность. </a:t>
            </a:r>
            <a:r>
              <a:rPr lang="ru-RU" u="sng" dirty="0">
                <a:solidFill>
                  <a:schemeClr val="bg1"/>
                </a:solidFill>
                <a:latin typeface="+mn-lt"/>
              </a:rPr>
              <a:t>Цель </a:t>
            </a:r>
            <a:r>
              <a:rPr lang="ru-RU" dirty="0">
                <a:solidFill>
                  <a:schemeClr val="bg1"/>
                </a:solidFill>
                <a:latin typeface="+mn-lt"/>
              </a:rPr>
              <a:t>создания социальных учреждений в таком обществе - </a:t>
            </a:r>
            <a:r>
              <a:rPr lang="ru-RU" u="sng" dirty="0">
                <a:solidFill>
                  <a:schemeClr val="bg1"/>
                </a:solidFill>
                <a:latin typeface="+mn-lt"/>
              </a:rPr>
              <a:t>дать каждому возможность развивать свои духовные силы, заниматься "изучением наук и искусств". </a:t>
            </a:r>
            <a:r>
              <a:rPr lang="ru-RU" dirty="0">
                <a:solidFill>
                  <a:schemeClr val="bg1"/>
                </a:solidFill>
                <a:latin typeface="+mn-lt"/>
              </a:rPr>
              <a:t>В человеке особо подчеркнуты общественные и личные качества: скромность, добродетельность, трудолюбие, </a:t>
            </a:r>
            <a:r>
              <a:rPr lang="ru-RU" dirty="0" smtClean="0">
                <a:solidFill>
                  <a:schemeClr val="bg1"/>
                </a:solidFill>
                <a:latin typeface="+mn-lt"/>
              </a:rPr>
              <a:t>доброта. Человек</a:t>
            </a:r>
            <a:r>
              <a:rPr lang="ru-RU" dirty="0">
                <a:solidFill>
                  <a:schemeClr val="bg1"/>
                </a:solidFill>
                <a:latin typeface="+mn-lt"/>
              </a:rPr>
              <a:t>, по Мору, "рожден для счастья, никто не может быть настолько глуп, чтобы не чувствовать стремления к удовольствию". </a:t>
            </a:r>
            <a:endParaRPr lang="ru-RU" dirty="0" smtClean="0">
              <a:solidFill>
                <a:schemeClr val="bg1"/>
              </a:solidFill>
              <a:latin typeface="+mn-lt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Т. Мор </a:t>
            </a:r>
            <a:r>
              <a:rPr lang="ru-RU" dirty="0">
                <a:solidFill>
                  <a:schemeClr val="bg1"/>
                </a:solidFill>
                <a:latin typeface="+mn-lt"/>
              </a:rPr>
              <a:t>подчеркивал обязательное участие детей и взрослых в </a:t>
            </a:r>
            <a:r>
              <a:rPr lang="ru-RU" u="sng" dirty="0">
                <a:solidFill>
                  <a:schemeClr val="bg1"/>
                </a:solidFill>
                <a:latin typeface="+mn-lt"/>
              </a:rPr>
              <a:t>физическом труде. </a:t>
            </a:r>
            <a:endParaRPr lang="ru-RU" u="sng" dirty="0" smtClean="0">
              <a:solidFill>
                <a:schemeClr val="bg1"/>
              </a:solidFill>
              <a:latin typeface="+mn-lt"/>
            </a:endParaRPr>
          </a:p>
          <a:p>
            <a:r>
              <a:rPr lang="ru-RU" dirty="0">
                <a:solidFill>
                  <a:schemeClr val="bg1"/>
                </a:solidFill>
                <a:latin typeface="+mn-lt"/>
              </a:rPr>
              <a:t>Противник схоластической системы обучения, Т. Мор подчеркивал, что школьное образование должно опираться на </a:t>
            </a:r>
            <a:r>
              <a:rPr lang="ru-RU" u="sng" dirty="0">
                <a:solidFill>
                  <a:schemeClr val="bg1"/>
                </a:solidFill>
                <a:latin typeface="+mn-lt"/>
              </a:rPr>
              <a:t>практический опыт</a:t>
            </a:r>
            <a:r>
              <a:rPr lang="ru-RU" u="sng" dirty="0" smtClean="0">
                <a:solidFill>
                  <a:schemeClr val="bg1"/>
                </a:solidFill>
                <a:latin typeface="+mn-lt"/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  <a:latin typeface="+mn-lt"/>
              </a:rPr>
              <a:t>Мужчины и женщины "Утопии" получают </a:t>
            </a:r>
            <a:r>
              <a:rPr lang="ru-RU" u="sng" dirty="0">
                <a:solidFill>
                  <a:schemeClr val="bg1"/>
                </a:solidFill>
                <a:latin typeface="+mn-lt"/>
              </a:rPr>
              <a:t>равное образование</a:t>
            </a:r>
            <a:r>
              <a:rPr lang="ru-RU" dirty="0">
                <a:solidFill>
                  <a:schemeClr val="bg1"/>
                </a:solidFill>
                <a:latin typeface="+mn-lt"/>
              </a:rPr>
              <a:t>, ибо "природа одинаково благоволит ко всем". Томас Мор видел во всеобщем образовании стабильность общества. В "Утопии" такое образование осуществляется в государственных </a:t>
            </a:r>
            <a:r>
              <a:rPr lang="ru-RU" dirty="0" smtClean="0">
                <a:solidFill>
                  <a:schemeClr val="bg1"/>
                </a:solidFill>
                <a:latin typeface="+mn-lt"/>
              </a:rPr>
              <a:t>школах</a:t>
            </a:r>
            <a:r>
              <a:rPr lang="ru-RU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311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1152128"/>
          </a:xfrm>
        </p:spPr>
        <p:txBody>
          <a:bodyPr>
            <a:normAutofit lnSpcReduction="10000"/>
          </a:bodyPr>
          <a:lstStyle/>
          <a:p>
            <a:r>
              <a:rPr lang="ru-RU" sz="3200" dirty="0" err="1">
                <a:solidFill>
                  <a:schemeClr val="bg1"/>
                </a:solidFill>
              </a:rPr>
              <a:t>Витторино</a:t>
            </a:r>
            <a:r>
              <a:rPr lang="ru-RU" sz="3200" dirty="0">
                <a:solidFill>
                  <a:schemeClr val="bg1"/>
                </a:solidFill>
              </a:rPr>
              <a:t> да </a:t>
            </a:r>
            <a:r>
              <a:rPr lang="ru-RU" sz="3200" dirty="0" err="1" smtClean="0">
                <a:solidFill>
                  <a:schemeClr val="bg1"/>
                </a:solidFill>
              </a:rPr>
              <a:t>Фельтре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>
                <a:solidFill>
                  <a:schemeClr val="bg1"/>
                </a:solidFill>
              </a:rPr>
              <a:t>(1378–1446) </a:t>
            </a:r>
            <a:endParaRPr lang="ru-RU" sz="3200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690" y="332656"/>
            <a:ext cx="3340425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2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964488" cy="6048672"/>
          </a:xfrm>
        </p:spPr>
        <p:txBody>
          <a:bodyPr>
            <a:normAutofit/>
          </a:bodyPr>
          <a:lstStyle/>
          <a:p>
            <a:endParaRPr lang="ru-RU" sz="1800" dirty="0"/>
          </a:p>
          <a:p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В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школе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в </a:t>
            </a:r>
            <a:r>
              <a:rPr lang="ru-RU" sz="2000" dirty="0" err="1">
                <a:solidFill>
                  <a:schemeClr val="bg1"/>
                </a:solidFill>
                <a:latin typeface="+mn-lt"/>
              </a:rPr>
              <a:t>Мантуе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 на севере Италии, которую возглавлял </a:t>
            </a:r>
            <a:r>
              <a:rPr lang="ru-RU" sz="2000" dirty="0" err="1">
                <a:solidFill>
                  <a:schemeClr val="bg1"/>
                </a:solidFill>
                <a:latin typeface="+mn-lt"/>
              </a:rPr>
              <a:t>Витторино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 и которая известна под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названием </a:t>
            </a:r>
            <a:r>
              <a:rPr lang="ru-RU" sz="2000" u="sng" dirty="0" smtClean="0">
                <a:solidFill>
                  <a:schemeClr val="bg1"/>
                </a:solidFill>
                <a:latin typeface="+mn-lt"/>
              </a:rPr>
              <a:t>«Школа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радости»,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кроме детей герцога, в поместье которого и на чьи средства она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содержалась, учились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еще около 70 неимущих учеников по выбору самого </a:t>
            </a:r>
            <a:r>
              <a:rPr lang="ru-RU" sz="2000" dirty="0" err="1">
                <a:solidFill>
                  <a:schemeClr val="bg1"/>
                </a:solidFill>
                <a:latin typeface="+mn-lt"/>
              </a:rPr>
              <a:t>Витгорино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. В школе обучались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как мальчики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, так и девочки, что было принципиально новым для того времени. Содержание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обучения имело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своей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целью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заложить у воспитанников </a:t>
            </a:r>
            <a:r>
              <a:rPr lang="ru-RU" sz="2000" u="sng" dirty="0" smtClean="0">
                <a:solidFill>
                  <a:schemeClr val="bg1"/>
                </a:solidFill>
                <a:latin typeface="+mn-lt"/>
              </a:rPr>
              <a:t>фундамент общей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культуры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, который в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дальнейшем позволил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бы им самостоятельно овладевать специальными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знаниями.</a:t>
            </a:r>
          </a:p>
          <a:p>
            <a:r>
              <a:rPr lang="ru-RU" sz="2000" u="sng" dirty="0" smtClean="0">
                <a:solidFill>
                  <a:schemeClr val="bg1"/>
                </a:solidFill>
                <a:latin typeface="+mn-lt"/>
              </a:rPr>
              <a:t>Основу школьной программы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составляло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изучение классических языков и литературы,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 куда, естественно,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включалось изучение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традиционных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«семи свободных искусств».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В методике обучения было много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заимствований у </a:t>
            </a:r>
            <a:r>
              <a:rPr lang="ru-RU" sz="2000" dirty="0" err="1">
                <a:solidFill>
                  <a:schemeClr val="bg1"/>
                </a:solidFill>
                <a:latin typeface="+mn-lt"/>
              </a:rPr>
              <a:t>Квинтилиана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. Наряду с развитием интеллектуальных способностей, эстетического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воспитания, предусматривающего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в качестве одного из его средств и оформление интерьера учебного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помещения, отводилось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много времени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физическому развитию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– длительным прогулкам, спортивным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играм, выработке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грациозности в танцах, верховой езде. Таким образом, формирование личности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учащихся сохраняло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у </a:t>
            </a:r>
            <a:r>
              <a:rPr lang="ru-RU" sz="2000" dirty="0" err="1">
                <a:solidFill>
                  <a:schemeClr val="bg1"/>
                </a:solidFill>
                <a:latin typeface="+mn-lt"/>
              </a:rPr>
              <a:t>Витторино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элементы </a:t>
            </a:r>
            <a:r>
              <a:rPr lang="ru-RU" sz="2000" u="sng">
                <a:solidFill>
                  <a:schemeClr val="bg1"/>
                </a:solidFill>
                <a:latin typeface="+mn-lt"/>
              </a:rPr>
              <a:t>рыцарского </a:t>
            </a:r>
            <a:r>
              <a:rPr lang="ru-RU" sz="2000" u="sng" smtClean="0">
                <a:solidFill>
                  <a:schemeClr val="bg1"/>
                </a:solidFill>
                <a:latin typeface="+mn-lt"/>
              </a:rPr>
              <a:t>воспитания.</a:t>
            </a:r>
            <a:r>
              <a:rPr lang="ru-RU" sz="1600" smtClean="0">
                <a:solidFill>
                  <a:schemeClr val="tx1"/>
                </a:solidFill>
                <a:latin typeface="+mn-lt"/>
              </a:rPr>
              <a:t>. 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039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1152128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+mn-lt"/>
              </a:rPr>
              <a:t>Франсуа Рабле </a:t>
            </a: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r>
              <a:rPr lang="ru-RU" sz="3200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ru-RU" sz="3200" dirty="0">
                <a:solidFill>
                  <a:schemeClr val="bg1"/>
                </a:solidFill>
                <a:latin typeface="+mn-lt"/>
              </a:rPr>
              <a:t>1494–1553)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91846"/>
            <a:ext cx="3825615" cy="488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93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712968" cy="6264696"/>
          </a:xfrm>
        </p:spPr>
        <p:txBody>
          <a:bodyPr>
            <a:normAutofit/>
          </a:bodyPr>
          <a:lstStyle/>
          <a:p>
            <a:endParaRPr lang="ru-RU" sz="1800" u="sng" dirty="0" smtClean="0">
              <a:solidFill>
                <a:schemeClr val="tx1"/>
              </a:solidFill>
            </a:endParaRPr>
          </a:p>
          <a:p>
            <a:endParaRPr lang="ru-RU" sz="1800" u="sng" dirty="0">
              <a:solidFill>
                <a:schemeClr val="tx1"/>
              </a:solidFill>
            </a:endParaRPr>
          </a:p>
          <a:p>
            <a:r>
              <a:rPr lang="ru-RU" sz="2000" u="sng" dirty="0" smtClean="0">
                <a:solidFill>
                  <a:schemeClr val="bg1"/>
                </a:solidFill>
                <a:latin typeface="+mn-lt"/>
              </a:rPr>
              <a:t>Франсуа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Рабле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в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своем гротесковом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романе «</a:t>
            </a:r>
            <a:r>
              <a:rPr lang="ru-RU" sz="2000" u="sng" dirty="0" err="1">
                <a:solidFill>
                  <a:schemeClr val="bg1"/>
                </a:solidFill>
                <a:latin typeface="+mn-lt"/>
              </a:rPr>
              <a:t>Гаргантюа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u="sng" dirty="0" smtClean="0">
                <a:solidFill>
                  <a:schemeClr val="bg1"/>
                </a:solidFill>
                <a:latin typeface="+mn-lt"/>
              </a:rPr>
              <a:t>и </a:t>
            </a:r>
            <a:r>
              <a:rPr lang="ru-RU" sz="2000" u="sng" dirty="0" err="1" smtClean="0">
                <a:solidFill>
                  <a:schemeClr val="bg1"/>
                </a:solidFill>
                <a:latin typeface="+mn-lt"/>
              </a:rPr>
              <a:t>Пантагрюэль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»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подверг острой критике средневековые ханжество и аскетизм, противопоставив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им гуманистические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идеалы эпохи 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Возрождения.</a:t>
            </a:r>
          </a:p>
          <a:p>
            <a:r>
              <a:rPr lang="ru-RU" sz="2000" dirty="0">
                <a:solidFill>
                  <a:schemeClr val="bg1"/>
                </a:solidFill>
                <a:latin typeface="+mn-lt"/>
              </a:rPr>
              <a:t>В своем романе ряд страниц Рабле посвятил вопросам воспитания и образования. Подвергнув острой сатирической критике схоластическую ученость и уче­ных-схоластов, Рабле выступил провозвестником нового, гуманистического воспи­тания, защитником реальных, практически полезных знаний, активных и нагляд­ных методов обучения. Он выступил с требованием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гармонического развития детей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, которое может быть достигнуто путем вооружения их научными знаниями и практическими умениями в сочетании с нравственным, физическим и эстети­ческим воспитанием.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+mn-lt"/>
              </a:rPr>
              <a:t>Ф. Рабле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был сторонником </a:t>
            </a:r>
            <a:r>
              <a:rPr lang="ru-RU" sz="2000" u="sng" dirty="0">
                <a:solidFill>
                  <a:schemeClr val="bg1"/>
                </a:solidFill>
                <a:latin typeface="+mn-lt"/>
              </a:rPr>
              <a:t>идеи наглядности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, жизненности обучения. Он советовал связать обучение с окружающей действительностью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.</a:t>
            </a:r>
          </a:p>
          <a:p>
            <a:endParaRPr lang="ru-RU" sz="20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561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178</TotalTime>
  <Words>1350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              Мурманский государственный гуманитарный университет Учебная дисциплина: Педагогика Дидактическая единица:  История образования и педагогической мысли  Презентация на тему: «Педагогическая мысль и школа Эпохи Возрождения»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Якоб Вимфелинг(1450–1528) он был одним из первых немецких гуманистов, написавшим педагогический трактат о воспитании молодежи, в котором обосновывалось введение в содержание обучения истории родного народа. Для этой цели он составил учебник под названием «очерк деяний германских» (1505). Позже эти идеи были развиты А. Дистервегом.  Дж.Коллет(1476- 1519) – основатель светской грамматической школы при лондонском кафедральном соборе. Опираясь на накопленный предшественниками опыт организации гуманистического воспитания, Дж.Коллет и его коллеги старались создать в своей школе атмосферу высоконравственных отношений между учителями и учениками, выработать у учащихся стремление к самосовершенствованию и овладению культурным наследием предыдущих эпох.  Вершиной педагогической мысли гуманизма стали идеи испанского философа и педагога ё(1492– 1540), заключавшиеся в том, что процесс обучения невозможен без проникновения в закономерности процесса познания, а воспитание немыслимо без понимания и учета закономерностей роста ребенка.   </vt:lpstr>
      <vt:lpstr>Презентация PowerPoint</vt:lpstr>
      <vt:lpstr>ИСТОЧНИКИ:  1. Джуринский А.Н. История педагогики и образования. // А.Н. Джуринский. – М.: Гуманитар. изд. Центр ВЛАДОС, 2010. – 400с. – (Учебник для вузов). 2. Пискунов А.И. История педагогики и образования. // Пискунов А.И. – 2-е изд., испр. и дополн. – М.: ТЦ Сфера, 2005. – 512 с.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мысль и школа Эпохи Возрождения</dc:title>
  <dc:creator>Лена</dc:creator>
  <cp:lastModifiedBy>Лена</cp:lastModifiedBy>
  <cp:revision>25</cp:revision>
  <dcterms:created xsi:type="dcterms:W3CDTF">2015-09-19T11:52:27Z</dcterms:created>
  <dcterms:modified xsi:type="dcterms:W3CDTF">2015-10-27T13:34:25Z</dcterms:modified>
</cp:coreProperties>
</file>