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90C2E-A60C-46CD-A70E-336E4E5478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107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D8212-4E51-426C-94BF-C4C64E8617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016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76220-C9AA-49D3-AF3C-A86FB0B896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84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B64E4-87CB-41D0-8B86-567C0007E8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752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E4535-B164-4E47-9F8B-4C96CFB4D1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3809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BDC7A-E53A-4791-BAE0-1EA457387A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04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67AE7-CFF6-4E83-A76A-0A8AEB8B8C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4227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361AC-A171-4B18-B3C2-7AF99010AE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6095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FD17F-ACBD-4A5B-88AC-D25240CDB3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509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36233-2F6E-4D15-A784-EDAD176E0A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650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919BB-3896-434C-B523-D5F977E258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85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FD359-816D-48E8-84D8-DE06CD4F0D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712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480EA-7A67-4CC1-BF2F-4EF0C93BAA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888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D4268-5CA4-4060-8C70-F420C9C88D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0846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E1F52-AA2D-4B6B-863D-D0C29596EC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4392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2BAA1E-8D82-43D3-85D2-41E3D05452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3695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0E0ABC-3DFB-4BDD-8D0B-CD7FEE5A34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407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82223-51C1-4002-8806-66850CF309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355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02A08-378D-42E7-8690-5E544BA219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337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6E280-769B-4D8D-A1DB-7B7641C5DB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682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FFE9B-1277-4F3A-AA93-2D7542F51D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392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4150-8958-4E49-A405-BFE9DB30D3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680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C5B9A-EE06-42B2-AA2D-56F8ACDECC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478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5D99A-DB70-4ED7-9B14-4B79181AC5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472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EFB008-8C9D-4A10-B4B8-C8AFF978BC1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8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5D3186-89BF-411D-98B7-43B13F617DE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212976"/>
            <a:ext cx="49685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Автор материала: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Кузнецова Татьяна Анатольевна,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 русского языка и литературы, 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квалификационной категории,  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Чалганской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ООШ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Чалганы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Магдагачинского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района Амурской области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58772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С.Чалганы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2015 год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7667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Презентация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 уроку литературы в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9 классе по теме 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«Образ «маленького человека» в повести А.С. Пушкина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«Станционный смотритель»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3217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72" y="1102097"/>
            <a:ext cx="84969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latin typeface="Georgia" pitchFamily="18" charset="0"/>
              </a:rPr>
              <a:t>Сколько ему лет</a:t>
            </a:r>
            <a:r>
              <a:rPr lang="ru-RU" sz="2000" dirty="0" smtClean="0">
                <a:latin typeface="Georgia" pitchFamily="18" charset="0"/>
              </a:rPr>
              <a:t>?</a:t>
            </a:r>
          </a:p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(около 50</a:t>
            </a:r>
            <a:r>
              <a:rPr lang="ru-RU" sz="2000" dirty="0" smtClean="0">
                <a:latin typeface="Georgia" pitchFamily="18" charset="0"/>
              </a:rPr>
              <a:t>).</a:t>
            </a:r>
          </a:p>
          <a:p>
            <a:endParaRPr lang="ru-RU" sz="2000" dirty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latin typeface="Georgia" pitchFamily="18" charset="0"/>
              </a:rPr>
              <a:t> </a:t>
            </a:r>
            <a:r>
              <a:rPr lang="ru-RU" sz="2000" dirty="0" smtClean="0">
                <a:latin typeface="Georgia" pitchFamily="18" charset="0"/>
              </a:rPr>
              <a:t>Когда </a:t>
            </a:r>
            <a:r>
              <a:rPr lang="ru-RU" sz="2000" dirty="0">
                <a:latin typeface="Georgia" pitchFamily="18" charset="0"/>
              </a:rPr>
              <a:t>он родился, в какой семье?  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(если события происходят в мае  1816 года, то родился ≈ в 1766 году,  скорее всего,  в крестьянской семье). </a:t>
            </a:r>
          </a:p>
          <a:p>
            <a:r>
              <a:rPr lang="ru-RU" sz="2000" dirty="0">
                <a:latin typeface="Georgia" pitchFamily="18" charset="0"/>
              </a:rPr>
              <a:t>Конец XVIII века, когда С. </a:t>
            </a:r>
            <a:r>
              <a:rPr lang="ru-RU" sz="2000" dirty="0" err="1">
                <a:latin typeface="Georgia" pitchFamily="18" charset="0"/>
              </a:rPr>
              <a:t>Вырину</a:t>
            </a:r>
            <a:r>
              <a:rPr lang="ru-RU" sz="2000" dirty="0">
                <a:latin typeface="Georgia" pitchFamily="18" charset="0"/>
              </a:rPr>
              <a:t> было 20-25 лет, - это время суворовских войн и походов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endParaRPr lang="ru-RU" sz="2000" dirty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latin typeface="Georgia" pitchFamily="18" charset="0"/>
              </a:rPr>
              <a:t>Что </a:t>
            </a:r>
            <a:r>
              <a:rPr lang="ru-RU" sz="2000" dirty="0">
                <a:latin typeface="Georgia" pitchFamily="18" charset="0"/>
              </a:rPr>
              <a:t>вы знаете об отношении Суворова к своим подчиненным? </a:t>
            </a:r>
          </a:p>
          <a:p>
            <a:r>
              <a:rPr lang="ru-RU" sz="2000" dirty="0">
                <a:latin typeface="Georgia" pitchFamily="18" charset="0"/>
              </a:rPr>
              <a:t> (Развивал у подчиненных инициативу,  поощрял солдат и унтер-офицеров, продвигая их по службе, воспитывая в   них товарищество, требовал грамотности и   сообразительности. Человек из крестьян под командой Суворова мог дослужиться до унтер-офицера, получить это звание за верную службу и личную храбрость. Самсон </a:t>
            </a:r>
            <a:r>
              <a:rPr lang="ru-RU" sz="2000" dirty="0" err="1">
                <a:latin typeface="Georgia" pitchFamily="18" charset="0"/>
              </a:rPr>
              <a:t>Вырин</a:t>
            </a:r>
            <a:r>
              <a:rPr lang="ru-RU" sz="2000" dirty="0">
                <a:latin typeface="Georgia" pitchFamily="18" charset="0"/>
              </a:rPr>
              <a:t> мог быть именно таким человеком и служил, скорее всего,  в Измайловском полку.)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33265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63300"/>
                </a:solidFill>
                <a:latin typeface="Georgia" pitchFamily="18" charset="0"/>
              </a:rPr>
              <a:t>Самсон </a:t>
            </a:r>
            <a:r>
              <a:rPr lang="ru-RU" sz="4400" dirty="0" err="1" smtClean="0">
                <a:solidFill>
                  <a:srgbClr val="663300"/>
                </a:solidFill>
                <a:latin typeface="Georgia" pitchFamily="18" charset="0"/>
              </a:rPr>
              <a:t>Вырин</a:t>
            </a:r>
            <a:endParaRPr lang="ru-RU" sz="4400" dirty="0">
              <a:solidFill>
                <a:srgbClr val="6633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26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47525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У Самсона </a:t>
            </a:r>
            <a:r>
              <a:rPr lang="ru-RU" sz="2400" dirty="0" err="1">
                <a:latin typeface="Georgia" pitchFamily="18" charset="0"/>
              </a:rPr>
              <a:t>Вырина</a:t>
            </a:r>
            <a:r>
              <a:rPr lang="ru-RU" sz="2400" dirty="0">
                <a:latin typeface="Georgia" pitchFamily="18" charset="0"/>
              </a:rPr>
              <a:t> все не совсем так, как у других станционных смотрителей. Можно предположить, что около 1880 года он вышел в отставку и получил должность станционного смотрителя и чин коллежского регистратора. Эта должность давала небольшое, но постоянное жалование. Он женился, вскоре родилась дочь. Но жена умерла, и дочь была отцу радостью и утешением.</a:t>
            </a:r>
          </a:p>
          <a:p>
            <a:endParaRPr lang="ru-RU" dirty="0"/>
          </a:p>
        </p:txBody>
      </p:sp>
      <p:pic>
        <p:nvPicPr>
          <p:cNvPr id="10242" name="Picture 2" descr="http://www.kino-teatr.ru/acter/album/3270/223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44" y="3174652"/>
            <a:ext cx="4263614" cy="32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 </a:t>
            </a:r>
            <a:r>
              <a:rPr lang="ru-RU" sz="2400" dirty="0" smtClean="0">
                <a:latin typeface="Georgia" pitchFamily="18" charset="0"/>
              </a:rPr>
              <a:t>На </a:t>
            </a:r>
            <a:r>
              <a:rPr lang="ru-RU" sz="2400" dirty="0">
                <a:latin typeface="Georgia" pitchFamily="18" charset="0"/>
              </a:rPr>
              <a:t>что обращает автор внимание в доме </a:t>
            </a:r>
            <a:r>
              <a:rPr lang="ru-RU" sz="2400" dirty="0" err="1">
                <a:latin typeface="Georgia" pitchFamily="18" charset="0"/>
              </a:rPr>
              <a:t>Выриных</a:t>
            </a:r>
            <a:r>
              <a:rPr lang="ru-RU" sz="2400" dirty="0">
                <a:latin typeface="Georgia" pitchFamily="18" charset="0"/>
              </a:rPr>
              <a:t>? </a:t>
            </a:r>
            <a:endParaRPr lang="ru-RU" sz="2400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latin typeface="Georgia" pitchFamily="18" charset="0"/>
              </a:rPr>
              <a:t> </a:t>
            </a:r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в этих картинках отражается судьба Дуни и её отца?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</a:rPr>
              <a:t>Почему </a:t>
            </a:r>
            <a:r>
              <a:rPr lang="ru-RU" sz="2400" dirty="0">
                <a:latin typeface="Georgia" pitchFamily="18" charset="0"/>
              </a:rPr>
              <a:t>Самсон </a:t>
            </a:r>
            <a:r>
              <a:rPr lang="ru-RU" sz="2400" dirty="0" err="1">
                <a:latin typeface="Georgia" pitchFamily="18" charset="0"/>
              </a:rPr>
              <a:t>Вырин</a:t>
            </a:r>
            <a:r>
              <a:rPr lang="ru-RU" sz="2400" dirty="0">
                <a:latin typeface="Georgia" pitchFamily="18" charset="0"/>
              </a:rPr>
              <a:t> после добровольного побега Дуни ждал несчастья и был уверен в том, что жизнь Дуни сложится трагически?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изменился </a:t>
            </a:r>
            <a:r>
              <a:rPr lang="ru-RU" sz="2400" dirty="0" err="1">
                <a:latin typeface="Georgia" pitchFamily="18" charset="0"/>
              </a:rPr>
              <a:t>Вырин</a:t>
            </a:r>
            <a:r>
              <a:rPr lang="ru-RU" sz="2400" dirty="0">
                <a:latin typeface="Georgia" pitchFamily="18" charset="0"/>
              </a:rPr>
              <a:t> через 4 года? Что состарило его? За что он корил себя до самой смерти?      </a:t>
            </a:r>
            <a:r>
              <a:rPr lang="ru-RU" dirty="0"/>
              <a:t>  </a:t>
            </a:r>
          </a:p>
        </p:txBody>
      </p:sp>
      <p:pic>
        <p:nvPicPr>
          <p:cNvPr id="11266" name="Picture 2" descr="http://mtdata.ru/u26/photo2B90/20390926083-0/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116632"/>
            <a:ext cx="21068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literatura5.narod.ru/pushkin_smotrit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87" y="2141596"/>
            <a:ext cx="3396882" cy="23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vsesochineniya.ru/wp-content/uploads/2011/10/belkina_poves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531" y="4149080"/>
            <a:ext cx="341471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332656"/>
            <a:ext cx="8229600" cy="1143000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663300"/>
                </a:solidFill>
                <a:latin typeface="Georgia" pitchFamily="18" charset="0"/>
              </a:rPr>
              <a:t>Что означает понятие «маленький» человек?</a:t>
            </a:r>
            <a:br>
              <a:rPr lang="ru-RU" b="1" dirty="0">
                <a:solidFill>
                  <a:srgbClr val="663300"/>
                </a:solidFill>
                <a:latin typeface="Georgia" pitchFamily="18" charset="0"/>
              </a:rPr>
            </a:br>
            <a:endParaRPr lang="ru-RU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12290" name="Picture 2" descr="http://artnow.ru/img/974000/974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552825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1.bp.blogspot.com/-Pe-bTcKSwuM/ULT9eEU6InI/AAAAAAAAAFE/6J8DvNjORok/s1600/Obrazy38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18212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420888"/>
            <a:ext cx="388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Это не только низкий чин, отсутствие высокого  социального статуса, но и потерянность в жизни, страх перед нею, утрата интереса и цели</a:t>
            </a:r>
          </a:p>
        </p:txBody>
      </p:sp>
    </p:spTree>
    <p:extLst>
      <p:ext uri="{BB962C8B-B14F-4D97-AF65-F5344CB8AC3E}">
        <p14:creationId xmlns:p14="http://schemas.microsoft.com/office/powerpoint/2010/main" val="32891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3" y="188640"/>
            <a:ext cx="456971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Станционный смотритель, «маленький» человек, нарисованный Пушкиным с огромной достоверностью и глубоким сочувствием, открыл длинный ряд «униженных и оскорблённых» героев в русской литературе. Пушкин первый обратил внимание читателей на то, что, несмотря на  свое невысокое происхождение, человек все равно остается человеком и ему присущи все те же чувства и страсти, что и людям высшего общества.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 Повесть   «Станционный смотритель» учит уважать и любить человека, учит умению сочувствовать, заставляет думать о том, что мир, в котором живут станционные смотрители, устроен не лучшим образом.</a:t>
            </a:r>
          </a:p>
          <a:p>
            <a:endParaRPr lang="ru-RU" sz="1600" dirty="0"/>
          </a:p>
        </p:txBody>
      </p:sp>
      <p:pic>
        <p:nvPicPr>
          <p:cNvPr id="13314" name="Picture 2" descr="http://mtdata.ru/u23/photoAB05/20721707536-0/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" y="497556"/>
            <a:ext cx="3929084" cy="52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663300"/>
                </a:solidFill>
                <a:latin typeface="Georgia" pitchFamily="18" charset="0"/>
              </a:rPr>
              <a:t>Домашняя работа</a:t>
            </a:r>
            <a:endParaRPr lang="ru-RU" sz="5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276872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Georgia" pitchFamily="18" charset="0"/>
              </a:rPr>
              <a:t>Сочинение по теме «Кто виноват в трагической судьбе Самсона </a:t>
            </a:r>
            <a:r>
              <a:rPr lang="ru-RU" sz="2800" dirty="0" err="1" smtClean="0">
                <a:latin typeface="Georgia" pitchFamily="18" charset="0"/>
              </a:rPr>
              <a:t>Вырина</a:t>
            </a:r>
            <a:r>
              <a:rPr lang="ru-RU" sz="2800" dirty="0" smtClean="0">
                <a:latin typeface="Georgia" pitchFamily="18" charset="0"/>
              </a:rPr>
              <a:t>?»</a:t>
            </a:r>
          </a:p>
          <a:p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2.  Подготовить индивидуальные    	сообщения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43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744" y="1514925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«Русская словесность» </a:t>
            </a:r>
            <a:r>
              <a:rPr lang="ru-RU" sz="2400" dirty="0"/>
              <a:t> № 2, 2010, C. 17-19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http</a:t>
            </a:r>
            <a:r>
              <a:rPr lang="en-US" sz="2400" dirty="0"/>
              <a:t>://5litra.ru/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smtClean="0"/>
              <a:t>lit-helper.com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https://</a:t>
            </a:r>
            <a:r>
              <a:rPr lang="en-US" sz="2400" dirty="0" smtClean="0"/>
              <a:t>ru.wikipedia.org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http://www.litra.ru</a:t>
            </a:r>
            <a:r>
              <a:rPr lang="en-US" sz="2400" dirty="0" smtClean="0"/>
              <a:t>/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http://</a:t>
            </a:r>
            <a:r>
              <a:rPr lang="en-US" sz="2400" dirty="0" smtClean="0"/>
              <a:t>malchel.narod.ru/push.htm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1919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633" y="31320"/>
            <a:ext cx="7772400" cy="1470025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663300"/>
                </a:solidFill>
                <a:latin typeface="Georgia" pitchFamily="18" charset="0"/>
              </a:rPr>
              <a:t>А.С. </a:t>
            </a:r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Пушкин</a:t>
            </a:r>
            <a:b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«Повести Белкина»</a:t>
            </a:r>
            <a:endParaRPr lang="ru-RU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328498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«Станционный 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смотритель»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7482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atin typeface="Georgia" pitchFamily="18" charset="0"/>
              </a:rPr>
              <a:t>Болдино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2157173"/>
            <a:ext cx="3384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Georgia" pitchFamily="18" charset="0"/>
              </a:rPr>
              <a:t>Осень 1830 года </a:t>
            </a:r>
            <a:r>
              <a:rPr lang="ru-RU" sz="2000" dirty="0" err="1">
                <a:latin typeface="Georgia" pitchFamily="18" charset="0"/>
              </a:rPr>
              <a:t>А.С.Пушкин</a:t>
            </a:r>
            <a:r>
              <a:rPr lang="ru-RU" sz="2000" dirty="0">
                <a:latin typeface="Georgia" pitchFamily="18" charset="0"/>
              </a:rPr>
              <a:t> провел в имении Болдино, куда приехал ненадолго, для решения хозяйственных вопросов. Но из-за эпидемии холеры вынужден был задержаться на несколько месяцев.</a:t>
            </a:r>
          </a:p>
          <a:p>
            <a:pPr algn="r"/>
            <a:endParaRPr lang="ru-RU" sz="2000" dirty="0">
              <a:latin typeface="Georgia" pitchFamily="18" charset="0"/>
            </a:endParaRPr>
          </a:p>
        </p:txBody>
      </p:sp>
      <p:pic>
        <p:nvPicPr>
          <p:cNvPr id="4098" name="Picture 2" descr="http://dva-solnca.ru/site.php?id=4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1" y="174661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11430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Georgia" pitchFamily="18" charset="0"/>
              </a:rPr>
              <a:t>Пушкин любил осень</a:t>
            </a:r>
            <a:r>
              <a:rPr lang="ru-RU" i="1" dirty="0">
                <a:solidFill>
                  <a:schemeClr val="tx2"/>
                </a:solidFill>
                <a:latin typeface="Georgia" pitchFamily="18" charset="0"/>
              </a:rPr>
              <a:t>. </a:t>
            </a:r>
            <a:r>
              <a:rPr lang="ru-RU" i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2"/>
                </a:solidFill>
                <a:latin typeface="Georgia" pitchFamily="18" charset="0"/>
              </a:rPr>
              <a:t>«</a:t>
            </a:r>
            <a:r>
              <a:rPr lang="ru-RU" i="1" dirty="0">
                <a:solidFill>
                  <a:schemeClr val="tx2"/>
                </a:solidFill>
                <a:latin typeface="Georgia" pitchFamily="18" charset="0"/>
              </a:rPr>
              <a:t>Нигде так хорошо не пишется, как осенью в деревне</a:t>
            </a:r>
            <a:r>
              <a:rPr lang="ru-RU" dirty="0">
                <a:solidFill>
                  <a:schemeClr val="tx2"/>
                </a:solidFill>
                <a:latin typeface="Georgia" pitchFamily="18" charset="0"/>
              </a:rPr>
              <a:t>», - говорил он.</a:t>
            </a:r>
            <a:br>
              <a:rPr lang="ru-RU" dirty="0">
                <a:solidFill>
                  <a:schemeClr val="tx2"/>
                </a:solidFill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924944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 </a:t>
            </a:r>
            <a:r>
              <a:rPr lang="ru-RU" sz="4000" b="1" i="1" dirty="0" smtClean="0">
                <a:solidFill>
                  <a:srgbClr val="663300"/>
                </a:solidFill>
                <a:latin typeface="Monotype Corsiva" pitchFamily="66" charset="0"/>
              </a:rPr>
              <a:t>И </a:t>
            </a:r>
            <a:r>
              <a:rPr lang="ru-RU" sz="4000" b="1" i="1" dirty="0">
                <a:solidFill>
                  <a:srgbClr val="663300"/>
                </a:solidFill>
                <a:latin typeface="Monotype Corsiva" pitchFamily="66" charset="0"/>
              </a:rPr>
              <a:t>мысли в голове волнуются в отваге,</a:t>
            </a:r>
            <a:endParaRPr lang="ru-RU" sz="4000" b="1" dirty="0">
              <a:solidFill>
                <a:srgbClr val="663300"/>
              </a:solidFill>
              <a:latin typeface="Monotype Corsiva" pitchFamily="66" charset="0"/>
            </a:endParaRPr>
          </a:p>
          <a:p>
            <a:pPr algn="r"/>
            <a:r>
              <a:rPr lang="ru-RU" sz="4000" b="1" dirty="0">
                <a:solidFill>
                  <a:srgbClr val="663300"/>
                </a:solidFill>
                <a:latin typeface="Monotype Corsiva" pitchFamily="66" charset="0"/>
              </a:rPr>
              <a:t> </a:t>
            </a:r>
            <a:r>
              <a:rPr lang="ru-RU" sz="4000" b="1" i="1" dirty="0">
                <a:solidFill>
                  <a:srgbClr val="663300"/>
                </a:solidFill>
                <a:latin typeface="Monotype Corsiva" pitchFamily="66" charset="0"/>
              </a:rPr>
              <a:t>И рифмы легкие навстречу им бегут,</a:t>
            </a:r>
            <a:endParaRPr lang="ru-RU" sz="4000" b="1" dirty="0">
              <a:solidFill>
                <a:srgbClr val="663300"/>
              </a:solidFill>
              <a:latin typeface="Monotype Corsiva" pitchFamily="66" charset="0"/>
            </a:endParaRPr>
          </a:p>
          <a:p>
            <a:pPr algn="r"/>
            <a:r>
              <a:rPr lang="ru-RU" sz="4000" b="1" dirty="0">
                <a:solidFill>
                  <a:srgbClr val="66330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663300"/>
                </a:solidFill>
                <a:latin typeface="Monotype Corsiva" pitchFamily="66" charset="0"/>
              </a:rPr>
              <a:t>И </a:t>
            </a:r>
            <a:r>
              <a:rPr lang="ru-RU" sz="4000" b="1" i="1" dirty="0">
                <a:solidFill>
                  <a:srgbClr val="663300"/>
                </a:solidFill>
                <a:latin typeface="Monotype Corsiva" pitchFamily="66" charset="0"/>
              </a:rPr>
              <a:t>пальцы просятся к перу, перо к бумаге,</a:t>
            </a:r>
            <a:endParaRPr lang="ru-RU" sz="4000" b="1" dirty="0">
              <a:solidFill>
                <a:srgbClr val="663300"/>
              </a:solidFill>
              <a:latin typeface="Monotype Corsiva" pitchFamily="66" charset="0"/>
            </a:endParaRPr>
          </a:p>
          <a:p>
            <a:pPr algn="r"/>
            <a:r>
              <a:rPr lang="ru-RU" sz="4000" b="1" dirty="0">
                <a:solidFill>
                  <a:srgbClr val="66330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663300"/>
                </a:solidFill>
                <a:latin typeface="Monotype Corsiva" pitchFamily="66" charset="0"/>
              </a:rPr>
              <a:t>Минута </a:t>
            </a:r>
            <a:r>
              <a:rPr lang="ru-RU" sz="4000" b="1" i="1" dirty="0">
                <a:solidFill>
                  <a:srgbClr val="663300"/>
                </a:solidFill>
                <a:latin typeface="Monotype Corsiva" pitchFamily="66" charset="0"/>
              </a:rPr>
              <a:t>- и стихи свободные текут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3200" b="1" dirty="0" smtClean="0">
                <a:solidFill>
                  <a:srgbClr val="663300"/>
                </a:solidFill>
                <a:latin typeface="Monotype Corsiva" pitchFamily="66" charset="0"/>
              </a:rPr>
              <a:t>«Осень»</a:t>
            </a:r>
            <a:endParaRPr lang="ru-RU" sz="3200" b="1" dirty="0">
              <a:solidFill>
                <a:srgbClr val="6633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4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502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«Повести  Белкина»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3307" y="1318022"/>
            <a:ext cx="45365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Georgia" pitchFamily="18" charset="0"/>
              </a:rPr>
              <a:t>Пушкин неслучайно в Болдинскую осень обращается к жанру повести. Он начинает прокладывать свою дорогу в прозе, о которой много думает и формулирует, какой она должна быть. На вопрос своего знакомого: «Кто такой Белкин?» - Пушкин ответил: «Кто бы он там ни был, а писать повести надо вот этак: просто, коротко и ясно».</a:t>
            </a:r>
          </a:p>
          <a:p>
            <a:endParaRPr lang="ru-RU" dirty="0"/>
          </a:p>
        </p:txBody>
      </p:sp>
      <p:pic>
        <p:nvPicPr>
          <p:cNvPr id="1026" name="Picture 2" descr="http://grekoline.ru/wp-content/uploads/2013/11/povesti-Belk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8575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78" y="184955"/>
            <a:ext cx="8280920" cy="667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Georgia" pitchFamily="18" charset="0"/>
              </a:rPr>
              <a:t>Пушкин размышляет о читателе, отношения с которым становились непростыми. Пушкин так перерос читателя, что между ними начинает исчезать взаимопонимание: поэта клонило к  суровой прозе. А читатели ждали от него возвышенной романтической поэзии. Пушкин хотел, чтобы читатели в повестях увидели правду и противоречия российской жизни.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Georgia" pitchFamily="18" charset="0"/>
              </a:rPr>
              <a:t>Проза Пушкина так отличалась от существующей в то время литературы, что он не рассчитывал на успех. Так и появился Иван Петрович Белкин - обобщенный образ писателя, которого Пушкин наделил своими мыслями.</a:t>
            </a:r>
          </a:p>
          <a:p>
            <a:pPr algn="ctr">
              <a:lnSpc>
                <a:spcPct val="150000"/>
              </a:lnSpc>
            </a:pP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72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«Повести покойного Ивана Петровича Белкина»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2050" name="Picture 2" descr="http://bibe.ru/wp-content/uploads/pushkin-stancionniysmotri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2025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1296898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600" dirty="0" smtClean="0">
                <a:latin typeface="Georgia" pitchFamily="18" charset="0"/>
              </a:rPr>
              <a:t>«Выстрел»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dirty="0" smtClean="0">
                <a:latin typeface="Georgia" pitchFamily="18" charset="0"/>
              </a:rPr>
              <a:t>«Метель»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dirty="0" smtClean="0">
                <a:latin typeface="Georgia" pitchFamily="18" charset="0"/>
              </a:rPr>
              <a:t>«Гробовщик»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dirty="0" smtClean="0">
                <a:latin typeface="Georgia" pitchFamily="18" charset="0"/>
              </a:rPr>
              <a:t>«Станционный смотритель»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dirty="0" smtClean="0">
                <a:latin typeface="Georgia" pitchFamily="18" charset="0"/>
              </a:rPr>
              <a:t>«Барышня-крестьянка»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60507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Georgia" pitchFamily="18" charset="0"/>
              </a:rPr>
              <a:t>Иван Петрович Белкин — персонаж, вымышленный Пушкиным. Это молодой помещик, занимавшийся на досуге сочинительством и умерший в 1828 году. Он сочинил 5 повестей. Его краткая биография описывается в предисловии к книге.</a:t>
            </a:r>
          </a:p>
        </p:txBody>
      </p:sp>
    </p:spTree>
    <p:extLst>
      <p:ext uri="{BB962C8B-B14F-4D97-AF65-F5344CB8AC3E}">
        <p14:creationId xmlns:p14="http://schemas.microsoft.com/office/powerpoint/2010/main" val="36225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53906"/>
            <a:ext cx="828092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Пушкин опубликовал свое творение под чужим именем. И не просто опубликовал: для подстраховки он придумал Белкина. Появился издатель А.П., провинциальный писатель Белкин и, наконец, его рассказчики. Пушкин показал, как внимательно сумел Белкин выслушать рассказанные ему истории и изложить их так, что перед нами предстала почти вся Россия.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43711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Какие слои русского общества показаны в «Повести Белкина»?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aunkina.ucoz.ru/avatar/fmt_73_24_13462288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692696"/>
            <a:ext cx="37444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далекой станции, на почтовом тракте в российской глубинке жил станционный смотритель Самсон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Вырин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933056"/>
            <a:ext cx="46440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>
                <a:latin typeface="Georgia" pitchFamily="18" charset="0"/>
              </a:rPr>
              <a:t>Кто такие смотрители? </a:t>
            </a:r>
            <a:endParaRPr lang="ru-RU" sz="3200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3200" dirty="0" smtClean="0">
                <a:latin typeface="Georgia" pitchFamily="18" charset="0"/>
              </a:rPr>
              <a:t>Что </a:t>
            </a:r>
            <a:r>
              <a:rPr lang="ru-RU" sz="3200" dirty="0">
                <a:latin typeface="Georgia" pitchFamily="18" charset="0"/>
              </a:rPr>
              <a:t>это за люди? </a:t>
            </a:r>
            <a:endParaRPr lang="ru-RU" sz="3200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3200" dirty="0" smtClean="0">
                <a:latin typeface="Georgia" pitchFamily="18" charset="0"/>
              </a:rPr>
              <a:t>Каково </a:t>
            </a:r>
            <a:r>
              <a:rPr lang="ru-RU" sz="3200" dirty="0">
                <a:latin typeface="Georgia" pitchFamily="18" charset="0"/>
              </a:rPr>
              <a:t>их положение?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3763778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Georgia" pitchFamily="18" charset="0"/>
              </a:rPr>
              <a:t>Говоря о </a:t>
            </a:r>
            <a:r>
              <a:rPr lang="ru-RU" sz="2000" dirty="0" err="1">
                <a:latin typeface="Georgia" pitchFamily="18" charset="0"/>
              </a:rPr>
              <a:t>Вырине</a:t>
            </a:r>
            <a:r>
              <a:rPr lang="ru-RU" sz="2000" dirty="0">
                <a:latin typeface="Georgia" pitchFamily="18" charset="0"/>
              </a:rPr>
              <a:t>, мы невольно ассоциируем его с миллионами таких же бесправных людей, для названия которых в литературе существует понятие «маленький человек», то есть человек, место которого в обществе определено его происхождением и материальным достатком.</a:t>
            </a:r>
          </a:p>
          <a:p>
            <a:pPr algn="r"/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504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1_Оформление по умолчанию</vt:lpstr>
      <vt:lpstr>Оформление по умолчанию</vt:lpstr>
      <vt:lpstr>Презентация PowerPoint</vt:lpstr>
      <vt:lpstr>А.С. Пушкин «Повести Белкина»</vt:lpstr>
      <vt:lpstr>Болдино</vt:lpstr>
      <vt:lpstr>Пушкин любил осень.  «Нигде так хорошо не пишется, как осенью в деревне», - говорил он. </vt:lpstr>
      <vt:lpstr>«Повести  Белкина»</vt:lpstr>
      <vt:lpstr>Презентация PowerPoint</vt:lpstr>
      <vt:lpstr>«Повести покойного Ивана Петровича Белкина»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означает понятие «маленький» человек? </vt:lpstr>
      <vt:lpstr>Презентация PowerPoint</vt:lpstr>
      <vt:lpstr>Домашняя работа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«Повести Белкина»</dc:title>
  <dc:creator>Артём</dc:creator>
  <cp:lastModifiedBy>Артём</cp:lastModifiedBy>
  <cp:revision>9</cp:revision>
  <dcterms:created xsi:type="dcterms:W3CDTF">2015-12-02T20:53:02Z</dcterms:created>
  <dcterms:modified xsi:type="dcterms:W3CDTF">2015-12-04T23:34:16Z</dcterms:modified>
</cp:coreProperties>
</file>