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1" r:id="rId3"/>
    <p:sldId id="262" r:id="rId4"/>
    <p:sldId id="257" r:id="rId5"/>
    <p:sldId id="258" r:id="rId6"/>
    <p:sldId id="259" r:id="rId7"/>
    <p:sldId id="265" r:id="rId8"/>
    <p:sldId id="264" r:id="rId9"/>
    <p:sldId id="266" r:id="rId10"/>
    <p:sldId id="260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5E09-7ED1-4C8E-8E5D-2B1878078C09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14F12-3524-40E3-91AE-5B26636FE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53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14F12-3524-40E3-91AE-5B26636FEC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809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4%20%D0%BD%D0%BE%D1%8F%D0%25B" TargetMode="External"/><Relationship Id="rId2" Type="http://schemas.openxmlformats.org/officeDocument/2006/relationships/hyperlink" Target="https://ru.wikipedia.org/wiki/%D0%9A%D0%B0%D1%82%D0%B5%D0%B3%25D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IRIO\Desktop\Gde-stoit-pobyvat-v-Ross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0"/>
            <a:ext cx="809343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народного единства</a:t>
            </a:r>
            <a:endParaRPr 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(4 ноября</a:t>
            </a:r>
            <a:r>
              <a:rPr lang="ru-RU" sz="2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sz="28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4765119"/>
            <a:ext cx="35152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Автор материала: Дорофеев Иван,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ученик 10 а класса,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МБОУ СШ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№ 1 г. Архангельска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Руководитель: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Куприянович</a:t>
            </a:r>
            <a:r>
              <a:rPr lang="ru-RU" sz="1400" b="1" dirty="0" smtClean="0">
                <a:solidFill>
                  <a:schemeClr val="bg1"/>
                </a:solidFill>
              </a:rPr>
              <a:t> Марина Олеговна,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учитель математики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высшей квалификационной категории,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МБОУ СШ № 1 г. Архангельска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6211669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г. Архангельск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2015 г.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21296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14290"/>
            <a:ext cx="85667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История празднования в современной России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71612"/>
            <a:ext cx="86293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200" b="1" dirty="0" smtClean="0"/>
              <a:t>2005 год - центром </a:t>
            </a:r>
            <a:r>
              <a:rPr lang="ru-RU" sz="1200" b="1" dirty="0"/>
              <a:t>празднования стал Нижний Новгород. Там состоялось открытие памятника Кузьме Минину и Дмитрию Пожарскому</a:t>
            </a:r>
            <a:r>
              <a:rPr lang="ru-RU" sz="1200" b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200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200" b="1" dirty="0" smtClean="0"/>
              <a:t>2006 </a:t>
            </a:r>
            <a:r>
              <a:rPr lang="ru-RU" sz="1200" b="1" dirty="0"/>
              <a:t>год - «Русский марш», несмотря на запрет его проведения в Москве и некоторых других городах России, в тех или иных формах состоялся</a:t>
            </a:r>
            <a:r>
              <a:rPr lang="ru-RU" sz="1200" b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2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200" b="1" dirty="0"/>
              <a:t>2007 год - </a:t>
            </a:r>
            <a:r>
              <a:rPr lang="ru-RU" sz="1200" b="1" dirty="0" smtClean="0"/>
              <a:t>происходит </a:t>
            </a:r>
            <a:r>
              <a:rPr lang="ru-RU" sz="1200" b="1" dirty="0"/>
              <a:t>популяризация праздника. Владимир Хотиненко снял исторический фильм «1612». Только в одной Москве было проведено 39 мероприятий. </a:t>
            </a:r>
            <a:endParaRPr lang="ru-RU" sz="1200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2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200" b="1" dirty="0"/>
              <a:t>2008 год -  На площади Революции прошёл семитысячный митинг, посвящённый Дню народного единства</a:t>
            </a:r>
            <a:r>
              <a:rPr lang="ru-RU" sz="1200" b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2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200" b="1" dirty="0"/>
              <a:t>2009 год - По всей стране проходят праздничные гулянья. Дмитрий Медведев возложил цветы к памятнику Минина и Пожарского и организовал торжественный приём в Большом Кремлёвском дворце</a:t>
            </a:r>
            <a:r>
              <a:rPr lang="ru-RU" sz="1200" b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2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200" b="1" dirty="0"/>
              <a:t>2010 год - </a:t>
            </a:r>
            <a:r>
              <a:rPr lang="ru-RU" sz="1200" b="1" dirty="0" smtClean="0"/>
              <a:t>в </a:t>
            </a:r>
            <a:r>
              <a:rPr lang="ru-RU" sz="1200" b="1" dirty="0"/>
              <a:t>рамках празднования состоялось освящение отреставрированной надвратной иконы Николы Можайского на Никольской башне Московского Кремля Святейшим патриархом московским и всея Руси Кириллом</a:t>
            </a:r>
            <a:r>
              <a:rPr lang="ru-RU" sz="1200" b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200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200" b="1" dirty="0"/>
              <a:t>2011 год - в Москве прошла демонстрация под тем же названием «Русский марш», на который уже три года подряд движение «Наши» собирает представителей различных национальностей</a:t>
            </a:r>
            <a:r>
              <a:rPr lang="ru-RU" sz="1200" b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2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200" b="1" dirty="0" smtClean="0"/>
              <a:t>2012 год - </a:t>
            </a:r>
            <a:r>
              <a:rPr lang="ru-RU" sz="1200" b="1" dirty="0"/>
              <a:t>Центром праздничных мероприятий по традиции стал Нижний Новгород</a:t>
            </a:r>
            <a:r>
              <a:rPr lang="ru-RU" sz="1200" b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2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200" b="1" dirty="0"/>
              <a:t>2013 год - По всей России прошли праздничные гуляния, концерты и представления. В сердце праздника — Нижнем Новгороде в этот день открыли реконструированную улицу Рождественская, которая теперь стала наполовину пешеходной.</a:t>
            </a:r>
          </a:p>
        </p:txBody>
      </p:sp>
    </p:spTree>
    <p:extLst>
      <p:ext uri="{BB962C8B-B14F-4D97-AF65-F5344CB8AC3E}">
        <p14:creationId xmlns="" xmlns:p14="http://schemas.microsoft.com/office/powerpoint/2010/main" val="1725606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857497"/>
            <a:ext cx="775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https://ru.wikipedia.org/wiki/%D0%9A%D0%B0%D1%82%D0%B5%D0%B3%D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https://yandex.ru/images/search?text=4%20%D0%BD%D0%BE%D1%8F%D0%B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412776"/>
            <a:ext cx="4904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Библиография: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50017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народного единства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— российский государственный праздник.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Отмечается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4 ноября,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начиная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2005 года.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C:\Users\Lena\Desktop\novij_risunok.jpg"/>
          <p:cNvPicPr>
            <a:picLocks noChangeAspect="1" noChangeArrowheads="1"/>
          </p:cNvPicPr>
          <p:nvPr/>
        </p:nvPicPr>
        <p:blipFill>
          <a:blip r:embed="rId2" cstate="print"/>
          <a:srcRect t="18182" b="18182"/>
          <a:stretch>
            <a:fillRect/>
          </a:stretch>
        </p:blipFill>
        <p:spPr bwMode="auto">
          <a:xfrm>
            <a:off x="3214678" y="4000504"/>
            <a:ext cx="3143272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0598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78010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640960" cy="2304256"/>
          </a:xfrm>
        </p:spPr>
        <p:txBody>
          <a:bodyPr>
            <a:noAutofit/>
          </a:bodyPr>
          <a:lstStyle/>
          <a:p>
            <a:pPr algn="just"/>
            <a:r>
              <a:rPr lang="ru-RU" sz="1700" dirty="0">
                <a:solidFill>
                  <a:schemeClr val="tx1"/>
                </a:solidFill>
              </a:rPr>
              <a:t>В этот день мы можем стать зрителями концертов с участием выступлений и концертных номеров разных национальных меньшинств, насладиться необычными для нас танцами, хоровым исполнением и, что особо приятно, отведать блюда национальной кухни разных народностей.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</a:rPr>
              <a:t>Проблема социального и национального расслоения должна быть истреблена путём осознания нашего единства на более высоком уровне, чем национальная принадлежность. Мы согреты лучами одного солнца и облюбованы порывами одного тёплого ветра, мы едины.</a:t>
            </a:r>
          </a:p>
          <a:p>
            <a:endParaRPr lang="ru-RU" sz="1800" dirty="0"/>
          </a:p>
        </p:txBody>
      </p:sp>
      <p:pic>
        <p:nvPicPr>
          <p:cNvPr id="4098" name="Picture 2" descr="C:\Users\FIRIO\Desktop\908875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83" y="2505472"/>
            <a:ext cx="3890673" cy="34991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IRIO\Desktop\f8c66fbb4847ffa313d49733d223b4ab8b317c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4" y="2850144"/>
            <a:ext cx="4087019" cy="28098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0978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1052736"/>
            <a:ext cx="8640960" cy="5157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22 </a:t>
            </a:r>
            <a:r>
              <a:rPr lang="ru-RU" sz="1600" dirty="0" smtClean="0"/>
              <a:t>октября (1 ноября) 1612 года бойцы народного ополчения под представительством Кузьмы Минина и Дмитрия Пожарского штурмом взяли Китай-город, Князь Пожарский вступил в Китай с Казанскою иконой Божьей Матери и, согласно гораздо более позднему свидетельству, поклялся построить храм в память этой победы. 23 октября (2 ноября) командование гарнизона интервентов подписало капитуляцию, выпустив тогда же из Кремля московских бояр и других знатных лиц. На следующей день (24 октября </a:t>
            </a:r>
            <a:r>
              <a:rPr lang="en-US" sz="1600" dirty="0" smtClean="0"/>
              <a:t>[</a:t>
            </a:r>
            <a:r>
              <a:rPr lang="ru-RU" sz="1600" dirty="0" smtClean="0"/>
              <a:t>3 ноября</a:t>
            </a:r>
            <a:r>
              <a:rPr lang="en-US" sz="1600" dirty="0" smtClean="0"/>
              <a:t>]</a:t>
            </a:r>
            <a:r>
              <a:rPr lang="ru-RU" sz="1600" dirty="0" smtClean="0"/>
              <a:t>) гарнизон сдался. В конце февраля 1614 года Земский собор избрал новым царем Михаила Романова, первого правителя из династии Романовых.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 1630-е годы на Красной площади появился Казанский собор. В 1649 году царь Алексей Михайлович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распорядился отмечать день Казанской иконы Божий матери не только летом, но и 22 октября (по юлианскому календарю), когда у него родился первенец  - Дмитрий Алексеевич.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ru-RU" sz="1600" dirty="0" smtClean="0"/>
              <a:t>«Празднование казанской иконе Божьей матери (в память избавлении Москвы и России от поляков в 1612 году)» сохраняется в православном календаре и доныне.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ru-RU" sz="1600" dirty="0" smtClean="0"/>
              <a:t>В ХХ и ХХ</a:t>
            </a:r>
            <a:r>
              <a:rPr lang="en-US" sz="1600" dirty="0" smtClean="0"/>
              <a:t>I</a:t>
            </a:r>
            <a:r>
              <a:rPr lang="ru-RU" sz="1600" dirty="0" smtClean="0"/>
              <a:t> веках дню 22 октября по юлианскому календарю соответствует в григорианском календаре 4 ноября.  Именно эта дата – 22 октября по юлианскому календарю , или 4 ноября по григорианскому календарю – выбрана в качестве дня государственного праздника.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260648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праздника</a:t>
            </a:r>
          </a:p>
        </p:txBody>
      </p:sp>
    </p:spTree>
    <p:extLst>
      <p:ext uri="{BB962C8B-B14F-4D97-AF65-F5344CB8AC3E}">
        <p14:creationId xmlns="" xmlns:p14="http://schemas.microsoft.com/office/powerpoint/2010/main" val="1101819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78582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История установления праздника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12066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Непосредственной причиной введения нового праздника была запланированная правительством отмена празднования 7 ноября, которое в сознании людей связано с годовщиной Октябрьской революции 1917 года</a:t>
            </a:r>
          </a:p>
          <a:p>
            <a:pPr algn="just"/>
            <a:endParaRPr lang="ru-RU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Идея сделать праздничным день 4 ноября как День народного единства была высказана Межрелигиозным советом России в сентябре 2004 года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Она была поддержана думским комитетом по труду и социальной политике и, таким образом, приобрела статус думской инициативы.</a:t>
            </a:r>
          </a:p>
        </p:txBody>
      </p:sp>
      <p:pic>
        <p:nvPicPr>
          <p:cNvPr id="2050" name="Picture 2" descr="C:\Users\FIRIO\Desktop\370e38825f8fdd3c766080d70905e1ca_1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45" y="4509120"/>
            <a:ext cx="2632699" cy="16824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IRIO\Desktop\53657_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45597"/>
            <a:ext cx="2659945" cy="16824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6678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4857760"/>
            <a:ext cx="75937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Отношение к празднику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571480"/>
            <a:ext cx="8640960" cy="35004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1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1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8501122" cy="4113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ru-RU" sz="2800" b="1" dirty="0" smtClean="0"/>
              <a:t>Накануне первого празднования Дня народного единства в 46 регионах был проведен социологический опрос. 33 % респондентов считали, что 4 ноября в России отмечается День согласия и примирения, 8 % собирались праздновать День народного единства, 5 % - «День освобождения от польско-литовских интервентов». Тот же опрос показал, что большинство россиян (63%) отрицательно отнеслись к отмене 7 ноября. </a:t>
            </a:r>
          </a:p>
        </p:txBody>
      </p:sp>
    </p:spTree>
    <p:extLst>
      <p:ext uri="{BB962C8B-B14F-4D97-AF65-F5344CB8AC3E}">
        <p14:creationId xmlns="" xmlns:p14="http://schemas.microsoft.com/office/powerpoint/2010/main" val="887245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428604"/>
            <a:ext cx="7772400" cy="3558956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Еще интереснее результаты опроса 2009 года. Вопрос был сформулирован так: «Что за праздник отмечается в России 4 ноября?» Более 30 % опрошенных затруднились с ответом. 45 % ответили, что будут отмечать День народного единства, а 6 % сказали, что 4 ноября – это день Казанской ионы Божией Матери. Чуть более 10 % населения считают, что в ноябре страна отмечает годовщину Октябрьской революции.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4500570"/>
            <a:ext cx="8143932" cy="1428760"/>
          </a:xfrm>
        </p:spPr>
        <p:txBody>
          <a:bodyPr>
            <a:normAutofit/>
          </a:bodyPr>
          <a:lstStyle/>
          <a:p>
            <a:r>
              <a:rPr lang="ru-RU" sz="5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Отношение к празднику</a:t>
            </a:r>
          </a:p>
          <a:p>
            <a:r>
              <a:rPr lang="ru-RU" dirty="0" smtClean="0"/>
              <a:t>АЗДНИКУ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428604"/>
            <a:ext cx="7772400" cy="3714776"/>
          </a:xfrm>
        </p:spPr>
        <p:txBody>
          <a:bodyPr>
            <a:normAutofit/>
          </a:bodyPr>
          <a:lstStyle/>
          <a:p>
            <a:pPr lvl="0"/>
            <a:r>
              <a:rPr lang="ru-RU" sz="2200" b="1" dirty="0" smtClean="0">
                <a:solidFill>
                  <a:schemeClr val="tx1"/>
                </a:solidFill>
              </a:rPr>
              <a:t>1 ноября лидер партии «Яблоко» Григорий Явлинский заявил, что поддерживает отмену празднования 7 ноября, так как по его словам, это являлось оправданием насильственного захвата власти, и поддержал празднование 4 ноября как «Дня национального единства». Он назвал этот праздник «днем гражданского общества» так как, по его словам, именно гражданское общество единственный раз стало главной силой в ликвидации Смуты.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5643578"/>
            <a:ext cx="6417734" cy="85725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Отношение к празднику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34875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В то же время, во многих городах России праздник стал неизменно проходить на фоне митингов и шествий различных патриотических и националистических движений, что вызывает отрицательное отношение либеральных СМИ и политиков.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5429265"/>
            <a:ext cx="6417734" cy="64294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Отношение к празднику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171</TotalTime>
  <Words>910</Words>
  <Application>Microsoft Office PowerPoint</Application>
  <PresentationFormat>Экран (4:3)</PresentationFormat>
  <Paragraphs>63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Слайд 1</vt:lpstr>
      <vt:lpstr>День народного единства — российский государственный праздник.  Отмечается 4 ноября,  начиная с 2005 года.</vt:lpstr>
      <vt:lpstr>  </vt:lpstr>
      <vt:lpstr>     </vt:lpstr>
      <vt:lpstr>Слайд 5</vt:lpstr>
      <vt:lpstr>Слайд 6</vt:lpstr>
      <vt:lpstr>Еще интереснее результаты опроса 2009 года. Вопрос был сформулирован так: «Что за праздник отмечается в России 4 ноября?» Более 30 % опрошенных затруднились с ответом. 45 % ответили, что будут отмечать День народного единства, а 6 % сказали, что 4 ноября – это день Казанской ионы Божией Матери. Чуть более 10 % населения считают, что в ноябре страна отмечает годовщину Октябрьской революции.  </vt:lpstr>
      <vt:lpstr>1 ноября лидер партии «Яблоко» Григорий Явлинский заявил, что поддерживает отмену празднования 7 ноября, так как по его словам, это являлось оправданием насильственного захвата власти, и поддержал празднование 4 ноября как «Дня национального единства». Он назвал этот праздник «днем гражданского общества» так как, по его словам, именно гражданское общество единственный раз стало главной силой в ликвидации Смуты.  </vt:lpstr>
      <vt:lpstr>В то же время, во многих городах России праздник стал неизменно проходить на фоне митингов и шествий различных патриотических и националистических движений, что вызывает отрицательное отношение либеральных СМИ и политиков.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FIRIO</dc:creator>
  <cp:lastModifiedBy>Lena</cp:lastModifiedBy>
  <cp:revision>30</cp:revision>
  <dcterms:created xsi:type="dcterms:W3CDTF">2015-10-14T13:26:04Z</dcterms:created>
  <dcterms:modified xsi:type="dcterms:W3CDTF">2015-11-03T04:56:14Z</dcterms:modified>
</cp:coreProperties>
</file>