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6" r:id="rId13"/>
    <p:sldId id="287" r:id="rId14"/>
    <p:sldId id="269" r:id="rId15"/>
    <p:sldId id="291" r:id="rId16"/>
    <p:sldId id="295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AFC9-0CC8-4DDD-A8C5-888876E5F00D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495E-85B8-4489-BCE9-53E476B21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46983"/>
      </p:ext>
    </p:extLst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2B05A-939D-4733-ABB2-417D90259EA5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2FB9-E2D0-4932-8E0C-98DC84D3D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60675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D037-A3BD-4D12-A96C-E2843BCDA04C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D9CE-BD59-4E53-BAD6-FBB2E467E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16860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50AC-AAFB-4779-8A54-97A5E6966088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00158-48DB-41FC-87A5-1E7881D23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00051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25B4-9F5C-40A2-A32C-4122DDE0A4FB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A8BB-A43B-41B3-AA22-23232B42F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56988"/>
      </p:ext>
    </p:extLst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17E6-4FBE-446D-86B4-23ADCA658894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01AF-C457-4F32-822D-30F17EB0F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11934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0026-134D-4FED-9F1F-8E5D55B122D1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539E1-EAFA-46EE-B7D4-DEA8E8DA7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9135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2330-1F19-47C4-864D-59BEB0611E87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FBF5-9DF8-4E8E-A70C-C0B25CBD1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19447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244B-1F20-4E74-A433-84D18B463764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5D33-9554-425C-9CC3-3B6F447E7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13765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FF0B-C5E8-4712-A8F4-8891B80FDCCF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4CAB-B712-4D73-9DB8-635F810E9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19172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1AAA-56BA-4AD6-8323-2E04095F9FE5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B455-5793-4EB4-A493-0499B8349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44599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C9D201-FF24-4880-814C-B4DCE126334F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77DF00-6A55-48DE-AEBF-984497906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1%D0%BE%D1%80%D0%B8%D1%81_%D0%B8_%D0%93%D0%BB%D0%B5%D0%B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0" y="717997"/>
            <a:ext cx="9144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3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Святые и </a:t>
            </a:r>
            <a:r>
              <a:rPr lang="ru-RU" sz="63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святость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780928"/>
            <a:ext cx="5929354" cy="296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635896" y="2335611"/>
            <a:ext cx="137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(Урок 1)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5680841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65" y="239082"/>
            <a:ext cx="3219919" cy="59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142875" y="6072188"/>
            <a:ext cx="321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«Святой Себастьян» </a:t>
            </a:r>
          </a:p>
          <a:p>
            <a:pPr algn="ctr" eaLnBrk="1" hangingPunct="1">
              <a:defRPr/>
            </a:pP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А.Мантенья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(ок.1480г.)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39082"/>
            <a:ext cx="2268418" cy="59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269" name="Прямоугольник 2"/>
          <p:cNvSpPr>
            <a:spLocks noChangeArrowheads="1"/>
          </p:cNvSpPr>
          <p:nvPr/>
        </p:nvSpPr>
        <p:spPr bwMode="auto">
          <a:xfrm>
            <a:off x="3071813" y="6072188"/>
            <a:ext cx="314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«Святой Себастьян» С.Боттичелли (1473г.)</a:t>
            </a:r>
          </a:p>
        </p:txBody>
      </p:sp>
      <p:pic>
        <p:nvPicPr>
          <p:cNvPr id="11270" name="Picture 5" descr="C:\Users\пользователь\Desktop\0000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39082"/>
            <a:ext cx="3071834" cy="59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271" name="Прямоугольник 9"/>
          <p:cNvSpPr>
            <a:spLocks noChangeArrowheads="1"/>
          </p:cNvSpPr>
          <p:nvPr/>
        </p:nvSpPr>
        <p:spPr bwMode="auto">
          <a:xfrm>
            <a:off x="6072188" y="6072188"/>
            <a:ext cx="285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«Святой Себастьян»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Тициан. (1475г.)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0" y="2857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0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Святые на Руси  Глеб и  Борис</a:t>
            </a: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85750" y="1143000"/>
            <a:ext cx="4786313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Руси почитали многих святых, но были среди них особо любимые и чтимые народом. Это были те, кто «просиял на русской земле», на кого, моля о защите, веками уповала Русь.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Князья Борис и Глеб - первые святые, канонизированные русской церковью. Они были сыновьями великого киевского князя Владимира, крестившего Русь в 988 году.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9" b="6249"/>
          <a:stretch>
            <a:fillRect/>
          </a:stretch>
        </p:blipFill>
        <p:spPr bwMode="auto">
          <a:xfrm>
            <a:off x="5299652" y="1071546"/>
            <a:ext cx="33493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5286375" y="6072188"/>
            <a:ext cx="3286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Икона «Святые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Глед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 Борис» (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XIV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в.)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14313" y="161925"/>
            <a:ext cx="90011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  <a:defRPr/>
            </a:pP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Борис и Глеб были убиты по приказу их брата Святополка,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захватившего киевский престол. Они не только не противились брату, но добровольно пошли навстречу гибели, мужественно и смиренно приняв смерть. Их житие излагается в «Сказании о Борисе и Глебе»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94"/>
          <a:stretch>
            <a:fillRect/>
          </a:stretch>
        </p:blipFill>
        <p:spPr bwMode="auto">
          <a:xfrm>
            <a:off x="142844" y="2471644"/>
            <a:ext cx="2773399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03835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Миниатюры из «Сказании о Борисе и Глебе» (</a:t>
            </a:r>
            <a:r>
              <a:rPr lang="en-US" sz="2400" b="1" i="1" dirty="0">
                <a:solidFill>
                  <a:srgbClr val="0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XIV</a:t>
            </a:r>
            <a:r>
              <a:rPr lang="ru-RU" sz="2400" b="1" i="1" dirty="0">
                <a:solidFill>
                  <a:srgbClr val="0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в.)</a:t>
            </a:r>
            <a:endParaRPr lang="ru-RU" sz="2400" i="1" dirty="0">
              <a:solidFill>
                <a:srgbClr val="01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02338"/>
            <a:ext cx="314325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1.Владимир посылает </a:t>
            </a:r>
            <a:r>
              <a:rPr lang="ru-RU" b="1" i="1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Бориса против печенегов.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2.Смерть Владимира.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8" b="13127"/>
          <a:stretch>
            <a:fillRect/>
          </a:stretch>
        </p:blipFill>
        <p:spPr bwMode="auto">
          <a:xfrm>
            <a:off x="3000364" y="2471644"/>
            <a:ext cx="2926743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3071813" y="6002338"/>
            <a:ext cx="28575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1.Убийцы Бориса находят его в шатре.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2.Убиение Бориса.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9" b="13534"/>
          <a:stretch>
            <a:fillRect/>
          </a:stretch>
        </p:blipFill>
        <p:spPr bwMode="auto">
          <a:xfrm>
            <a:off x="6000760" y="2471644"/>
            <a:ext cx="3051183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5929313" y="5997575"/>
            <a:ext cx="30718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1.Убийцы настигаю Глеба.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2.Убиение Глеба.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28625" y="142875"/>
            <a:ext cx="8715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88000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Жизнь святых Бориса и Глеба являет пример смирения, незлобия и кротости.</a:t>
            </a:r>
          </a:p>
          <a:p>
            <a:pPr indent="288000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Страдание и кротость, непротивление злу насилием - близкие душе русского человека, запечатлены на многочисленных иконах древнерусскими мастерами. 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00063" y="6072188"/>
            <a:ext cx="3786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Икона «Святые Борис и Глеб»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(II половина XIX в).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143116"/>
            <a:ext cx="3306298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4214813" y="6002338"/>
            <a:ext cx="4572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Икона церкви Бориса и Глеба в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Кидекше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«Святые Владимир, Борис и Глеб в житии..» (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XVII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век).</a:t>
            </a: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143116"/>
            <a:ext cx="3075169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-71438" y="241300"/>
            <a:ext cx="607218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народе их чтили как целителей, воинов-заступников, оберегающих Русь. Они являлись в видениях </a:t>
            </a: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накануне сражения в Невской битве 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1240 году, с ними связывали победу на Куликовом поле. Вот почему русские иконописцы изображали их 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облике воинов-всадников.</a:t>
            </a:r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19277"/>
            <a:ext cx="2955462" cy="571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2" y="3037828"/>
            <a:ext cx="5286380" cy="346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1271588" y="6345238"/>
            <a:ext cx="322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Битва на Куликовом поле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5572125" y="5786438"/>
            <a:ext cx="357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Икона из Успенского собора Московского Кремля </a:t>
            </a:r>
            <a:r>
              <a:rPr lang="ru-RU" b="1" i="1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«Святые Борис и Глеб» (1340г.)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750"/>
            <a:ext cx="9144000" cy="39084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i="1" dirty="0" smtClean="0">
                <a:solidFill>
                  <a:srgbClr val="01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Закрепление материала</a:t>
            </a:r>
          </a:p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идеал? Каков идеал Человека в античности, средневековье и в эпохе Возрождения? </a:t>
            </a:r>
          </a:p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вам известно почитаемых святых: апостолах Петре и Павле, четырёх евангелистах, Андрее Первозванном, Николае Чудотворце, С. Радонежском, С. Саровском и др.? Почему имен­но к ним обращался человек с молитвами о помощи?</a:t>
            </a:r>
          </a:p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Первых русских святых Бориса и Глеба называют «страстотерпцами». Что означает это слово?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3184" y="3926917"/>
            <a:ext cx="4392746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0" y="3827837"/>
            <a:ext cx="2323354" cy="30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770" y="3796206"/>
            <a:ext cx="2479333" cy="30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504" y="836712"/>
            <a:ext cx="85693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Программы для общеобразовательных школ, гимназий, лицеев. Мировая художественная культура. 5-11 классы. </a:t>
            </a:r>
            <a:r>
              <a:rPr lang="ru-RU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Г.И.Данилова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. М.: Дрофа, 2007.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Учебник 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«Мировая художественная культура». 7-9 классы: Базовый уровень.  </a:t>
            </a:r>
            <a:r>
              <a:rPr lang="ru-RU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Г.И.Данилова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. Москва. Дрофа. 2010 год.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Википедия – 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hlinkClick r:id="rId2"/>
              </a:rPr>
              <a:t>https://ru.wikipedia.org/wiki/%D0%91%D0%BE%D1%80%D0%B8%D1%81_%D0%B8_%</a:t>
            </a:r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2"/>
              </a:rPr>
              <a:t>D0%93%D0%BB%D0%B5%D0%B1</a:t>
            </a:r>
            <a:endParaRPr lang="ru-RU" sz="20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01715"/>
      </p:ext>
    </p:extLst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42875" y="227013"/>
            <a:ext cx="9001125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3200" b="1" i="1" dirty="0">
                <a:solidFill>
                  <a:srgbClr val="0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Проверка домашнего задания:</a:t>
            </a:r>
          </a:p>
          <a:p>
            <a:pPr marL="540000" indent="-324000"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Какой идеал человека во времена античности? Средние века? В эпоху Возрождения?  </a:t>
            </a:r>
          </a:p>
          <a:p>
            <a:pPr marL="540000" indent="-324000"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Назовите религии мира. </a:t>
            </a:r>
          </a:p>
          <a:p>
            <a:pPr marL="540000" indent="-324000"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Кто олицетворял идеал человека в буддизме?</a:t>
            </a:r>
          </a:p>
          <a:p>
            <a:pPr marL="540000" indent="-324000"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Каким изображался Будда?</a:t>
            </a:r>
          </a:p>
          <a:p>
            <a:pPr marL="540000" indent="-324000"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Назовите триаду которая  олицетворяла идеал человека в индуизме.</a:t>
            </a:r>
          </a:p>
          <a:p>
            <a:pPr marL="540000" indent="-324000"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Где находится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трехликое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изображение Шивы?</a:t>
            </a:r>
          </a:p>
          <a:p>
            <a:pPr marL="540000" indent="-324000"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Кто является идеалом в христианской религии?</a:t>
            </a:r>
          </a:p>
          <a:p>
            <a:pPr marL="540000" indent="-324000"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изображался Иисус вначале? Почему пастух и почему овцы?</a:t>
            </a:r>
          </a:p>
          <a:p>
            <a:pPr marL="540000" indent="-324000"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означает слово «ислам»? Кто основал веру? </a:t>
            </a:r>
          </a:p>
          <a:p>
            <a:pPr marL="540000" indent="-324000"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Почему нет изображения Аллаха?</a:t>
            </a:r>
          </a:p>
          <a:p>
            <a:pPr marL="540000" indent="-324000"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обозначался Аллах в орнаменте?</a:t>
            </a:r>
          </a:p>
          <a:p>
            <a:pPr marL="540000" indent="-3240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Какое искусство достигло высшего уровня в исламе? </a:t>
            </a:r>
          </a:p>
        </p:txBody>
      </p:sp>
      <p:pic>
        <p:nvPicPr>
          <p:cNvPr id="3075" name="Picture 3" descr="C:\Users\пользователь\Desktop\Writing_pen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928688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0" y="428625"/>
            <a:ext cx="9144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Идеал Человека нашёл своё художественное воплощение в образах </a:t>
            </a:r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святых - </a:t>
            </a:r>
            <a:r>
              <a:rPr lang="ru-RU" sz="2500" b="1" i="1" dirty="0">
                <a:solidFill>
                  <a:srgbClr val="0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людях высокого духа и праведности, прославивших себя служением Богу.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857364"/>
            <a:ext cx="6810785" cy="471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857250" y="5443538"/>
            <a:ext cx="7500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Святые рассматривались церковью как посредники между Богом и людьми, заступники и ходатаи перед Ним.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785938" y="260350"/>
            <a:ext cx="7000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800" b="1" i="1" dirty="0">
                <a:solidFill>
                  <a:srgbClr val="0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«Бог стал человеком, чтобы человек стал Богом…» 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65198"/>
            <a:ext cx="2929439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365250"/>
            <a:ext cx="2900362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863" y="1365250"/>
            <a:ext cx="267335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129" name="Прямоугольник 8"/>
          <p:cNvSpPr>
            <a:spLocks noChangeArrowheads="1"/>
          </p:cNvSpPr>
          <p:nvPr/>
        </p:nvSpPr>
        <p:spPr bwMode="auto">
          <a:xfrm>
            <a:off x="6178550" y="4857750"/>
            <a:ext cx="2822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Икона Божией Матери</a:t>
            </a: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357188" y="4783138"/>
            <a:ext cx="2473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Икона Святого</a:t>
            </a:r>
          </a:p>
          <a:p>
            <a:pPr algn="ctr" eaLnBrk="1" hangingPunct="1">
              <a:defRPr/>
            </a:pP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Милия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Персидского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3000375" y="4786313"/>
            <a:ext cx="321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Икона святым мученикам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Гурию,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Самону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Авиву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42875" y="4000500"/>
            <a:ext cx="90011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2000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народе старались сберечь память о святых, каждый </a:t>
            </a:r>
            <a:r>
              <a:rPr lang="ru-RU" sz="24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свой поступок, каждое произнесённое слово осмысливали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соответствии с их земной жизнью. По крупицам собирали о них сведения, а после смерти и причисления к лику святых из поколения в поколение, из уст в уста передавали всё известное об их праведных деяниях.</a:t>
            </a:r>
          </a:p>
          <a:p>
            <a:pPr indent="252000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Именно к ним обращался с молитвами верующий человек,  на них уповал он в трудные минуты жизни.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429" y="142852"/>
            <a:ext cx="632840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85750" y="1214438"/>
            <a:ext cx="42148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Прежде всего это были первые мученики, погибшие или пострадавшие за веру ещё во времена гонений на христиан. Их травили дикими зверями в цирках, сжигали заживо на кострах, распинали на крестах...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28625" y="5572125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Первые века христианства.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Гонения на христиан в Риме.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64-311гг.</a:t>
            </a:r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162" y="285750"/>
            <a:ext cx="4342188" cy="635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857496"/>
            <a:ext cx="4662488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4500563" y="6207125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900"/>
              </a:lnSpc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Первые века христианства. </a:t>
            </a:r>
          </a:p>
          <a:p>
            <a:pPr algn="ctr" eaLnBrk="1" hangingPunct="1">
              <a:lnSpc>
                <a:spcPts val="1900"/>
              </a:lnSpc>
              <a:defRPr/>
            </a:pPr>
            <a:r>
              <a:rPr lang="ru-RU" b="1" i="1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Гонения на христиан в Риме. 64-311гг.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0563" y="225425"/>
            <a:ext cx="4643437" cy="2632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000" b="1" spc="-14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Блаженны вы, невинные страдальцы,</a:t>
            </a:r>
            <a:endParaRPr lang="ru-RU" sz="2000" b="1" spc="-14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2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Молитесь Богу день и ночь за нас, 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2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Наверняка опущенные пальцы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2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Готовит нам уже грядущий час...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2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Ликует Рим в языческом веселье, 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2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Заполнены трибуны неспроста.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2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Выводят на арену Колизея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2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Служителей Воскресшего Христа.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r">
              <a:lnSpc>
                <a:spcPts val="2200"/>
              </a:lnSpc>
              <a:defRPr/>
            </a:pPr>
            <a:r>
              <a:rPr lang="ru-RU" sz="2000" b="1" i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Иеромонах Роман</a:t>
            </a:r>
            <a:endParaRPr lang="ru-RU" sz="2000" b="1" i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1438" y="158750"/>
            <a:ext cx="471487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Ликует Рим в языческом веселье, </a:t>
            </a: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Заполнены трибуны неспроста.</a:t>
            </a: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Выводят на арену Колизея</a:t>
            </a: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Служителей распятого Христа.</a:t>
            </a: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Патриции, изяществом блистая,</a:t>
            </a:r>
          </a:p>
          <a:p>
            <a:pPr>
              <a:lnSpc>
                <a:spcPts val="2100"/>
              </a:lnSpc>
              <a:defRPr/>
            </a:pPr>
            <a:r>
              <a:rPr lang="ru-RU" sz="2000" b="1" spc="-1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Не драли </a:t>
            </a:r>
            <a:r>
              <a:rPr lang="ru-RU" sz="2000" b="1" spc="-100" dirty="0" err="1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горлов</a:t>
            </a:r>
            <a:r>
              <a:rPr lang="ru-RU" sz="2000" b="1" spc="-1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непотребном «бис»,</a:t>
            </a:r>
            <a:endParaRPr lang="ru-RU" sz="2000" b="1" spc="-1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spc="-1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Не тыкали в страдающих перстами, </a:t>
            </a:r>
            <a:endParaRPr lang="ru-RU" sz="2000" b="1" spc="-1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Достойно опускали пальцы вниз.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Наверное, большое наслажденье 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Испытывал народ от этих встреч.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И тех, кто обречён на усеченье, 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Согласно знаку </a:t>
            </a:r>
            <a:r>
              <a:rPr lang="ru-RU" sz="2000" b="1" dirty="0" err="1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поядает</a:t>
            </a: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меч.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О воины, почто забыта слава, 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Вчера - герои, нынче - палачи,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spc="-1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Всех потешая зрелищем кровавым,</a:t>
            </a:r>
            <a:endParaRPr lang="ru-RU" sz="2000" b="1" spc="-1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О беззащитных тупите мечи.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И вновь ведут на новое мученье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Того, кто стар и кто кричаще юн.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spc="-1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И всех, приговорённых на съеденье,</a:t>
            </a:r>
            <a:endParaRPr lang="ru-RU" sz="2000" b="1" spc="-1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По одному бросают ко зверью.</a:t>
            </a:r>
          </a:p>
          <a:p>
            <a:pPr>
              <a:lnSpc>
                <a:spcPts val="2100"/>
              </a:lnSpc>
              <a:defRPr/>
            </a:pPr>
            <a:r>
              <a:rPr lang="ru-RU" sz="2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Но тихий отрок, сам идя на муки,</a:t>
            </a:r>
            <a:endParaRPr lang="ru-RU" sz="20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spc="-1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Перекрестился, слыша грозный рык,</a:t>
            </a:r>
            <a:endParaRPr lang="ru-RU" sz="2000" b="1" spc="-1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spc="-1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Прижал к груди крестообразно руки,</a:t>
            </a:r>
            <a:endParaRPr lang="ru-RU" sz="2000" b="1" spc="-1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sz="2000" b="1" spc="-1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На небо поднял просветлённый лик...</a:t>
            </a:r>
            <a:endParaRPr lang="ru-RU" sz="2000" b="1" spc="-1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571500" y="214313"/>
            <a:ext cx="85725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88000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Первые святые в  христианской религии – это апостолы Петр и Павел, а также мученицы Вера, Надежда, Любовь и мать их София. </a:t>
            </a:r>
          </a:p>
          <a:p>
            <a:pPr indent="288000" eaLnBrk="1" hangingPunct="1">
              <a:lnSpc>
                <a:spcPts val="2700"/>
              </a:lnSpc>
              <a:defRPr/>
            </a:pP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Они освятили своей кровью христианскую веру, были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казнены, но не отреклись, не отступились от Бога. 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2146300"/>
            <a:ext cx="308927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2146300"/>
            <a:ext cx="3252788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4643438" y="6072188"/>
            <a:ext cx="4071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Икона «Вера, Надежда, Любовь и мать их София».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441325" y="6072188"/>
            <a:ext cx="4202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Икона «Апостолы Петр и Павел».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(1750г.)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98197"/>
            <a:ext cx="2971804" cy="591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357188" y="5429250"/>
            <a:ext cx="185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«Святой Себастьян» А.Мессины. (1478г.)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963148"/>
            <a:ext cx="3169728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6" name="Прямоугольник 11"/>
          <p:cNvSpPr>
            <a:spLocks noChangeArrowheads="1"/>
          </p:cNvSpPr>
          <p:nvPr/>
        </p:nvSpPr>
        <p:spPr bwMode="auto">
          <a:xfrm>
            <a:off x="5929313" y="6072188"/>
            <a:ext cx="314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«Святой Себастьян»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П.Перуджино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(ок.1495г.)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438" y="169863"/>
            <a:ext cx="64293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</a:t>
            </a:r>
            <a:r>
              <a:rPr lang="ru-RU" sz="2400" b="1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Искусство представлено множеством </a:t>
            </a:r>
            <a:r>
              <a:rPr lang="ru-RU" sz="2400" b="1" spc="-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прославленных шедевров, запечатлевших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облик наиболее почитаемых в народе святых. Среди них особо следует выделить Святого Себастьяна.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1072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74</cp:revision>
  <dcterms:created xsi:type="dcterms:W3CDTF">2012-09-20T08:29:07Z</dcterms:created>
  <dcterms:modified xsi:type="dcterms:W3CDTF">2015-11-03T10:52:35Z</dcterms:modified>
</cp:coreProperties>
</file>