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2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E0CB81-D89E-4EDA-AD73-249B3469C004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1E63CA-6922-4AAC-8685-432DBA40FAD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CB81-D89E-4EDA-AD73-249B3469C004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3CA-6922-4AAC-8685-432DBA40FAD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CB81-D89E-4EDA-AD73-249B3469C004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3CA-6922-4AAC-8685-432DBA40FAD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CB81-D89E-4EDA-AD73-249B3469C004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3CA-6922-4AAC-8685-432DBA40FAD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CB81-D89E-4EDA-AD73-249B3469C004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3CA-6922-4AAC-8685-432DBA40FA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CB81-D89E-4EDA-AD73-249B3469C004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3CA-6922-4AAC-8685-432DBA40FAD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CB81-D89E-4EDA-AD73-249B3469C004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3CA-6922-4AAC-8685-432DBA40FAD9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CB81-D89E-4EDA-AD73-249B3469C004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3CA-6922-4AAC-8685-432DBA40FAD9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CB81-D89E-4EDA-AD73-249B3469C004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3CA-6922-4AAC-8685-432DBA40F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CB81-D89E-4EDA-AD73-249B3469C004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3CA-6922-4AAC-8685-432DBA40F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CB81-D89E-4EDA-AD73-249B3469C004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3CA-6922-4AAC-8685-432DBA40F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2E0CB81-D89E-4EDA-AD73-249B3469C004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E1E63CA-6922-4AAC-8685-432DBA40FA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4;&#1088;&#1091;&#1078;&#1077;&#1085;&#1086;&#1089;&#1077;&#1094;" TargetMode="External"/><Relationship Id="rId2" Type="http://schemas.openxmlformats.org/officeDocument/2006/relationships/hyperlink" Target="http://www.best-pedagog.ru/pedagogicheskaya-deyatelnost-i-teoriya-ioganna-genriha-pestalotsts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statel.ru/mir-srednevekovia/sr/886-obrazovanie-ricarei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3645024"/>
            <a:ext cx="7745505" cy="2481138"/>
          </a:xfrm>
        </p:spPr>
        <p:txBody>
          <a:bodyPr>
            <a:normAutofit fontScale="55000" lnSpcReduction="20000"/>
          </a:bodyPr>
          <a:lstStyle/>
          <a:p>
            <a:pPr marL="0" indent="0" algn="r">
              <a:buNone/>
            </a:pPr>
            <a:r>
              <a:rPr lang="ru-RU" dirty="0" smtClean="0"/>
              <a:t>      Выполнила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</a:p>
          <a:p>
            <a:pPr marL="0" indent="0" algn="r">
              <a:buNone/>
            </a:pPr>
            <a:r>
              <a:rPr lang="ru-RU" dirty="0" err="1" smtClean="0"/>
              <a:t>Трубникова</a:t>
            </a:r>
            <a:r>
              <a:rPr lang="ru-RU" dirty="0" smtClean="0"/>
              <a:t> Ксения,</a:t>
            </a:r>
          </a:p>
          <a:p>
            <a:pPr marL="0" indent="0" algn="r">
              <a:buNone/>
            </a:pPr>
            <a:r>
              <a:rPr lang="ru-RU" dirty="0" smtClean="0"/>
              <a:t>Студентка 2 курса </a:t>
            </a:r>
          </a:p>
          <a:p>
            <a:pPr marL="0" indent="0" algn="r">
              <a:buNone/>
            </a:pPr>
            <a:r>
              <a:rPr lang="ru-RU" dirty="0" smtClean="0"/>
              <a:t>ФГБОУ ВО МАГУ, </a:t>
            </a:r>
          </a:p>
          <a:p>
            <a:pPr marL="0" indent="0" algn="r">
              <a:buNone/>
            </a:pPr>
            <a:r>
              <a:rPr lang="ru-RU" dirty="0" err="1" smtClean="0"/>
              <a:t>ИиС</a:t>
            </a:r>
            <a:r>
              <a:rPr lang="ru-RU" dirty="0" smtClean="0"/>
              <a:t>, </a:t>
            </a:r>
            <a:r>
              <a:rPr lang="ru-RU" dirty="0" smtClean="0"/>
              <a:t>2-БПО-ДГИ</a:t>
            </a:r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Преподаватель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 algn="r">
              <a:buNone/>
            </a:pPr>
            <a:r>
              <a:rPr lang="ru-RU" smtClean="0"/>
              <a:t>Панченко Татьяна Владимировна</a:t>
            </a: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г</a:t>
            </a:r>
            <a:r>
              <a:rPr lang="ru-RU" dirty="0" smtClean="0"/>
              <a:t>. Мурманск, 2015 год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7756263" cy="3573016"/>
          </a:xfrm>
        </p:spPr>
        <p:txBody>
          <a:bodyPr/>
          <a:lstStyle/>
          <a:p>
            <a:r>
              <a:rPr lang="ru-RU" sz="2400" dirty="0" smtClean="0"/>
              <a:t>Мурманский арктический государственный университет</a:t>
            </a:r>
            <a:br>
              <a:rPr lang="ru-RU" sz="2400" dirty="0" smtClean="0"/>
            </a:br>
            <a:r>
              <a:rPr lang="ru-RU" sz="2400" dirty="0" smtClean="0"/>
              <a:t>Учебная дисциплина</a:t>
            </a:r>
            <a:r>
              <a:rPr lang="en-US" sz="2400" dirty="0" smtClean="0"/>
              <a:t>:</a:t>
            </a:r>
            <a:r>
              <a:rPr lang="ru-RU" sz="2400" dirty="0" smtClean="0"/>
              <a:t> педагогика</a:t>
            </a:r>
            <a:br>
              <a:rPr lang="ru-RU" sz="2400" dirty="0" smtClean="0"/>
            </a:br>
            <a:r>
              <a:rPr lang="ru-RU" sz="2400" dirty="0" smtClean="0"/>
              <a:t>Презентация на тему</a:t>
            </a:r>
            <a:r>
              <a:rPr lang="en-US" sz="2400" dirty="0" smtClean="0"/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dirty="0" smtClean="0"/>
              <a:t>«Образование в Средние века»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94988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5050904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 14 лет до 21 года мальчик переходил на мужскую половину и становился </a:t>
            </a:r>
            <a:r>
              <a:rPr lang="ru-RU" i="1" dirty="0" smtClean="0"/>
              <a:t>оруженосцем</a:t>
            </a:r>
            <a:r>
              <a:rPr lang="ru-RU" dirty="0" smtClean="0"/>
              <a:t>. В обязанности </a:t>
            </a:r>
            <a:r>
              <a:rPr lang="ru-RU" dirty="0"/>
              <a:t>оруженосца входило полирование брони и </a:t>
            </a:r>
            <a:r>
              <a:rPr lang="ru-RU" dirty="0" smtClean="0"/>
              <a:t>оружия, </a:t>
            </a:r>
            <a:r>
              <a:rPr lang="ru-RU" dirty="0"/>
              <a:t>помощь рыцарю при облачении в доспехи, присмотром за вещами </a:t>
            </a:r>
            <a:r>
              <a:rPr lang="ru-RU" dirty="0" smtClean="0"/>
              <a:t>рыцаря. Он </a:t>
            </a:r>
            <a:r>
              <a:rPr lang="ru-RU" dirty="0"/>
              <a:t>занимался сменой оружия и лошадей, обрабатывал легкие раны, выносил тяжело раненого рыцаря с поля боя, и даже должен был с почестями похоронить своего павшего в сражении господина. В большинстве случаев, оруженосец шел в сражение вместе со своим господином, где они сражались бок о бок.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Жизнь оруженосца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36" y="2060848"/>
            <a:ext cx="3125333" cy="44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7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743" y="2060848"/>
            <a:ext cx="8363272" cy="1800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 В 21 год, как правило, происходило </a:t>
            </a:r>
            <a:r>
              <a:rPr lang="ru-RU" i="1" dirty="0"/>
              <a:t>посвящение в рыцари</a:t>
            </a:r>
            <a:r>
              <a:rPr lang="ru-RU" dirty="0"/>
              <a:t>. Юношу благословляли освященным </a:t>
            </a:r>
            <a:r>
              <a:rPr lang="ru-RU" dirty="0" smtClean="0"/>
              <a:t>мечом</a:t>
            </a:r>
            <a:r>
              <a:rPr lang="ru-RU" dirty="0"/>
              <a:t>. К концу средних веков система рекрутских наборов произошли такие изменения, что </a:t>
            </a:r>
            <a:r>
              <a:rPr lang="ru-RU" dirty="0" smtClean="0"/>
              <a:t>молодежь (особенно английская) стала </a:t>
            </a:r>
            <a:r>
              <a:rPr lang="ru-RU" dirty="0"/>
              <a:t>вступать в ряды рыцарства позже, а то и не вступать </a:t>
            </a:r>
            <a:r>
              <a:rPr lang="ru-RU" dirty="0" smtClean="0"/>
              <a:t>вовсе, предпочитая поступление в </a:t>
            </a:r>
            <a:r>
              <a:rPr lang="ru-RU" i="1" dirty="0" smtClean="0"/>
              <a:t>университет.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Посвящение в рыцари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76" y="4077072"/>
            <a:ext cx="364840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6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204864"/>
            <a:ext cx="5050904" cy="46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Девушки из благородных семей в 13-14 веке получали не менее основательное образование, чем юноши. </a:t>
            </a:r>
            <a:r>
              <a:rPr lang="ru-RU" dirty="0" smtClean="0"/>
              <a:t>Учитель-монах, живущий в замке, учил </a:t>
            </a:r>
            <a:r>
              <a:rPr lang="ru-RU" dirty="0"/>
              <a:t>читать, писать, </a:t>
            </a:r>
            <a:r>
              <a:rPr lang="ru-RU" dirty="0" smtClean="0"/>
              <a:t>обучал арифметике, латыни. Старшие родственницы - </a:t>
            </a:r>
            <a:r>
              <a:rPr lang="ru-RU" dirty="0"/>
              <a:t>минимум одному иностранному языку, игре на музыкальных инструментах, пению, поэзии, этикету и искусству составлять музыкальные </a:t>
            </a:r>
            <a:r>
              <a:rPr lang="ru-RU" dirty="0" smtClean="0"/>
              <a:t>композиции, давали </a:t>
            </a:r>
            <a:r>
              <a:rPr lang="ru-RU" dirty="0"/>
              <a:t>уроки оказания первой помощи и народной медицины. </a:t>
            </a:r>
            <a:r>
              <a:rPr lang="ru-RU" dirty="0" smtClean="0"/>
              <a:t>Помимо </a:t>
            </a:r>
            <a:r>
              <a:rPr lang="ru-RU" dirty="0"/>
              <a:t>этого, девушки обучались верховой езде, искусству выращивать и тренировать охотничьих птиц, танцевать, играть в шахматы, сочинять и рассказывать истории. </a:t>
            </a:r>
          </a:p>
          <a:p>
            <a:pPr marL="0" indent="0">
              <a:buNone/>
            </a:pPr>
            <a:r>
              <a:rPr lang="ru-RU" dirty="0" smtClean="0"/>
              <a:t>Девушек </a:t>
            </a:r>
            <a:r>
              <a:rPr lang="ru-RU" dirty="0"/>
              <a:t>учили управлению дворцовым хозяйством, сначала через наблюдение за тем, как это делают старшие, и затем доверяя им определенные сферы ответственности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Женское образование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2950131" cy="391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8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4618856" cy="43899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Богатые горожане нанимали детям учителей или отправляли в частные школы, где элементарное образование получали и мальчики </a:t>
            </a:r>
            <a:r>
              <a:rPr lang="ru-RU" dirty="0"/>
              <a:t>и девочки. После нескольких лет, проведенных в элементарной школе, дети, которых готовили к работе в банках и коммерции, продолжали обучение в коммерческих школах. Там они учились арифметике, бухгалтерскому учету, правилам коммерческой переписки, иностранным языкам и географии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Образование горожан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54783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3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888" y="3501008"/>
            <a:ext cx="7920880" cy="3240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В некоторых областях было принято сразу отправлять детей в ученичество. Прием в ученичество означал окончание юридической ответственности отца за сына. Сыну выделялась либо сумма денег, либо часть недвижимости, достаточные для того, чтобы было из чего в будущем заплатить взнос за вступление в соответствующую гильдию, и чтобы обеспечить ученику хорошее отношение к себе там, куда он поступил в ученики.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013176" cy="281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7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4448817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Будущие врачи, юристы и нотариусы определялись после элементарной школы в грамматическую школу, которая подготавливала их к университету. Программа грамматической школы была идентична программе школ, готовящих будущих священников.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Будущие студенты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423553" cy="418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1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5122912" cy="4536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Дети ремесленников также начинали учебу с элементарной </a:t>
            </a:r>
            <a:r>
              <a:rPr lang="ru-RU" dirty="0" smtClean="0"/>
              <a:t>школы. Те</a:t>
            </a:r>
            <a:r>
              <a:rPr lang="ru-RU" dirty="0"/>
              <a:t>, кто продолжал дело отцов, как правило дальше не </a:t>
            </a:r>
            <a:r>
              <a:rPr lang="ru-RU" dirty="0" smtClean="0"/>
              <a:t>учились. В </a:t>
            </a:r>
            <a:r>
              <a:rPr lang="ru-RU" dirty="0"/>
              <a:t>случаях, когда ребенок отдавался в ученики, не было редкостью, что контракт ученика с мастером включал в себя пункт нескольких лет продолжения обучения в школе, ценой чему было продление периода ученичества. Ученические контракты ремесленников предусматривали абсолютно все, от обучения до обращения с учеником, регулировали даже нагрузку, которую мастер имел право возложить на своего ученика.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56263" cy="914628"/>
          </a:xfrm>
        </p:spPr>
        <p:txBody>
          <a:bodyPr/>
          <a:lstStyle/>
          <a:p>
            <a:r>
              <a:rPr lang="ru-RU" dirty="0" smtClean="0"/>
              <a:t>Образование ремесленников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4"/>
            <a:ext cx="2956675" cy="420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2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519492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Важной вехой в развитии педагогической науки и образования явилось создание первых средневековых университетов.  Они были созданы по инициативе ученых и всех, заинтересованных в развитии науки городских слоев, в недрах церковных школ конца XI – начала XII вв. Церковь стремилась удержать и укрепить свое влияние в развитии университетского образования. Ватикан являлся официальным покровителем многих университетов. </a:t>
            </a:r>
            <a:r>
              <a:rPr lang="ru-RU" dirty="0" smtClean="0"/>
              <a:t>Одним </a:t>
            </a:r>
            <a:r>
              <a:rPr lang="ru-RU" dirty="0"/>
              <a:t>из престижнейших был факультет богословия. Преподавателями были в основном священнослужители.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Средневековые университеты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2715394" cy="361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9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780928"/>
            <a:ext cx="8075240" cy="3384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Создание университета не требовало больших финансовых затрат. Первые университеты были мобильны. Они располагались в простых и скромных помещениях. Вместо скамей слушатели могли сидеть даже на соломе. Порядок записи в университет был достаточно вольным и условным. Обучение было платным, но не  дорогим. Часто студенты выбирали профессоров и ректора из своей среды. Ректор обладал временными  полномочиями (обычно на год). Фактически власть в университете принадлежала нациям (национальным объединениям  «землячествам» студентов и преподавателей) и факультетам (учебным корпорациям студентов и профессоров).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535453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2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7"/>
            <a:ext cx="8219256" cy="29523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Самым престижным считался Парижский университет (1200), который вырос из богословской школы-приюта, где жили шестнадцать студентов (по четыре француза, немца, англичанина и итальянца). Приют основал духовник короля Роберт </a:t>
            </a:r>
            <a:r>
              <a:rPr lang="ru-RU" dirty="0" err="1"/>
              <a:t>Сорбон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тех пор Парижский университет и называется Сорбонной. Курс обучения в нем длился десять лет. По окончании студент должен был с шести утра до шести вечера без перерыва вести диспут с двадцатью профессорами, которые сменялись каждые полчаса. Выдержавший такое испытание студент получал степень доктора и особую черную шапочку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56353"/>
            <a:ext cx="3941068" cy="295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1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4603474" cy="46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/>
              <a:t>В средние века </a:t>
            </a:r>
            <a:r>
              <a:rPr lang="ru-RU" dirty="0"/>
              <a:t>(V – XVII) облик западноевропейского общества, его культуры, педагогики и образования существенно изменился по сравнению с античной эпохой. Это объяснялось и утверждением </a:t>
            </a:r>
            <a:r>
              <a:rPr lang="ru-RU" i="1" dirty="0"/>
              <a:t>нового типа социально-экономических отношений</a:t>
            </a:r>
            <a:r>
              <a:rPr lang="ru-RU" dirty="0"/>
              <a:t>, и </a:t>
            </a:r>
            <a:r>
              <a:rPr lang="ru-RU" i="1" dirty="0"/>
              <a:t>новыми формами государственности</a:t>
            </a:r>
            <a:r>
              <a:rPr lang="ru-RU" dirty="0"/>
              <a:t>, и трансформацией культуры на основе на основе проникновения </a:t>
            </a:r>
            <a:r>
              <a:rPr lang="ru-RU" i="1" dirty="0"/>
              <a:t>религиозной идеологии христианства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56263" cy="1054250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70" y="2348880"/>
            <a:ext cx="3727788" cy="366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2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111796" cy="34563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Подобным образом возникали и другие первые европейские университеты: в Неаполе (1224), Оксфорде (1206), Кембридже (1231), Лиссабоне (1290). Сеть университетов довольно быстро росла. Если в XIII веке в Европе насчитывалось 19 университетов, то в следующем столетии к ним добавились еще 25 (в </a:t>
            </a:r>
            <a:r>
              <a:rPr lang="ru-RU" dirty="0" err="1"/>
              <a:t>Анжере</a:t>
            </a:r>
            <a:r>
              <a:rPr lang="ru-RU" dirty="0"/>
              <a:t>, Орлеане, Пизе, Кельне, Праге, Вене, Кракове и других городах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/>
              <a:t>Важной чертой средневековых университетов являлся его наднациональный и демократичный характер, который выражался в том, что на одной студенческой скамье могли оказаться люди всех возрастов и социального положения.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23" y="3645024"/>
            <a:ext cx="3837634" cy="275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9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988" y="2636912"/>
            <a:ext cx="469086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Переход от Античности к Средневековью сопровождался упадком культуры, однако этот противоречивый период в истории оказал значительное влияние на педагогику в целом.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52" y="1988840"/>
            <a:ext cx="361440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1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www.best-pedagog.ru/pedagogicheskaya-deyatelnost-i-teoriya-ioganna-genriha-pestalotstsi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https://ru.wikipedia.org/wiki/</a:t>
            </a:r>
            <a:r>
              <a:rPr lang="ru-RU" dirty="0" smtClean="0">
                <a:hlinkClick r:id="rId3"/>
              </a:rPr>
              <a:t>Оруженосец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listatel.ru/mir-srednevekovia/sr/886-obrazovanie-ricarei.html</a:t>
            </a:r>
            <a:endParaRPr lang="ru-RU" dirty="0" smtClean="0"/>
          </a:p>
          <a:p>
            <a:r>
              <a:rPr lang="ru-RU" dirty="0"/>
              <a:t>ИЗ ИСТОРИИ ДИЗАЙН-ОБРАЗОВАНИЯ: ХУДОЖЕСТВЕННАЯ ПОДГОТОВКА В РАМКАХ СРЕДНЕВЕКОВОГО РЕМЕСЛЕННОГО </a:t>
            </a:r>
            <a:r>
              <a:rPr lang="ru-RU" dirty="0" smtClean="0"/>
              <a:t>УЧЕНИЧЕСТВА Авторы </a:t>
            </a:r>
            <a:r>
              <a:rPr lang="ru-RU" dirty="0" err="1"/>
              <a:t>Ковешникова</a:t>
            </a:r>
            <a:r>
              <a:rPr lang="ru-RU" dirty="0"/>
              <a:t>, Н. А. Журнал МИР НАУКИ, </a:t>
            </a:r>
            <a:r>
              <a:rPr lang="ru-RU" dirty="0" smtClean="0"/>
              <a:t>     КУЛЬТУРЫ</a:t>
            </a:r>
            <a:r>
              <a:rPr lang="ru-RU" dirty="0"/>
              <a:t>, ОБРАЗОВАНИЯ Выпуск № 5 </a:t>
            </a:r>
            <a:r>
              <a:rPr lang="ru-RU"/>
              <a:t>/ </a:t>
            </a:r>
            <a:r>
              <a:rPr lang="ru-RU" smtClean="0"/>
              <a:t>2009</a:t>
            </a:r>
          </a:p>
          <a:p>
            <a:r>
              <a:rPr lang="ru-RU" smtClean="0"/>
              <a:t>Гештор</a:t>
            </a:r>
            <a:r>
              <a:rPr lang="ru-RU" dirty="0" smtClean="0"/>
              <a:t> </a:t>
            </a:r>
            <a:r>
              <a:rPr lang="ru-RU" dirty="0"/>
              <a:t>А. Средневековый университет: Управление и ресурсы.//ALMA MATER.- 1996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1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2348880"/>
            <a:ext cx="5122912" cy="43099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Философско-педагогическая мысль раннего средневековья основной своей целью ставила </a:t>
            </a:r>
            <a:r>
              <a:rPr lang="ru-RU" i="1" dirty="0"/>
              <a:t>спасение души</a:t>
            </a:r>
            <a:r>
              <a:rPr lang="ru-RU" dirty="0"/>
              <a:t>. Главным источником воспитания считалось, прежде всего, </a:t>
            </a:r>
            <a:r>
              <a:rPr lang="ru-RU" i="1" dirty="0"/>
              <a:t>Божественное начало</a:t>
            </a:r>
            <a:r>
              <a:rPr lang="ru-RU" dirty="0"/>
              <a:t>. Носителями христианской педагогики и морали являлись </a:t>
            </a:r>
            <a:r>
              <a:rPr lang="ru-RU" i="1" dirty="0"/>
              <a:t>служители католической церкви.</a:t>
            </a:r>
          </a:p>
          <a:p>
            <a:pPr marL="0" indent="0">
              <a:buNone/>
            </a:pPr>
            <a:r>
              <a:rPr lang="ru-RU" dirty="0" smtClean="0"/>
              <a:t>Аскетизм</a:t>
            </a:r>
            <a:r>
              <a:rPr lang="ru-RU" dirty="0"/>
              <a:t>, усердное чтение религиозной литературы, устранение пристрастия к земным благам, самоконтроль желаний, мыслей и поступков – вот основные </a:t>
            </a:r>
            <a:r>
              <a:rPr lang="ru-RU" i="1" dirty="0"/>
              <a:t>человеческие добродетели</a:t>
            </a:r>
            <a:r>
              <a:rPr lang="ru-RU" dirty="0"/>
              <a:t>, присущие средневековому идеалу воспитания.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Философско-педагогическая мысль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08920"/>
            <a:ext cx="3150274" cy="315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1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7112" y="2132856"/>
            <a:ext cx="4906888" cy="45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 Преемником античной традиции оказались церковные школы</a:t>
            </a:r>
            <a:r>
              <a:rPr lang="ru-RU" dirty="0" smtClean="0"/>
              <a:t>. Основными </a:t>
            </a:r>
            <a:r>
              <a:rPr lang="ru-RU" dirty="0"/>
              <a:t>предметами изучения являлись: Библия, богословская литература и сочинения </a:t>
            </a:r>
            <a:r>
              <a:rPr lang="ru-RU" dirty="0" smtClean="0"/>
              <a:t>отцов церкви.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средневековой Европе сложились три основных типа церковных школ: монастырские школы, епископальные (кафедральные) и приходские школы. </a:t>
            </a:r>
            <a:r>
              <a:rPr lang="ru-RU" dirty="0" smtClean="0"/>
              <a:t>Они </a:t>
            </a:r>
            <a:r>
              <a:rPr lang="ru-RU" dirty="0"/>
              <a:t>были доступны, прежде всего, высшим сословиям средневекового общества.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Церковные школы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186498" cy="376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3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932" y="2132856"/>
            <a:ext cx="8208912" cy="20882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Монастырские школы организовывались при монастырях, в них учились мальчики 7-10 лет, которых родители обрекали на будущее монашество. Затем монастырские школы разделились на внутренние (для будущих монахов) и внешние (для приходящих мирян). В качестве учителей выступали образованные монахи.  Монастырские школы были хорошо снабжены рукописными книгами. В них преподавались грамматика, риторика, диалектика, позже арифметика, геометрия, геометрия, астрономия и теория музыки.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Монастырские школы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43788"/>
            <a:ext cx="335312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7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505090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Епископальные (кафедральные) школы открывались в церковных центрах, местопребывания главы епархии. Они давали более широкое образование, чем монастырские школы. </a:t>
            </a:r>
            <a:r>
              <a:rPr lang="ru-RU" dirty="0" smtClean="0"/>
              <a:t>Помимо </a:t>
            </a:r>
            <a:r>
              <a:rPr lang="ru-RU" dirty="0"/>
              <a:t>чтения, письма, счета и закона Божия,  изучались грамматика, риторика и диалектика (</a:t>
            </a:r>
            <a:r>
              <a:rPr lang="ru-RU" dirty="0" err="1"/>
              <a:t>трехпутье</a:t>
            </a:r>
            <a:r>
              <a:rPr lang="ru-RU" dirty="0"/>
              <a:t>), а в отдельных сверх этого – арифметика, геометрия, астрономия и теория музыки (</a:t>
            </a:r>
            <a:r>
              <a:rPr lang="ru-RU" dirty="0" err="1"/>
              <a:t>четырехпутье</a:t>
            </a:r>
            <a:r>
              <a:rPr lang="ru-RU" dirty="0"/>
              <a:t>). </a:t>
            </a:r>
            <a:r>
              <a:rPr lang="ru-RU" dirty="0" smtClean="0"/>
              <a:t>В </a:t>
            </a:r>
            <a:r>
              <a:rPr lang="ru-RU" dirty="0"/>
              <a:t>конце XII в. </a:t>
            </a:r>
            <a:r>
              <a:rPr lang="ru-RU" dirty="0" smtClean="0"/>
              <a:t>епископальные </a:t>
            </a:r>
            <a:r>
              <a:rPr lang="ru-RU" dirty="0"/>
              <a:t>школы были преобразованы во всеобщие школы, а затем в </a:t>
            </a:r>
            <a:r>
              <a:rPr lang="ru-RU" i="1" dirty="0"/>
              <a:t>университеты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Епископальные школы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569104" cy="425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1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76872"/>
            <a:ext cx="5122912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Приходские школы были самыми распространенными. Школы размещались в доме священника или в церковной сторожке. Их посещали  небольшие группы мальчиков, где за небольшую плату священник либо причетник обучал детей закону Божию на латинском языке, письму и церковному пению. Этот тип школ был бессистемным и наименее организованным.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Приходские школы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26" y="2636912"/>
            <a:ext cx="2912582" cy="275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9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202664"/>
            <a:ext cx="4978896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Кроме христианской традиции огромное влияние на систему образования оказала рыцарская культура. Феодалы прививали своим детям идеал рыцарского воспитания, включающий в себя жертвенность, послушание и одновременно личную свободу, презрительное отношение к книжной традиции грамотного человека, соблюдение «кодекса чести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 smtClean="0"/>
              <a:t>До 7 лет мальчик воспитывался матерью в родном замке, после его отсылали к близкому родственнику или сеньору отца, в чьем замке он становился </a:t>
            </a:r>
            <a:r>
              <a:rPr lang="ru-RU" i="1" dirty="0" smtClean="0"/>
              <a:t>пажом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Рыцарское образование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8612"/>
            <a:ext cx="330173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7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2151437"/>
            <a:ext cx="4978896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Пажа </a:t>
            </a:r>
            <a:r>
              <a:rPr lang="ru-RU" dirty="0"/>
              <a:t>одевали, как маленького </a:t>
            </a:r>
            <a:r>
              <a:rPr lang="ru-RU" dirty="0" smtClean="0"/>
              <a:t>мужчину. </a:t>
            </a:r>
            <a:r>
              <a:rPr lang="ru-RU" dirty="0"/>
              <a:t>Он прислуживал при супруге сюзерена и ее придворных и приобретал круг знаний, умений и опыт придворной жизни</a:t>
            </a:r>
            <a:r>
              <a:rPr lang="ru-RU" dirty="0" smtClean="0"/>
              <a:t>. (Параллельно </a:t>
            </a:r>
            <a:r>
              <a:rPr lang="ru-RU" dirty="0"/>
              <a:t>рыцарскому идеалу существовала программа «семи рыцарских добродетелей»: езда верхом, плавание, владение копьем, фехтование, охота, игра в шахматы, сложение стихов и игра на музыкальных инструментах</a:t>
            </a:r>
            <a:r>
              <a:rPr lang="ru-RU" dirty="0" smtClean="0"/>
              <a:t>.)</a:t>
            </a:r>
          </a:p>
          <a:p>
            <a:pPr marL="0" indent="0">
              <a:buNone/>
            </a:pPr>
            <a:r>
              <a:rPr lang="ru-RU" dirty="0" smtClean="0"/>
              <a:t>Серьезная </a:t>
            </a:r>
            <a:r>
              <a:rPr lang="ru-RU" dirty="0"/>
              <a:t>военная подготовка начиналась с 12-ти </a:t>
            </a:r>
            <a:r>
              <a:rPr lang="ru-RU" dirty="0" smtClean="0"/>
              <a:t>лет. Для </a:t>
            </a:r>
            <a:r>
              <a:rPr lang="ru-RU" dirty="0"/>
              <a:t>начала, будущим рыцарям укрепляли руки: бои на палках, поражение </a:t>
            </a:r>
            <a:r>
              <a:rPr lang="ru-RU" dirty="0" smtClean="0"/>
              <a:t>цели, </a:t>
            </a:r>
            <a:r>
              <a:rPr lang="ru-RU" dirty="0"/>
              <a:t>стрельба из </a:t>
            </a:r>
            <a:r>
              <a:rPr lang="ru-RU" dirty="0" smtClean="0"/>
              <a:t>лука. Мальчиков </a:t>
            </a:r>
            <a:r>
              <a:rPr lang="ru-RU" dirty="0"/>
              <a:t>также брали на охоту, где их главным делом было учиться управлять конем.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Жизнь пажа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676661" cy="37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4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3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178</TotalTime>
  <Words>1545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Твердый переплет</vt:lpstr>
      <vt:lpstr>Мурманский арктический государственный университет Учебная дисциплина: педагогика Презентация на тему:    «Образование в Средние века»</vt:lpstr>
      <vt:lpstr>Введение</vt:lpstr>
      <vt:lpstr>Философско-педагогическая мысль</vt:lpstr>
      <vt:lpstr>Церковные школы</vt:lpstr>
      <vt:lpstr>Монастырские школы</vt:lpstr>
      <vt:lpstr>Епископальные школы</vt:lpstr>
      <vt:lpstr>Приходские школы</vt:lpstr>
      <vt:lpstr>Рыцарское образование</vt:lpstr>
      <vt:lpstr>Жизнь пажа</vt:lpstr>
      <vt:lpstr>Жизнь оруженосца</vt:lpstr>
      <vt:lpstr>Посвящение в рыцари</vt:lpstr>
      <vt:lpstr>Женское образование</vt:lpstr>
      <vt:lpstr>Образование горожан</vt:lpstr>
      <vt:lpstr>Презентация PowerPoint</vt:lpstr>
      <vt:lpstr>Будущие студенты</vt:lpstr>
      <vt:lpstr>Образование ремесленников</vt:lpstr>
      <vt:lpstr>Средневековые университеты</vt:lpstr>
      <vt:lpstr>Презентация PowerPoint</vt:lpstr>
      <vt:lpstr>Презентация PowerPoint</vt:lpstr>
      <vt:lpstr>Презентация PowerPoint</vt:lpstr>
      <vt:lpstr>Заключение</vt:lpstr>
      <vt:lpstr>Источники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в Средние Века</dc:title>
  <dc:creator>RePack by Diakov</dc:creator>
  <cp:lastModifiedBy>RePack by Diakov</cp:lastModifiedBy>
  <cp:revision>22</cp:revision>
  <dcterms:created xsi:type="dcterms:W3CDTF">2015-11-04T09:26:06Z</dcterms:created>
  <dcterms:modified xsi:type="dcterms:W3CDTF">2015-11-18T12:41:23Z</dcterms:modified>
</cp:coreProperties>
</file>