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Lst>
  <p:notesMasterIdLst>
    <p:notesMasterId r:id="rId20"/>
  </p:notesMasterIdLst>
  <p:handoutMasterIdLst>
    <p:handoutMasterId r:id="rId21"/>
  </p:handoutMasterIdLst>
  <p:sldIdLst>
    <p:sldId id="257" r:id="rId2"/>
    <p:sldId id="284" r:id="rId3"/>
    <p:sldId id="266" r:id="rId4"/>
    <p:sldId id="267" r:id="rId5"/>
    <p:sldId id="258" r:id="rId6"/>
    <p:sldId id="270" r:id="rId7"/>
    <p:sldId id="271" r:id="rId8"/>
    <p:sldId id="272" r:id="rId9"/>
    <p:sldId id="274" r:id="rId10"/>
    <p:sldId id="273" r:id="rId11"/>
    <p:sldId id="269" r:id="rId12"/>
    <p:sldId id="275" r:id="rId13"/>
    <p:sldId id="262" r:id="rId14"/>
    <p:sldId id="276" r:id="rId15"/>
    <p:sldId id="263" r:id="rId16"/>
    <p:sldId id="264" r:id="rId17"/>
    <p:sldId id="268" r:id="rId18"/>
    <p:sldId id="278"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06799F8-075E-4A3A-A7F6-7FBC6576F1A4}" styleName="Стиль из темы 2 - акцент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54" autoAdjust="0"/>
  </p:normalViewPr>
  <p:slideViewPr>
    <p:cSldViewPr>
      <p:cViewPr>
        <p:scale>
          <a:sx n="98" d="100"/>
          <a:sy n="98" d="100"/>
        </p:scale>
        <p:origin x="-354" y="-19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6E22135-2642-47E8-B0BA-F0453B7EAA3C}" type="datetimeFigureOut">
              <a:rPr lang="ru-RU" smtClean="0"/>
              <a:pPr/>
              <a:t>06.11.2015</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ru-RU" smtClean="0"/>
              <a:t>Портал "О детстве". IV Всероссийский дистанционный фестивальдекоративно- прикладного творчества "Золотое рукоделие - 2013"</a:t>
            </a:r>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DAAB727-BAB9-400E-A8E3-217AAA223400}" type="slidenum">
              <a:rPr lang="ru-RU" smtClean="0"/>
              <a:pPr/>
              <a:t>‹#›</a:t>
            </a:fld>
            <a:endParaRPr lang="ru-RU"/>
          </a:p>
        </p:txBody>
      </p:sp>
    </p:spTree>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EA7FD9-EE72-4814-A44B-F89FE6852C92}" type="datetimeFigureOut">
              <a:rPr lang="ru-RU" smtClean="0"/>
              <a:pPr/>
              <a:t>06.11.2015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ru-RU" smtClean="0"/>
              <a:t>Портал "О детстве". IV Всероссийский дистанционный фестивальдекоративно- прикладного творчества "Золотое рукоделие - 2013"</a:t>
            </a: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D9DF50-618F-4BEC-9582-20F56196D891}" type="slidenum">
              <a:rPr lang="ru-RU" smtClean="0"/>
              <a:pPr/>
              <a:t>‹#›</a:t>
            </a:fld>
            <a:endParaRPr lang="ru-RU"/>
          </a:p>
        </p:txBody>
      </p:sp>
    </p:spTree>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5" name="Нижний колонтитул 4"/>
          <p:cNvSpPr>
            <a:spLocks noGrp="1"/>
          </p:cNvSpPr>
          <p:nvPr>
            <p:ph type="ftr" sz="quarter" idx="10"/>
          </p:nvPr>
        </p:nvSpPr>
        <p:spPr/>
        <p:txBody>
          <a:bodyPr/>
          <a:lstStyle/>
          <a:p>
            <a:r>
              <a:rPr lang="ru-RU" smtClean="0"/>
              <a:t>Портал "О детстве". IV Всероссийский дистанционный фестивальдекоративно- прикладного творчества "Золотое рукоделие - 2013"</a:t>
            </a:r>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6" name="Нижний колонтитул 5"/>
          <p:cNvSpPr>
            <a:spLocks noGrp="1"/>
          </p:cNvSpPr>
          <p:nvPr>
            <p:ph type="ftr" sz="quarter" idx="10"/>
          </p:nvPr>
        </p:nvSpPr>
        <p:spPr/>
        <p:txBody>
          <a:bodyPr/>
          <a:lstStyle/>
          <a:p>
            <a:r>
              <a:rPr lang="ru-RU" smtClean="0"/>
              <a:t>Портал "О детстве". IV Всероссийский дистанционный фестивальдекоративно- прикладного творчества "Золотое рукоделие - 2013"</a:t>
            </a:r>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6" name="Нижний колонтитул 5"/>
          <p:cNvSpPr>
            <a:spLocks noGrp="1"/>
          </p:cNvSpPr>
          <p:nvPr>
            <p:ph type="ftr" sz="quarter" idx="10"/>
          </p:nvPr>
        </p:nvSpPr>
        <p:spPr/>
        <p:txBody>
          <a:bodyPr/>
          <a:lstStyle/>
          <a:p>
            <a:r>
              <a:rPr lang="ru-RU" smtClean="0"/>
              <a:t>Портал "О детстве". IV Всероссийский дистанционный фестивальдекоративно- прикладного творчества "Золотое рукоделие - 2013"</a:t>
            </a:r>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5" name="Нижний колонтитул 4"/>
          <p:cNvSpPr>
            <a:spLocks noGrp="1"/>
          </p:cNvSpPr>
          <p:nvPr>
            <p:ph type="ftr" sz="quarter" idx="10"/>
          </p:nvPr>
        </p:nvSpPr>
        <p:spPr/>
        <p:txBody>
          <a:bodyPr/>
          <a:lstStyle/>
          <a:p>
            <a:r>
              <a:rPr lang="ru-RU" smtClean="0"/>
              <a:t>Портал "О детстве". IV Всероссийский дистанционный фестивальдекоративно- прикладного творчества "Золотое рукоделие - 2013"</a:t>
            </a:r>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F7D47A77-7CD5-4DEA-8A36-4762351B2D7E}" type="datetime1">
              <a:rPr lang="ru-RU" smtClean="0"/>
              <a:pPr/>
              <a:t>06.11.2015</a:t>
            </a:fld>
            <a:endParaRPr lang="ru-RU" dirty="0"/>
          </a:p>
        </p:txBody>
      </p:sp>
      <p:sp>
        <p:nvSpPr>
          <p:cNvPr id="19" name="Нижний колонтитул 18"/>
          <p:cNvSpPr>
            <a:spLocks noGrp="1"/>
          </p:cNvSpPr>
          <p:nvPr>
            <p:ph type="ftr" sz="quarter" idx="11"/>
          </p:nvPr>
        </p:nvSpPr>
        <p:spPr/>
        <p:txBody>
          <a:bodyPr/>
          <a:lstStyle/>
          <a:p>
            <a:r>
              <a:rPr lang="ru-RU" smtClean="0"/>
              <a:t>Портал "О детстве" IV Всероссийский дистанционный фестиваль декоративно- прикладного творчества "Золотое рукоделие - 2013"</a:t>
            </a:r>
            <a:endParaRPr lang="ru-RU" dirty="0"/>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2516B73-D816-4ACD-B4B6-5603B95406FE}" type="datetime1">
              <a:rPr lang="ru-RU" smtClean="0"/>
              <a:pPr/>
              <a:t>06.11.2015</a:t>
            </a:fld>
            <a:endParaRPr lang="ru-RU" dirty="0"/>
          </a:p>
        </p:txBody>
      </p:sp>
      <p:sp>
        <p:nvSpPr>
          <p:cNvPr id="5" name="Нижний колонтитул 4"/>
          <p:cNvSpPr>
            <a:spLocks noGrp="1"/>
          </p:cNvSpPr>
          <p:nvPr>
            <p:ph type="ftr" sz="quarter" idx="11"/>
          </p:nvPr>
        </p:nvSpPr>
        <p:spPr/>
        <p:txBody>
          <a:bodyPr/>
          <a:lstStyle/>
          <a:p>
            <a:r>
              <a:rPr lang="ru-RU" smtClean="0"/>
              <a:t>Портал "О детстве" IV Всероссийский дистанционный фестиваль декоративно- прикладного творчества "Золотое рукоделие - 2013"</a:t>
            </a:r>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B28E348-2AB7-48B9-8EE2-F75037ED6DDE}" type="datetime1">
              <a:rPr lang="ru-RU" smtClean="0"/>
              <a:pPr/>
              <a:t>06.11.2015</a:t>
            </a:fld>
            <a:endParaRPr lang="ru-RU" dirty="0"/>
          </a:p>
        </p:txBody>
      </p:sp>
      <p:sp>
        <p:nvSpPr>
          <p:cNvPr id="5" name="Нижний колонтитул 4"/>
          <p:cNvSpPr>
            <a:spLocks noGrp="1"/>
          </p:cNvSpPr>
          <p:nvPr>
            <p:ph type="ftr" sz="quarter" idx="11"/>
          </p:nvPr>
        </p:nvSpPr>
        <p:spPr/>
        <p:txBody>
          <a:bodyPr/>
          <a:lstStyle/>
          <a:p>
            <a:r>
              <a:rPr lang="ru-RU" smtClean="0"/>
              <a:t>Портал "О детстве" IV Всероссийский дистанционный фестиваль декоративно- прикладного творчества "Золотое рукоделие - 2013"</a:t>
            </a:r>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357F5F8-B39F-4B34-A578-0C9377B9CFE2}" type="datetime1">
              <a:rPr lang="ru-RU" smtClean="0"/>
              <a:pPr/>
              <a:t>06.11.2015</a:t>
            </a:fld>
            <a:endParaRPr lang="ru-RU" dirty="0"/>
          </a:p>
        </p:txBody>
      </p:sp>
      <p:sp>
        <p:nvSpPr>
          <p:cNvPr id="5" name="Нижний колонтитул 4"/>
          <p:cNvSpPr>
            <a:spLocks noGrp="1"/>
          </p:cNvSpPr>
          <p:nvPr>
            <p:ph type="ftr" sz="quarter" idx="11"/>
          </p:nvPr>
        </p:nvSpPr>
        <p:spPr/>
        <p:txBody>
          <a:bodyPr/>
          <a:lstStyle/>
          <a:p>
            <a:r>
              <a:rPr lang="ru-RU" smtClean="0"/>
              <a:t>Портал "О детстве" IV Всероссийский дистанционный фестиваль декоративно- прикладного творчества "Золотое рукоделие - 2013"</a:t>
            </a:r>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856ADA49-04B2-4D0A-AE7C-BF993AAA5549}" type="datetime1">
              <a:rPr lang="ru-RU" smtClean="0"/>
              <a:pPr/>
              <a:t>06.11.2015</a:t>
            </a:fld>
            <a:endParaRPr lang="ru-RU" dirty="0"/>
          </a:p>
        </p:txBody>
      </p:sp>
      <p:sp>
        <p:nvSpPr>
          <p:cNvPr id="5" name="Нижний колонтитул 4"/>
          <p:cNvSpPr>
            <a:spLocks noGrp="1"/>
          </p:cNvSpPr>
          <p:nvPr>
            <p:ph type="ftr" sz="quarter" idx="11"/>
          </p:nvPr>
        </p:nvSpPr>
        <p:spPr/>
        <p:txBody>
          <a:bodyPr/>
          <a:lstStyle/>
          <a:p>
            <a:r>
              <a:rPr lang="ru-RU" smtClean="0"/>
              <a:t>Портал "О детстве" IV Всероссийский дистанционный фестиваль декоративно- прикладного творчества "Золотое рукоделие - 2013"</a:t>
            </a:r>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17BA5908-FCC1-4A9B-8849-ED1751CC9D9C}" type="datetime1">
              <a:rPr lang="ru-RU" smtClean="0"/>
              <a:pPr/>
              <a:t>06.11.2015</a:t>
            </a:fld>
            <a:endParaRPr lang="ru-RU" dirty="0"/>
          </a:p>
        </p:txBody>
      </p:sp>
      <p:sp>
        <p:nvSpPr>
          <p:cNvPr id="6" name="Нижний колонтитул 5"/>
          <p:cNvSpPr>
            <a:spLocks noGrp="1"/>
          </p:cNvSpPr>
          <p:nvPr>
            <p:ph type="ftr" sz="quarter" idx="11"/>
          </p:nvPr>
        </p:nvSpPr>
        <p:spPr/>
        <p:txBody>
          <a:bodyPr/>
          <a:lstStyle/>
          <a:p>
            <a:r>
              <a:rPr lang="ru-RU" smtClean="0"/>
              <a:t>Портал "О детстве" IV Всероссийский дистанционный фестиваль декоративно- прикладного творчества "Золотое рукоделие - 2013"</a:t>
            </a:r>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75BE7B65-9CBE-4F26-9EC1-4531274F5F76}" type="datetime1">
              <a:rPr lang="ru-RU" smtClean="0"/>
              <a:pPr/>
              <a:t>06.11.2015</a:t>
            </a:fld>
            <a:endParaRPr lang="ru-RU" dirty="0"/>
          </a:p>
        </p:txBody>
      </p:sp>
      <p:sp>
        <p:nvSpPr>
          <p:cNvPr id="8" name="Нижний колонтитул 7"/>
          <p:cNvSpPr>
            <a:spLocks noGrp="1"/>
          </p:cNvSpPr>
          <p:nvPr>
            <p:ph type="ftr" sz="quarter" idx="11"/>
          </p:nvPr>
        </p:nvSpPr>
        <p:spPr/>
        <p:txBody>
          <a:bodyPr/>
          <a:lstStyle/>
          <a:p>
            <a:r>
              <a:rPr lang="ru-RU" smtClean="0"/>
              <a:t>Портал "О детстве" IV Всероссийский дистанционный фестиваль декоративно- прикладного творчества "Золотое рукоделие - 2013"</a:t>
            </a:r>
            <a:endParaRPr lang="ru-RU" dirty="0"/>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C8CAD539-C5AC-4AD7-9F7C-7F4F73050004}" type="datetime1">
              <a:rPr lang="ru-RU" smtClean="0"/>
              <a:pPr/>
              <a:t>06.11.2015</a:t>
            </a:fld>
            <a:endParaRPr lang="ru-RU" dirty="0"/>
          </a:p>
        </p:txBody>
      </p:sp>
      <p:sp>
        <p:nvSpPr>
          <p:cNvPr id="4" name="Нижний колонтитул 3"/>
          <p:cNvSpPr>
            <a:spLocks noGrp="1"/>
          </p:cNvSpPr>
          <p:nvPr>
            <p:ph type="ftr" sz="quarter" idx="11"/>
          </p:nvPr>
        </p:nvSpPr>
        <p:spPr/>
        <p:txBody>
          <a:bodyPr/>
          <a:lstStyle/>
          <a:p>
            <a:r>
              <a:rPr lang="ru-RU" smtClean="0"/>
              <a:t>Портал "О детстве" IV Всероссийский дистанционный фестиваль декоративно- прикладного творчества "Золотое рукоделие - 2013"</a:t>
            </a:r>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542175C-B56F-4369-9960-AA5EC44A17CB}" type="datetime1">
              <a:rPr lang="ru-RU" smtClean="0"/>
              <a:pPr/>
              <a:t>06.11.2015</a:t>
            </a:fld>
            <a:endParaRPr lang="ru-RU" dirty="0"/>
          </a:p>
        </p:txBody>
      </p:sp>
      <p:sp>
        <p:nvSpPr>
          <p:cNvPr id="3" name="Нижний колонтитул 2"/>
          <p:cNvSpPr>
            <a:spLocks noGrp="1"/>
          </p:cNvSpPr>
          <p:nvPr>
            <p:ph type="ftr" sz="quarter" idx="11"/>
          </p:nvPr>
        </p:nvSpPr>
        <p:spPr/>
        <p:txBody>
          <a:bodyPr/>
          <a:lstStyle/>
          <a:p>
            <a:r>
              <a:rPr lang="ru-RU" smtClean="0"/>
              <a:t>Портал "О детстве" IV Всероссийский дистанционный фестиваль декоративно- прикладного творчества "Золотое рукоделие - 2013"</a:t>
            </a:r>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DC3ABC9B-8005-4DC2-8907-6238A39E4C93}" type="datetime1">
              <a:rPr lang="ru-RU" smtClean="0"/>
              <a:pPr/>
              <a:t>06.11.2015</a:t>
            </a:fld>
            <a:endParaRPr lang="ru-RU" dirty="0"/>
          </a:p>
        </p:txBody>
      </p:sp>
      <p:sp>
        <p:nvSpPr>
          <p:cNvPr id="6" name="Нижний колонтитул 5"/>
          <p:cNvSpPr>
            <a:spLocks noGrp="1"/>
          </p:cNvSpPr>
          <p:nvPr>
            <p:ph type="ftr" sz="quarter" idx="11"/>
          </p:nvPr>
        </p:nvSpPr>
        <p:spPr/>
        <p:txBody>
          <a:bodyPr/>
          <a:lstStyle/>
          <a:p>
            <a:r>
              <a:rPr lang="ru-RU" smtClean="0"/>
              <a:t>Портал "О детстве" IV Всероссийский дистанционный фестиваль декоративно- прикладного творчества "Золотое рукоделие - 2013"</a:t>
            </a:r>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AB2DBC62-58D9-4F06-B80C-704DA22B845A}" type="datetime1">
              <a:rPr lang="ru-RU" smtClean="0"/>
              <a:pPr/>
              <a:t>06.11.2015</a:t>
            </a:fld>
            <a:endParaRPr lang="ru-RU" dirty="0"/>
          </a:p>
        </p:txBody>
      </p:sp>
      <p:sp>
        <p:nvSpPr>
          <p:cNvPr id="6" name="Нижний колонтитул 5"/>
          <p:cNvSpPr>
            <a:spLocks noGrp="1"/>
          </p:cNvSpPr>
          <p:nvPr>
            <p:ph type="ftr" sz="quarter" idx="11"/>
          </p:nvPr>
        </p:nvSpPr>
        <p:spPr/>
        <p:txBody>
          <a:bodyPr/>
          <a:lstStyle/>
          <a:p>
            <a:r>
              <a:rPr lang="ru-RU" smtClean="0"/>
              <a:t>Портал "О детстве" IV Всероссийский дистанционный фестиваль декоративно- прикладного творчества "Золотое рукоделие - 2013"</a:t>
            </a:r>
            <a:endParaRPr lang="ru-RU" dirty="0"/>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dirty="0"/>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760B495-DECB-4E5F-8FDC-A3D3F8C2B585}" type="datetime1">
              <a:rPr lang="ru-RU" smtClean="0"/>
              <a:pPr/>
              <a:t>06.11.2015</a:t>
            </a:fld>
            <a:endParaRPr lang="ru-RU" dirty="0"/>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ru-RU" smtClean="0"/>
              <a:t>Портал "О детстве" IV Всероссийский дистанционный фестиваль декоративно- прикладного творчества "Золотое рукоделие - 2013"</a:t>
            </a:r>
            <a:endParaRPr lang="ru-RU" dirty="0"/>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dirty="0"/>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40.jpeg"/></Relationships>
</file>

<file path=ppt/slides/_rels/slide1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14.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1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 Id="rId5" Type="http://schemas.openxmlformats.org/officeDocument/2006/relationships/image" Target="../media/image54.jpeg"/><Relationship Id="rId4" Type="http://schemas.openxmlformats.org/officeDocument/2006/relationships/image" Target="../media/image53.jpeg"/></Relationships>
</file>

<file path=ppt/slides/_rels/slide1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 Id="rId6" Type="http://schemas.openxmlformats.org/officeDocument/2006/relationships/image" Target="../media/image59.jpeg"/><Relationship Id="rId5" Type="http://schemas.openxmlformats.org/officeDocument/2006/relationships/image" Target="../media/image58.png"/><Relationship Id="rId4" Type="http://schemas.openxmlformats.org/officeDocument/2006/relationships/image" Target="../media/image57.jpeg"/></Relationships>
</file>

<file path=ppt/slides/_rels/slide1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 Id="rId4" Type="http://schemas.openxmlformats.org/officeDocument/2006/relationships/image" Target="../media/image62.jpeg"/></Relationships>
</file>

<file path=ppt/slides/_rels/slide18.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 Target="slide5.xml"/><Relationship Id="rId7" Type="http://schemas.openxmlformats.org/officeDocument/2006/relationships/slide" Target="slide8.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slide" Target="slide10.xml"/><Relationship Id="rId5" Type="http://schemas.openxmlformats.org/officeDocument/2006/relationships/slide" Target="slide9.xml"/><Relationship Id="rId4" Type="http://schemas.openxmlformats.org/officeDocument/2006/relationships/slide" Target="slide6.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14414" y="714356"/>
            <a:ext cx="6858048" cy="923330"/>
          </a:xfrm>
          <a:prstGeom prst="rect">
            <a:avLst/>
          </a:prstGeom>
          <a:noFill/>
        </p:spPr>
        <p:txBody>
          <a:bodyPr wrap="square" rtlCol="0">
            <a:spAutoFit/>
          </a:bodyPr>
          <a:lstStyle/>
          <a:p>
            <a:pPr algn="ctr"/>
            <a:r>
              <a:rPr lang="ru-RU" b="1" dirty="0" smtClean="0">
                <a:solidFill>
                  <a:srgbClr val="002060"/>
                </a:solidFill>
              </a:rPr>
              <a:t>Презентация  мастер – класса </a:t>
            </a:r>
            <a:endParaRPr lang="ru-RU" b="1" dirty="0" smtClean="0">
              <a:solidFill>
                <a:srgbClr val="002060"/>
              </a:solidFill>
            </a:endParaRPr>
          </a:p>
          <a:p>
            <a:pPr algn="ctr"/>
            <a:r>
              <a:rPr lang="ru-RU" b="1" dirty="0" smtClean="0">
                <a:solidFill>
                  <a:srgbClr val="002060"/>
                </a:solidFill>
              </a:rPr>
              <a:t>«Изготовление декоративных  цветочных рыхлителей в технике квиллинг»</a:t>
            </a:r>
            <a:endParaRPr lang="ru-RU" b="1" dirty="0" smtClean="0">
              <a:solidFill>
                <a:srgbClr val="002060"/>
              </a:solidFill>
            </a:endParaRPr>
          </a:p>
        </p:txBody>
      </p:sp>
      <p:sp>
        <p:nvSpPr>
          <p:cNvPr id="7" name="TextBox 6"/>
          <p:cNvSpPr txBox="1"/>
          <p:nvPr/>
        </p:nvSpPr>
        <p:spPr>
          <a:xfrm>
            <a:off x="4786314" y="3929066"/>
            <a:ext cx="4357686" cy="1508105"/>
          </a:xfrm>
          <a:prstGeom prst="rect">
            <a:avLst/>
          </a:prstGeom>
          <a:noFill/>
        </p:spPr>
        <p:txBody>
          <a:bodyPr wrap="square" rtlCol="0">
            <a:spAutoFit/>
          </a:bodyPr>
          <a:lstStyle/>
          <a:p>
            <a:r>
              <a:rPr lang="ru-RU" b="1" dirty="0" smtClean="0">
                <a:solidFill>
                  <a:srgbClr val="002060"/>
                </a:solidFill>
              </a:rPr>
              <a:t>Автор материала: </a:t>
            </a:r>
          </a:p>
          <a:p>
            <a:r>
              <a:rPr lang="ru-RU" b="1" dirty="0" smtClean="0">
                <a:solidFill>
                  <a:srgbClr val="002060"/>
                </a:solidFill>
              </a:rPr>
              <a:t>Васильева Наталья Валентиновна</a:t>
            </a:r>
          </a:p>
          <a:p>
            <a:r>
              <a:rPr lang="ru-RU" sz="1400" dirty="0" smtClean="0">
                <a:solidFill>
                  <a:srgbClr val="002060"/>
                </a:solidFill>
              </a:rPr>
              <a:t>Учитель технологии</a:t>
            </a:r>
          </a:p>
          <a:p>
            <a:r>
              <a:rPr lang="ru-RU" sz="1400" dirty="0" smtClean="0">
                <a:solidFill>
                  <a:srgbClr val="002060"/>
                </a:solidFill>
              </a:rPr>
              <a:t>высшей квалификационной категории</a:t>
            </a:r>
          </a:p>
          <a:p>
            <a:r>
              <a:rPr lang="ru-RU" sz="1400" dirty="0" smtClean="0">
                <a:solidFill>
                  <a:srgbClr val="002060"/>
                </a:solidFill>
              </a:rPr>
              <a:t>МБОУ СОШ № 34 г. Твери</a:t>
            </a:r>
          </a:p>
          <a:p>
            <a:r>
              <a:rPr lang="ru-RU" sz="1400" dirty="0" smtClean="0">
                <a:solidFill>
                  <a:srgbClr val="002060"/>
                </a:solidFill>
              </a:rPr>
              <a:t>Тверская область</a:t>
            </a:r>
            <a:endParaRPr lang="ru-RU" sz="1400" dirty="0">
              <a:solidFill>
                <a:srgbClr val="002060"/>
              </a:solidFill>
            </a:endParaRPr>
          </a:p>
        </p:txBody>
      </p:sp>
      <p:sp>
        <p:nvSpPr>
          <p:cNvPr id="9" name="TextBox 8"/>
          <p:cNvSpPr txBox="1"/>
          <p:nvPr/>
        </p:nvSpPr>
        <p:spPr>
          <a:xfrm>
            <a:off x="2714612" y="6357958"/>
            <a:ext cx="2928958" cy="307777"/>
          </a:xfrm>
          <a:prstGeom prst="rect">
            <a:avLst/>
          </a:prstGeom>
          <a:noFill/>
        </p:spPr>
        <p:txBody>
          <a:bodyPr wrap="square" rtlCol="0">
            <a:spAutoFit/>
          </a:bodyPr>
          <a:lstStyle/>
          <a:p>
            <a:pPr algn="ctr"/>
            <a:r>
              <a:rPr lang="ru-RU" sz="1400" dirty="0" smtClean="0">
                <a:solidFill>
                  <a:srgbClr val="002060"/>
                </a:solidFill>
              </a:rPr>
              <a:t>2015 год</a:t>
            </a:r>
            <a:endParaRPr lang="ru-RU" sz="1400" dirty="0">
              <a:solidFill>
                <a:srgbClr val="002060"/>
              </a:solidFill>
            </a:endParaRPr>
          </a:p>
        </p:txBody>
      </p:sp>
    </p:spTree>
  </p:cSld>
  <p:clrMapOvr>
    <a:masterClrMapping/>
  </p:clrMapOvr>
  <p:transition spd="med">
    <p:wheel spokes="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Мои документы\Наташа\материалы для школы\САйт подготовки учителей технологии\МК по квилингу\118_PANA\P1170992.JPG"/>
          <p:cNvPicPr>
            <a:picLocks noChangeAspect="1" noChangeArrowheads="1"/>
          </p:cNvPicPr>
          <p:nvPr/>
        </p:nvPicPr>
        <p:blipFill>
          <a:blip r:embed="rId2" cstate="print"/>
          <a:srcRect/>
          <a:stretch>
            <a:fillRect/>
          </a:stretch>
        </p:blipFill>
        <p:spPr bwMode="auto">
          <a:xfrm>
            <a:off x="6643702" y="285728"/>
            <a:ext cx="2089443" cy="2786082"/>
          </a:xfrm>
          <a:prstGeom prst="rect">
            <a:avLst/>
          </a:prstGeom>
          <a:noFill/>
        </p:spPr>
      </p:pic>
      <p:sp>
        <p:nvSpPr>
          <p:cNvPr id="4" name="Прямоугольник 3"/>
          <p:cNvSpPr/>
          <p:nvPr/>
        </p:nvSpPr>
        <p:spPr>
          <a:xfrm>
            <a:off x="142844" y="357166"/>
            <a:ext cx="6215106" cy="830997"/>
          </a:xfrm>
          <a:prstGeom prst="rect">
            <a:avLst/>
          </a:prstGeom>
        </p:spPr>
        <p:txBody>
          <a:bodyPr wrap="square">
            <a:spAutoFit/>
          </a:bodyPr>
          <a:lstStyle/>
          <a:p>
            <a:pPr algn="ctr"/>
            <a:r>
              <a:rPr lang="ru-RU"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Мастер класс по изготовлению </a:t>
            </a:r>
          </a:p>
          <a:p>
            <a:pPr algn="ctr"/>
            <a:r>
              <a:rPr lang="ru-RU"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декоративных рыхлителей.</a:t>
            </a:r>
            <a:endParaRPr lang="ru-RU"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5" name="Picture 4" descr="D:\Мои документы\Наташа\материалы для школы\САйт подготовки учителей технологии\МК по квилингу\P1170971.JPG"/>
          <p:cNvPicPr>
            <a:picLocks noChangeAspect="1" noChangeArrowheads="1"/>
          </p:cNvPicPr>
          <p:nvPr/>
        </p:nvPicPr>
        <p:blipFill>
          <a:blip r:embed="rId3" cstate="print"/>
          <a:srcRect/>
          <a:stretch>
            <a:fillRect/>
          </a:stretch>
        </p:blipFill>
        <p:spPr bwMode="auto">
          <a:xfrm flipH="1">
            <a:off x="1785918" y="3286124"/>
            <a:ext cx="1357322" cy="1017933"/>
          </a:xfrm>
          <a:prstGeom prst="rect">
            <a:avLst/>
          </a:prstGeom>
          <a:noFill/>
        </p:spPr>
      </p:pic>
      <p:pic>
        <p:nvPicPr>
          <p:cNvPr id="6" name="Picture 6" descr="D:\Мои документы\Наташа\материалы для школы\САйт подготовки учителей технологии\МК по квилингу\P1170975.JPG"/>
          <p:cNvPicPr>
            <a:picLocks noChangeAspect="1" noChangeArrowheads="1"/>
          </p:cNvPicPr>
          <p:nvPr/>
        </p:nvPicPr>
        <p:blipFill>
          <a:blip r:embed="rId4" cstate="print"/>
          <a:srcRect/>
          <a:stretch>
            <a:fillRect/>
          </a:stretch>
        </p:blipFill>
        <p:spPr bwMode="auto">
          <a:xfrm>
            <a:off x="2786050" y="4107654"/>
            <a:ext cx="1357322" cy="1017933"/>
          </a:xfrm>
          <a:prstGeom prst="rect">
            <a:avLst/>
          </a:prstGeom>
          <a:noFill/>
        </p:spPr>
      </p:pic>
      <p:pic>
        <p:nvPicPr>
          <p:cNvPr id="7" name="Picture 5" descr="D:\Мои документы\Наташа\материалы для школы\САйт подготовки учителей технологии\МК по квилингу\P1170973.JPG"/>
          <p:cNvPicPr>
            <a:picLocks noChangeAspect="1" noChangeArrowheads="1"/>
          </p:cNvPicPr>
          <p:nvPr/>
        </p:nvPicPr>
        <p:blipFill>
          <a:blip r:embed="rId5" cstate="print"/>
          <a:srcRect l="16901" r="19620"/>
          <a:stretch>
            <a:fillRect/>
          </a:stretch>
        </p:blipFill>
        <p:spPr bwMode="auto">
          <a:xfrm>
            <a:off x="5214942" y="5819291"/>
            <a:ext cx="1143008" cy="1038709"/>
          </a:xfrm>
          <a:prstGeom prst="rect">
            <a:avLst/>
          </a:prstGeom>
          <a:noFill/>
        </p:spPr>
      </p:pic>
      <p:pic>
        <p:nvPicPr>
          <p:cNvPr id="2" name="Picture 2" descr="D:\Мои документы\Наташа\материалы для школы\САйт подготовки учителей технологии\МК по квилингу\118_PANA\P1170978.JPG"/>
          <p:cNvPicPr>
            <a:picLocks noChangeAspect="1" noChangeArrowheads="1"/>
          </p:cNvPicPr>
          <p:nvPr/>
        </p:nvPicPr>
        <p:blipFill>
          <a:blip r:embed="rId6" cstate="print"/>
          <a:srcRect/>
          <a:stretch>
            <a:fillRect/>
          </a:stretch>
        </p:blipFill>
        <p:spPr bwMode="auto">
          <a:xfrm>
            <a:off x="3929058" y="4929198"/>
            <a:ext cx="1622372" cy="1216710"/>
          </a:xfrm>
          <a:prstGeom prst="rect">
            <a:avLst/>
          </a:prstGeom>
          <a:noFill/>
        </p:spPr>
      </p:pic>
      <p:pic>
        <p:nvPicPr>
          <p:cNvPr id="1027" name="Picture 3" descr="D:\Мои документы\Наташа\материалы для школы\САйт подготовки учителей технологии\МК по квилингу\118_PANA\P1170972.JPG"/>
          <p:cNvPicPr>
            <a:picLocks noChangeAspect="1" noChangeArrowheads="1"/>
          </p:cNvPicPr>
          <p:nvPr/>
        </p:nvPicPr>
        <p:blipFill>
          <a:blip r:embed="rId7" cstate="print"/>
          <a:srcRect/>
          <a:stretch>
            <a:fillRect/>
          </a:stretch>
        </p:blipFill>
        <p:spPr bwMode="auto">
          <a:xfrm flipH="1">
            <a:off x="357158" y="2071678"/>
            <a:ext cx="1714512" cy="1285810"/>
          </a:xfrm>
          <a:prstGeom prst="rect">
            <a:avLst/>
          </a:prstGeom>
          <a:noFill/>
        </p:spPr>
      </p:pic>
      <p:sp>
        <p:nvSpPr>
          <p:cNvPr id="10" name="TextBox 9"/>
          <p:cNvSpPr txBox="1"/>
          <p:nvPr/>
        </p:nvSpPr>
        <p:spPr>
          <a:xfrm>
            <a:off x="214282" y="1285860"/>
            <a:ext cx="5500726" cy="646331"/>
          </a:xfrm>
          <a:prstGeom prst="rect">
            <a:avLst/>
          </a:prstGeom>
          <a:noFill/>
        </p:spPr>
        <p:txBody>
          <a:bodyPr wrap="square" rtlCol="0">
            <a:spAutoFit/>
          </a:bodyPr>
          <a:lstStyle/>
          <a:p>
            <a:r>
              <a:rPr lang="ru-RU" dirty="0" smtClean="0"/>
              <a:t>Для изготовления таких декоративных рыхлителей, нам понадобится:</a:t>
            </a:r>
            <a:endParaRPr lang="ru-RU" dirty="0"/>
          </a:p>
        </p:txBody>
      </p:sp>
      <p:sp>
        <p:nvSpPr>
          <p:cNvPr id="11" name="TextBox 10"/>
          <p:cNvSpPr txBox="1"/>
          <p:nvPr/>
        </p:nvSpPr>
        <p:spPr>
          <a:xfrm>
            <a:off x="2357422" y="2071678"/>
            <a:ext cx="3714776" cy="1200329"/>
          </a:xfrm>
          <a:prstGeom prst="rect">
            <a:avLst/>
          </a:prstGeom>
          <a:noFill/>
        </p:spPr>
        <p:txBody>
          <a:bodyPr wrap="square" rtlCol="0">
            <a:spAutoFit/>
          </a:bodyPr>
          <a:lstStyle/>
          <a:p>
            <a:r>
              <a:rPr lang="ru-RU" dirty="0" smtClean="0"/>
              <a:t>1. Полоски для квиллинга, желтые, красные, белые и черные (длина 30мм, ширина 3 мм, плотность 120 г</a:t>
            </a:r>
            <a:r>
              <a:rPr lang="en-US" dirty="0" smtClean="0"/>
              <a:t>/</a:t>
            </a:r>
            <a:r>
              <a:rPr lang="ru-RU" dirty="0" smtClean="0"/>
              <a:t>кв.м</a:t>
            </a:r>
            <a:endParaRPr lang="ru-RU" dirty="0"/>
          </a:p>
        </p:txBody>
      </p:sp>
      <p:sp>
        <p:nvSpPr>
          <p:cNvPr id="12" name="TextBox 11"/>
          <p:cNvSpPr txBox="1"/>
          <p:nvPr/>
        </p:nvSpPr>
        <p:spPr>
          <a:xfrm>
            <a:off x="3428992" y="3357562"/>
            <a:ext cx="3929090" cy="646331"/>
          </a:xfrm>
          <a:prstGeom prst="rect">
            <a:avLst/>
          </a:prstGeom>
          <a:noFill/>
        </p:spPr>
        <p:txBody>
          <a:bodyPr wrap="square" rtlCol="0">
            <a:spAutoFit/>
          </a:bodyPr>
          <a:lstStyle/>
          <a:p>
            <a:r>
              <a:rPr lang="ru-RU" dirty="0" smtClean="0"/>
              <a:t>2. Цветная двусторонняя бумага (желтый, зеленый  и белый цвет)</a:t>
            </a:r>
            <a:endParaRPr lang="ru-RU" dirty="0"/>
          </a:p>
        </p:txBody>
      </p:sp>
      <p:sp>
        <p:nvSpPr>
          <p:cNvPr id="13" name="TextBox 12"/>
          <p:cNvSpPr txBox="1"/>
          <p:nvPr/>
        </p:nvSpPr>
        <p:spPr>
          <a:xfrm>
            <a:off x="4286248" y="4143380"/>
            <a:ext cx="3214710" cy="646331"/>
          </a:xfrm>
          <a:prstGeom prst="rect">
            <a:avLst/>
          </a:prstGeom>
          <a:noFill/>
        </p:spPr>
        <p:txBody>
          <a:bodyPr wrap="square" rtlCol="0">
            <a:spAutoFit/>
          </a:bodyPr>
          <a:lstStyle/>
          <a:p>
            <a:r>
              <a:rPr lang="ru-RU" dirty="0" smtClean="0"/>
              <a:t>3.Деревянные шампуры(шпажки)</a:t>
            </a:r>
            <a:endParaRPr lang="ru-RU" dirty="0"/>
          </a:p>
        </p:txBody>
      </p:sp>
      <p:sp>
        <p:nvSpPr>
          <p:cNvPr id="14" name="TextBox 13"/>
          <p:cNvSpPr txBox="1"/>
          <p:nvPr/>
        </p:nvSpPr>
        <p:spPr>
          <a:xfrm>
            <a:off x="5643570" y="4857760"/>
            <a:ext cx="3286148" cy="923330"/>
          </a:xfrm>
          <a:prstGeom prst="rect">
            <a:avLst/>
          </a:prstGeom>
          <a:noFill/>
        </p:spPr>
        <p:txBody>
          <a:bodyPr wrap="square" rtlCol="0">
            <a:spAutoFit/>
          </a:bodyPr>
          <a:lstStyle/>
          <a:p>
            <a:r>
              <a:rPr lang="ru-RU" dirty="0" smtClean="0"/>
              <a:t>4. Ножницы, линейка (трафарет) окружностей, зубочистки, маркеры</a:t>
            </a:r>
            <a:endParaRPr lang="ru-RU" dirty="0"/>
          </a:p>
        </p:txBody>
      </p:sp>
      <p:sp>
        <p:nvSpPr>
          <p:cNvPr id="15" name="TextBox 14"/>
          <p:cNvSpPr txBox="1"/>
          <p:nvPr/>
        </p:nvSpPr>
        <p:spPr>
          <a:xfrm>
            <a:off x="6643702" y="5929330"/>
            <a:ext cx="2214578" cy="369332"/>
          </a:xfrm>
          <a:prstGeom prst="rect">
            <a:avLst/>
          </a:prstGeom>
          <a:noFill/>
        </p:spPr>
        <p:txBody>
          <a:bodyPr wrap="square" rtlCol="0">
            <a:spAutoFit/>
          </a:bodyPr>
          <a:lstStyle/>
          <a:p>
            <a:r>
              <a:rPr lang="ru-RU" dirty="0" smtClean="0"/>
              <a:t>5. Клей</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2000"/>
                                        <p:tgtEl>
                                          <p:spTgt spid="1027"/>
                                        </p:tgtEl>
                                      </p:cBhvr>
                                    </p:animEffect>
                                    <p:anim calcmode="lin" valueType="num">
                                      <p:cBhvr>
                                        <p:cTn id="8" dur="2000" fill="hold"/>
                                        <p:tgtEl>
                                          <p:spTgt spid="1027"/>
                                        </p:tgtEl>
                                        <p:attrNameLst>
                                          <p:attrName>style.rotation</p:attrName>
                                        </p:attrNameLst>
                                      </p:cBhvr>
                                      <p:tavLst>
                                        <p:tav tm="0">
                                          <p:val>
                                            <p:fltVal val="720"/>
                                          </p:val>
                                        </p:tav>
                                        <p:tav tm="100000">
                                          <p:val>
                                            <p:fltVal val="0"/>
                                          </p:val>
                                        </p:tav>
                                      </p:tavLst>
                                    </p:anim>
                                    <p:anim calcmode="lin" valueType="num">
                                      <p:cBhvr>
                                        <p:cTn id="9" dur="2000" fill="hold"/>
                                        <p:tgtEl>
                                          <p:spTgt spid="1027"/>
                                        </p:tgtEl>
                                        <p:attrNameLst>
                                          <p:attrName>ppt_h</p:attrName>
                                        </p:attrNameLst>
                                      </p:cBhvr>
                                      <p:tavLst>
                                        <p:tav tm="0">
                                          <p:val>
                                            <p:fltVal val="0"/>
                                          </p:val>
                                        </p:tav>
                                        <p:tav tm="100000">
                                          <p:val>
                                            <p:strVal val="#ppt_h"/>
                                          </p:val>
                                        </p:tav>
                                      </p:tavLst>
                                    </p:anim>
                                    <p:anim calcmode="lin" valueType="num">
                                      <p:cBhvr>
                                        <p:cTn id="10" dur="2000" fill="hold"/>
                                        <p:tgtEl>
                                          <p:spTgt spid="1027"/>
                                        </p:tgtEl>
                                        <p:attrNameLst>
                                          <p:attrName>ppt_w</p:attrName>
                                        </p:attrNameLst>
                                      </p:cBhvr>
                                      <p:tavLst>
                                        <p:tav tm="0">
                                          <p:val>
                                            <p:fltVal val="0"/>
                                          </p:val>
                                        </p:tav>
                                        <p:tav tm="100000">
                                          <p:val>
                                            <p:strVal val="#ppt_w"/>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fade">
                                      <p:cBhvr>
                                        <p:cTn id="13" dur="5000"/>
                                        <p:tgtEl>
                                          <p:spTgt spid="1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5"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anim calcmode="lin" valueType="num">
                                      <p:cBhvr>
                                        <p:cTn id="19" dur="2000" fill="hold"/>
                                        <p:tgtEl>
                                          <p:spTgt spid="5"/>
                                        </p:tgtEl>
                                        <p:attrNameLst>
                                          <p:attrName>style.rotation</p:attrName>
                                        </p:attrNameLst>
                                      </p:cBhvr>
                                      <p:tavLst>
                                        <p:tav tm="0">
                                          <p:val>
                                            <p:fltVal val="720"/>
                                          </p:val>
                                        </p:tav>
                                        <p:tav tm="100000">
                                          <p:val>
                                            <p:fltVal val="0"/>
                                          </p:val>
                                        </p:tav>
                                      </p:tavLst>
                                    </p:anim>
                                    <p:anim calcmode="lin" valueType="num">
                                      <p:cBhvr>
                                        <p:cTn id="20" dur="2000" fill="hold"/>
                                        <p:tgtEl>
                                          <p:spTgt spid="5"/>
                                        </p:tgtEl>
                                        <p:attrNameLst>
                                          <p:attrName>ppt_h</p:attrName>
                                        </p:attrNameLst>
                                      </p:cBhvr>
                                      <p:tavLst>
                                        <p:tav tm="0">
                                          <p:val>
                                            <p:fltVal val="0"/>
                                          </p:val>
                                        </p:tav>
                                        <p:tav tm="100000">
                                          <p:val>
                                            <p:strVal val="#ppt_h"/>
                                          </p:val>
                                        </p:tav>
                                      </p:tavLst>
                                    </p:anim>
                                    <p:anim calcmode="lin" valueType="num">
                                      <p:cBhvr>
                                        <p:cTn id="21" dur="2000" fill="hold"/>
                                        <p:tgtEl>
                                          <p:spTgt spid="5"/>
                                        </p:tgtEl>
                                        <p:attrNameLst>
                                          <p:attrName>ppt_w</p:attrName>
                                        </p:attrNameLst>
                                      </p:cBhvr>
                                      <p:tavLst>
                                        <p:tav tm="0">
                                          <p:val>
                                            <p:fltVal val="0"/>
                                          </p:val>
                                        </p:tav>
                                        <p:tav tm="100000">
                                          <p:val>
                                            <p:strVal val="#ppt_w"/>
                                          </p:val>
                                        </p:tav>
                                      </p:tavLst>
                                    </p:anim>
                                  </p:childTnLst>
                                </p:cTn>
                              </p:par>
                              <p:par>
                                <p:cTn id="22" presetID="10" presetClass="entr" presetSubtype="0" fill="hold" grpId="0" nodeType="with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fade">
                                      <p:cBhvr>
                                        <p:cTn id="24" dur="5000"/>
                                        <p:tgtEl>
                                          <p:spTgt spid="1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5"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2000"/>
                                        <p:tgtEl>
                                          <p:spTgt spid="6"/>
                                        </p:tgtEl>
                                      </p:cBhvr>
                                    </p:animEffect>
                                    <p:anim calcmode="lin" valueType="num">
                                      <p:cBhvr>
                                        <p:cTn id="30" dur="2000" fill="hold"/>
                                        <p:tgtEl>
                                          <p:spTgt spid="6"/>
                                        </p:tgtEl>
                                        <p:attrNameLst>
                                          <p:attrName>style.rotation</p:attrName>
                                        </p:attrNameLst>
                                      </p:cBhvr>
                                      <p:tavLst>
                                        <p:tav tm="0">
                                          <p:val>
                                            <p:fltVal val="720"/>
                                          </p:val>
                                        </p:tav>
                                        <p:tav tm="100000">
                                          <p:val>
                                            <p:fltVal val="0"/>
                                          </p:val>
                                        </p:tav>
                                      </p:tavLst>
                                    </p:anim>
                                    <p:anim calcmode="lin" valueType="num">
                                      <p:cBhvr>
                                        <p:cTn id="31" dur="2000" fill="hold"/>
                                        <p:tgtEl>
                                          <p:spTgt spid="6"/>
                                        </p:tgtEl>
                                        <p:attrNameLst>
                                          <p:attrName>ppt_h</p:attrName>
                                        </p:attrNameLst>
                                      </p:cBhvr>
                                      <p:tavLst>
                                        <p:tav tm="0">
                                          <p:val>
                                            <p:fltVal val="0"/>
                                          </p:val>
                                        </p:tav>
                                        <p:tav tm="100000">
                                          <p:val>
                                            <p:strVal val="#ppt_h"/>
                                          </p:val>
                                        </p:tav>
                                      </p:tavLst>
                                    </p:anim>
                                    <p:anim calcmode="lin" valueType="num">
                                      <p:cBhvr>
                                        <p:cTn id="32" dur="2000" fill="hold"/>
                                        <p:tgtEl>
                                          <p:spTgt spid="6"/>
                                        </p:tgtEl>
                                        <p:attrNameLst>
                                          <p:attrName>ppt_w</p:attrName>
                                        </p:attrNameLst>
                                      </p:cBhvr>
                                      <p:tavLst>
                                        <p:tav tm="0">
                                          <p:val>
                                            <p:fltVal val="0"/>
                                          </p:val>
                                        </p:tav>
                                        <p:tav tm="100000">
                                          <p:val>
                                            <p:strVal val="#ppt_w"/>
                                          </p:val>
                                        </p:tav>
                                      </p:tavLst>
                                    </p:anim>
                                  </p:childTnLst>
                                </p:cTn>
                              </p:par>
                              <p:par>
                                <p:cTn id="33" presetID="10" presetClass="entr" presetSubtype="0" fill="hold" grpId="0" nodeType="with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0"/>
                                        <p:tgtEl>
                                          <p:spTgt spid="13">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5" presetClass="entr" presetSubtype="0"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2000"/>
                                        <p:tgtEl>
                                          <p:spTgt spid="2"/>
                                        </p:tgtEl>
                                      </p:cBhvr>
                                    </p:animEffect>
                                    <p:anim calcmode="lin" valueType="num">
                                      <p:cBhvr>
                                        <p:cTn id="41" dur="2000" fill="hold"/>
                                        <p:tgtEl>
                                          <p:spTgt spid="2"/>
                                        </p:tgtEl>
                                        <p:attrNameLst>
                                          <p:attrName>style.rotation</p:attrName>
                                        </p:attrNameLst>
                                      </p:cBhvr>
                                      <p:tavLst>
                                        <p:tav tm="0">
                                          <p:val>
                                            <p:fltVal val="720"/>
                                          </p:val>
                                        </p:tav>
                                        <p:tav tm="100000">
                                          <p:val>
                                            <p:fltVal val="0"/>
                                          </p:val>
                                        </p:tav>
                                      </p:tavLst>
                                    </p:anim>
                                    <p:anim calcmode="lin" valueType="num">
                                      <p:cBhvr>
                                        <p:cTn id="42" dur="2000" fill="hold"/>
                                        <p:tgtEl>
                                          <p:spTgt spid="2"/>
                                        </p:tgtEl>
                                        <p:attrNameLst>
                                          <p:attrName>ppt_h</p:attrName>
                                        </p:attrNameLst>
                                      </p:cBhvr>
                                      <p:tavLst>
                                        <p:tav tm="0">
                                          <p:val>
                                            <p:fltVal val="0"/>
                                          </p:val>
                                        </p:tav>
                                        <p:tav tm="100000">
                                          <p:val>
                                            <p:strVal val="#ppt_h"/>
                                          </p:val>
                                        </p:tav>
                                      </p:tavLst>
                                    </p:anim>
                                    <p:anim calcmode="lin" valueType="num">
                                      <p:cBhvr>
                                        <p:cTn id="43" dur="2000" fill="hold"/>
                                        <p:tgtEl>
                                          <p:spTgt spid="2"/>
                                        </p:tgtEl>
                                        <p:attrNameLst>
                                          <p:attrName>ppt_w</p:attrName>
                                        </p:attrNameLst>
                                      </p:cBhvr>
                                      <p:tavLst>
                                        <p:tav tm="0">
                                          <p:val>
                                            <p:fltVal val="0"/>
                                          </p:val>
                                        </p:tav>
                                        <p:tav tm="100000">
                                          <p:val>
                                            <p:strVal val="#ppt_w"/>
                                          </p:val>
                                        </p:tav>
                                      </p:tavLst>
                                    </p:anim>
                                  </p:childTnLst>
                                </p:cTn>
                              </p:par>
                              <p:par>
                                <p:cTn id="44" presetID="10" presetClass="entr" presetSubtype="0" fill="hold" grpId="0" nodeType="withEffect">
                                  <p:stCondLst>
                                    <p:cond delay="0"/>
                                  </p:stCondLst>
                                  <p:childTnLst>
                                    <p:set>
                                      <p:cBhvr>
                                        <p:cTn id="45" dur="1" fill="hold">
                                          <p:stCondLst>
                                            <p:cond delay="0"/>
                                          </p:stCondLst>
                                        </p:cTn>
                                        <p:tgtEl>
                                          <p:spTgt spid="14">
                                            <p:txEl>
                                              <p:pRg st="0" end="0"/>
                                            </p:txEl>
                                          </p:spTgt>
                                        </p:tgtEl>
                                        <p:attrNameLst>
                                          <p:attrName>style.visibility</p:attrName>
                                        </p:attrNameLst>
                                      </p:cBhvr>
                                      <p:to>
                                        <p:strVal val="visible"/>
                                      </p:to>
                                    </p:set>
                                    <p:animEffect transition="in" filter="fade">
                                      <p:cBhvr>
                                        <p:cTn id="46" dur="5000"/>
                                        <p:tgtEl>
                                          <p:spTgt spid="14">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5" presetClass="entr" presetSubtype="0"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2000"/>
                                        <p:tgtEl>
                                          <p:spTgt spid="7"/>
                                        </p:tgtEl>
                                      </p:cBhvr>
                                    </p:animEffect>
                                    <p:anim calcmode="lin" valueType="num">
                                      <p:cBhvr>
                                        <p:cTn id="52" dur="2000" fill="hold"/>
                                        <p:tgtEl>
                                          <p:spTgt spid="7"/>
                                        </p:tgtEl>
                                        <p:attrNameLst>
                                          <p:attrName>style.rotation</p:attrName>
                                        </p:attrNameLst>
                                      </p:cBhvr>
                                      <p:tavLst>
                                        <p:tav tm="0">
                                          <p:val>
                                            <p:fltVal val="720"/>
                                          </p:val>
                                        </p:tav>
                                        <p:tav tm="100000">
                                          <p:val>
                                            <p:fltVal val="0"/>
                                          </p:val>
                                        </p:tav>
                                      </p:tavLst>
                                    </p:anim>
                                    <p:anim calcmode="lin" valueType="num">
                                      <p:cBhvr>
                                        <p:cTn id="53" dur="2000" fill="hold"/>
                                        <p:tgtEl>
                                          <p:spTgt spid="7"/>
                                        </p:tgtEl>
                                        <p:attrNameLst>
                                          <p:attrName>ppt_h</p:attrName>
                                        </p:attrNameLst>
                                      </p:cBhvr>
                                      <p:tavLst>
                                        <p:tav tm="0">
                                          <p:val>
                                            <p:fltVal val="0"/>
                                          </p:val>
                                        </p:tav>
                                        <p:tav tm="100000">
                                          <p:val>
                                            <p:strVal val="#ppt_h"/>
                                          </p:val>
                                        </p:tav>
                                      </p:tavLst>
                                    </p:anim>
                                    <p:anim calcmode="lin" valueType="num">
                                      <p:cBhvr>
                                        <p:cTn id="54" dur="2000" fill="hold"/>
                                        <p:tgtEl>
                                          <p:spTgt spid="7"/>
                                        </p:tgtEl>
                                        <p:attrNameLst>
                                          <p:attrName>ppt_w</p:attrName>
                                        </p:attrNameLst>
                                      </p:cBhvr>
                                      <p:tavLst>
                                        <p:tav tm="0">
                                          <p:val>
                                            <p:fltVal val="0"/>
                                          </p:val>
                                        </p:tav>
                                        <p:tav tm="100000">
                                          <p:val>
                                            <p:strVal val="#ppt_w"/>
                                          </p:val>
                                        </p:tav>
                                      </p:tavLst>
                                    </p:anim>
                                  </p:childTnLst>
                                </p:cTn>
                              </p:par>
                              <p:par>
                                <p:cTn id="55" presetID="10" presetClass="entr" presetSubtype="0" fill="hold" grpId="0" nodeType="withEffect">
                                  <p:stCondLst>
                                    <p:cond delay="0"/>
                                  </p:stCondLst>
                                  <p:childTnLst>
                                    <p:set>
                                      <p:cBhvr>
                                        <p:cTn id="56" dur="1" fill="hold">
                                          <p:stCondLst>
                                            <p:cond delay="0"/>
                                          </p:stCondLst>
                                        </p:cTn>
                                        <p:tgtEl>
                                          <p:spTgt spid="15">
                                            <p:txEl>
                                              <p:pRg st="0" end="0"/>
                                            </p:txEl>
                                          </p:spTgt>
                                        </p:tgtEl>
                                        <p:attrNameLst>
                                          <p:attrName>style.visibility</p:attrName>
                                        </p:attrNameLst>
                                      </p:cBhvr>
                                      <p:to>
                                        <p:strVal val="visible"/>
                                      </p:to>
                                    </p:set>
                                    <p:animEffect transition="in" filter="fade">
                                      <p:cBhvr>
                                        <p:cTn id="57" dur="5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P spid="12" grpId="0" build="allAtOnce"/>
      <p:bldP spid="13" grpId="0" build="allAtOnce"/>
      <p:bldP spid="14" grpId="0" build="allAtOnce"/>
      <p:bldP spid="15"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D:\Мои документы\Наташа\материалы для школы\САйт подготовки учителей технологии\МК по квилингу\118_PANA\P1170999.JPG"/>
          <p:cNvPicPr>
            <a:picLocks noChangeAspect="1" noChangeArrowheads="1"/>
          </p:cNvPicPr>
          <p:nvPr/>
        </p:nvPicPr>
        <p:blipFill>
          <a:blip r:embed="rId2" cstate="print"/>
          <a:srcRect r="33607"/>
          <a:stretch>
            <a:fillRect/>
          </a:stretch>
        </p:blipFill>
        <p:spPr bwMode="auto">
          <a:xfrm rot="5400000">
            <a:off x="6854433" y="-139292"/>
            <a:ext cx="2150274" cy="2428860"/>
          </a:xfrm>
          <a:prstGeom prst="rect">
            <a:avLst/>
          </a:prstGeom>
          <a:noFill/>
        </p:spPr>
      </p:pic>
      <p:sp>
        <p:nvSpPr>
          <p:cNvPr id="9" name="TextBox 8"/>
          <p:cNvSpPr txBox="1"/>
          <p:nvPr/>
        </p:nvSpPr>
        <p:spPr>
          <a:xfrm>
            <a:off x="0" y="142852"/>
            <a:ext cx="7358082" cy="1754326"/>
          </a:xfrm>
          <a:prstGeom prst="rect">
            <a:avLst/>
          </a:prstGeom>
          <a:noFill/>
        </p:spPr>
        <p:txBody>
          <a:bodyPr wrap="square" rtlCol="0">
            <a:spAutoFit/>
          </a:bodyPr>
          <a:lstStyle/>
          <a:p>
            <a:r>
              <a:rPr lang="ru-RU" b="1" i="1" dirty="0" smtClean="0">
                <a:solidFill>
                  <a:srgbClr val="002060"/>
                </a:solidFill>
              </a:rPr>
              <a:t>Начнем наш мастер класс с изготовления вот такого  рыхлителя  «Подсолнух».</a:t>
            </a:r>
          </a:p>
          <a:p>
            <a:pPr algn="ctr"/>
            <a:r>
              <a:rPr lang="en-US" b="1" dirty="0" smtClean="0">
                <a:solidFill>
                  <a:srgbClr val="002060"/>
                </a:solidFill>
                <a:latin typeface="Arial Black" pitchFamily="34" charset="0"/>
              </a:rPr>
              <a:t>I</a:t>
            </a:r>
            <a:r>
              <a:rPr lang="ru-RU" b="1" dirty="0" smtClean="0">
                <a:solidFill>
                  <a:srgbClr val="002060"/>
                </a:solidFill>
                <a:latin typeface="Arial Black" pitchFamily="34" charset="0"/>
              </a:rPr>
              <a:t> этап</a:t>
            </a:r>
          </a:p>
          <a:p>
            <a:r>
              <a:rPr lang="ru-RU" dirty="0" smtClean="0">
                <a:solidFill>
                  <a:srgbClr val="002060"/>
                </a:solidFill>
              </a:rPr>
              <a:t>1) Для начала необходимо 8 желтых полосок разрезать пополам Получаем 16 коротких полос (рис. 1).</a:t>
            </a:r>
          </a:p>
          <a:p>
            <a:endParaRPr lang="ru-RU" dirty="0">
              <a:solidFill>
                <a:srgbClr val="002060"/>
              </a:solidFill>
            </a:endParaRPr>
          </a:p>
        </p:txBody>
      </p:sp>
      <p:pic>
        <p:nvPicPr>
          <p:cNvPr id="10" name="Picture 7"/>
          <p:cNvPicPr>
            <a:picLocks noChangeAspect="1" noChangeArrowheads="1"/>
          </p:cNvPicPr>
          <p:nvPr/>
        </p:nvPicPr>
        <p:blipFill>
          <a:blip r:embed="rId3" cstate="print"/>
          <a:srcRect l="1453" t="7750" r="5813"/>
          <a:stretch>
            <a:fillRect/>
          </a:stretch>
        </p:blipFill>
        <p:spPr bwMode="auto">
          <a:xfrm>
            <a:off x="142844" y="1714488"/>
            <a:ext cx="2143140" cy="1598977"/>
          </a:xfrm>
          <a:prstGeom prst="rect">
            <a:avLst/>
          </a:prstGeom>
          <a:noFill/>
          <a:ln w="9525">
            <a:noFill/>
            <a:miter lim="800000"/>
            <a:headEnd/>
            <a:tailEnd/>
          </a:ln>
          <a:effectLst/>
        </p:spPr>
      </p:pic>
      <p:pic>
        <p:nvPicPr>
          <p:cNvPr id="11" name="Picture 8" descr="D:\Мои документы\Наташа\материалы для школы\САйт подготовки учителей технологии\МК по квилингу\P1170996.JPG"/>
          <p:cNvPicPr>
            <a:picLocks noChangeAspect="1" noChangeArrowheads="1"/>
          </p:cNvPicPr>
          <p:nvPr/>
        </p:nvPicPr>
        <p:blipFill>
          <a:blip r:embed="rId4" cstate="print"/>
          <a:srcRect t="6820"/>
          <a:stretch>
            <a:fillRect/>
          </a:stretch>
        </p:blipFill>
        <p:spPr bwMode="auto">
          <a:xfrm>
            <a:off x="142843" y="3429000"/>
            <a:ext cx="2148237" cy="1642070"/>
          </a:xfrm>
          <a:prstGeom prst="rect">
            <a:avLst/>
          </a:prstGeom>
          <a:noFill/>
        </p:spPr>
      </p:pic>
      <p:pic>
        <p:nvPicPr>
          <p:cNvPr id="12" name="Picture 9" descr="D:\Мои документы\Наташа\материалы для школы\САйт подготовки учителей технологии\МК по квилингу\118_PANA\P1180003.JPG"/>
          <p:cNvPicPr>
            <a:picLocks noChangeAspect="1" noChangeArrowheads="1"/>
          </p:cNvPicPr>
          <p:nvPr/>
        </p:nvPicPr>
        <p:blipFill>
          <a:blip r:embed="rId5" cstate="print"/>
          <a:srcRect t="6714" r="7554"/>
          <a:stretch>
            <a:fillRect/>
          </a:stretch>
        </p:blipFill>
        <p:spPr bwMode="auto">
          <a:xfrm>
            <a:off x="2427526" y="3449220"/>
            <a:ext cx="2144474" cy="1622854"/>
          </a:xfrm>
          <a:prstGeom prst="rect">
            <a:avLst/>
          </a:prstGeom>
          <a:noFill/>
        </p:spPr>
      </p:pic>
      <p:pic>
        <p:nvPicPr>
          <p:cNvPr id="13" name="Picture 10" descr="D:\Мои документы\Наташа\материалы для школы\САйт подготовки учителей технологии\МК по квилингу\118_PANA\P1180005.JPG"/>
          <p:cNvPicPr>
            <a:picLocks noChangeAspect="1" noChangeArrowheads="1"/>
          </p:cNvPicPr>
          <p:nvPr/>
        </p:nvPicPr>
        <p:blipFill>
          <a:blip r:embed="rId6" cstate="print"/>
          <a:srcRect l="5080" t="6780" r="1270"/>
          <a:stretch>
            <a:fillRect/>
          </a:stretch>
        </p:blipFill>
        <p:spPr bwMode="auto">
          <a:xfrm>
            <a:off x="571472" y="5258118"/>
            <a:ext cx="2143140" cy="1599882"/>
          </a:xfrm>
          <a:prstGeom prst="rect">
            <a:avLst/>
          </a:prstGeom>
          <a:noFill/>
        </p:spPr>
      </p:pic>
      <p:pic>
        <p:nvPicPr>
          <p:cNvPr id="14" name="Picture 12" descr="D:\Мои документы\Наташа\материалы для школы\САйт подготовки учителей технологии\МК по квилингу\118_PANA\P1180007.JPG"/>
          <p:cNvPicPr>
            <a:picLocks noChangeAspect="1" noChangeArrowheads="1"/>
          </p:cNvPicPr>
          <p:nvPr/>
        </p:nvPicPr>
        <p:blipFill>
          <a:blip r:embed="rId7" cstate="print"/>
          <a:srcRect l="4949" t="8249" r="4949" b="11549"/>
          <a:stretch>
            <a:fillRect/>
          </a:stretch>
        </p:blipFill>
        <p:spPr bwMode="auto">
          <a:xfrm>
            <a:off x="2857488" y="5331930"/>
            <a:ext cx="2286016" cy="1526070"/>
          </a:xfrm>
          <a:prstGeom prst="rect">
            <a:avLst/>
          </a:prstGeom>
          <a:noFill/>
        </p:spPr>
      </p:pic>
      <p:sp>
        <p:nvSpPr>
          <p:cNvPr id="16" name="TextBox 15"/>
          <p:cNvSpPr txBox="1"/>
          <p:nvPr/>
        </p:nvSpPr>
        <p:spPr>
          <a:xfrm>
            <a:off x="2357422" y="1500174"/>
            <a:ext cx="6786578" cy="2585323"/>
          </a:xfrm>
          <a:prstGeom prst="rect">
            <a:avLst/>
          </a:prstGeom>
          <a:noFill/>
        </p:spPr>
        <p:txBody>
          <a:bodyPr wrap="square" rtlCol="0">
            <a:spAutoFit/>
          </a:bodyPr>
          <a:lstStyle/>
          <a:p>
            <a:r>
              <a:rPr lang="ru-RU" dirty="0" smtClean="0">
                <a:solidFill>
                  <a:srgbClr val="002060"/>
                </a:solidFill>
              </a:rPr>
              <a:t>2)  Далее скручиваем одну такую полоску</a:t>
            </a:r>
          </a:p>
          <a:p>
            <a:r>
              <a:rPr lang="ru-RU" dirty="0" smtClean="0">
                <a:solidFill>
                  <a:srgbClr val="002060"/>
                </a:solidFill>
              </a:rPr>
              <a:t> в ролл, и  распускаем его в окружности </a:t>
            </a:r>
          </a:p>
          <a:p>
            <a:r>
              <a:rPr lang="ru-RU" dirty="0" smtClean="0">
                <a:solidFill>
                  <a:srgbClr val="002060"/>
                </a:solidFill>
              </a:rPr>
              <a:t>с диаметром  11  мм (рис. 2)</a:t>
            </a:r>
          </a:p>
          <a:p>
            <a:endParaRPr lang="ru-RU" dirty="0" smtClean="0">
              <a:solidFill>
                <a:srgbClr val="002060"/>
              </a:solidFill>
            </a:endParaRPr>
          </a:p>
          <a:p>
            <a:r>
              <a:rPr lang="ru-RU" dirty="0" smtClean="0">
                <a:solidFill>
                  <a:srgbClr val="002060"/>
                </a:solidFill>
              </a:rPr>
              <a:t>3)  Аккуратно вынимаем ролл из линейки окружностей и  подклеиваем его кончик. Затем последовательно сжимая пальцами концы ролла с противоположных сторон, получаем</a:t>
            </a:r>
          </a:p>
          <a:p>
            <a:r>
              <a:rPr lang="ru-RU" dirty="0" smtClean="0">
                <a:solidFill>
                  <a:srgbClr val="002060"/>
                </a:solidFill>
              </a:rPr>
              <a:t>                                       базовую форму «листочек» (рис. 3 и 4) </a:t>
            </a:r>
          </a:p>
          <a:p>
            <a:r>
              <a:rPr lang="ru-RU" dirty="0" smtClean="0">
                <a:solidFill>
                  <a:srgbClr val="002060"/>
                </a:solidFill>
              </a:rPr>
              <a:t>                                       Это и будет лепесток нашего подсолнуха.</a:t>
            </a:r>
            <a:endParaRPr lang="ru-RU" dirty="0">
              <a:solidFill>
                <a:srgbClr val="002060"/>
              </a:solidFill>
            </a:endParaRPr>
          </a:p>
        </p:txBody>
      </p:sp>
      <p:sp>
        <p:nvSpPr>
          <p:cNvPr id="17" name="TextBox 16"/>
          <p:cNvSpPr txBox="1"/>
          <p:nvPr/>
        </p:nvSpPr>
        <p:spPr>
          <a:xfrm>
            <a:off x="4857752" y="4143380"/>
            <a:ext cx="3929090" cy="923330"/>
          </a:xfrm>
          <a:prstGeom prst="rect">
            <a:avLst/>
          </a:prstGeom>
          <a:noFill/>
        </p:spPr>
        <p:txBody>
          <a:bodyPr wrap="square" rtlCol="0">
            <a:spAutoFit/>
          </a:bodyPr>
          <a:lstStyle/>
          <a:p>
            <a:r>
              <a:rPr lang="ru-RU" dirty="0" smtClean="0">
                <a:solidFill>
                  <a:srgbClr val="002060"/>
                </a:solidFill>
              </a:rPr>
              <a:t>4) Повторить эту операцию ещё 15 раз, и вот все лепестки для нашего подсолнуха готовы! (Рис. 5)</a:t>
            </a:r>
            <a:endParaRPr lang="ru-RU" dirty="0">
              <a:solidFill>
                <a:srgbClr val="002060"/>
              </a:solidFill>
            </a:endParaRPr>
          </a:p>
        </p:txBody>
      </p:sp>
      <p:sp>
        <p:nvSpPr>
          <p:cNvPr id="18" name="TextBox 17"/>
          <p:cNvSpPr txBox="1"/>
          <p:nvPr/>
        </p:nvSpPr>
        <p:spPr>
          <a:xfrm>
            <a:off x="214282" y="1714488"/>
            <a:ext cx="1357322" cy="338554"/>
          </a:xfrm>
          <a:prstGeom prst="rect">
            <a:avLst/>
          </a:prstGeom>
          <a:noFill/>
        </p:spPr>
        <p:txBody>
          <a:bodyPr wrap="square" rtlCol="0">
            <a:spAutoFit/>
          </a:bodyPr>
          <a:lstStyle/>
          <a:p>
            <a:r>
              <a:rPr lang="ru-RU" sz="1600" b="1" dirty="0" smtClean="0"/>
              <a:t>Рис. 1</a:t>
            </a:r>
            <a:endParaRPr lang="ru-RU" sz="1600" b="1" dirty="0"/>
          </a:p>
        </p:txBody>
      </p:sp>
      <p:sp>
        <p:nvSpPr>
          <p:cNvPr id="19" name="TextBox 18"/>
          <p:cNvSpPr txBox="1"/>
          <p:nvPr/>
        </p:nvSpPr>
        <p:spPr>
          <a:xfrm>
            <a:off x="214282" y="3500438"/>
            <a:ext cx="1285884" cy="338554"/>
          </a:xfrm>
          <a:prstGeom prst="rect">
            <a:avLst/>
          </a:prstGeom>
          <a:noFill/>
        </p:spPr>
        <p:txBody>
          <a:bodyPr wrap="square" rtlCol="0">
            <a:spAutoFit/>
          </a:bodyPr>
          <a:lstStyle/>
          <a:p>
            <a:r>
              <a:rPr lang="ru-RU" sz="1600" b="1" dirty="0" smtClean="0"/>
              <a:t>Рис. 2</a:t>
            </a:r>
            <a:endParaRPr lang="ru-RU" sz="1600" b="1" dirty="0"/>
          </a:p>
        </p:txBody>
      </p:sp>
      <p:sp>
        <p:nvSpPr>
          <p:cNvPr id="20" name="TextBox 19"/>
          <p:cNvSpPr txBox="1"/>
          <p:nvPr/>
        </p:nvSpPr>
        <p:spPr>
          <a:xfrm>
            <a:off x="3714744" y="4714884"/>
            <a:ext cx="857256" cy="338554"/>
          </a:xfrm>
          <a:prstGeom prst="rect">
            <a:avLst/>
          </a:prstGeom>
          <a:noFill/>
        </p:spPr>
        <p:txBody>
          <a:bodyPr wrap="square" rtlCol="0">
            <a:spAutoFit/>
          </a:bodyPr>
          <a:lstStyle/>
          <a:p>
            <a:r>
              <a:rPr lang="ru-RU" sz="1600" b="1" dirty="0" smtClean="0"/>
              <a:t>Рис. 3</a:t>
            </a:r>
            <a:endParaRPr lang="ru-RU" sz="1600" b="1" dirty="0"/>
          </a:p>
        </p:txBody>
      </p:sp>
      <p:sp>
        <p:nvSpPr>
          <p:cNvPr id="21" name="TextBox 20"/>
          <p:cNvSpPr txBox="1"/>
          <p:nvPr/>
        </p:nvSpPr>
        <p:spPr>
          <a:xfrm>
            <a:off x="1785918" y="6519446"/>
            <a:ext cx="928694" cy="338554"/>
          </a:xfrm>
          <a:prstGeom prst="rect">
            <a:avLst/>
          </a:prstGeom>
          <a:noFill/>
        </p:spPr>
        <p:txBody>
          <a:bodyPr wrap="square" rtlCol="0">
            <a:spAutoFit/>
          </a:bodyPr>
          <a:lstStyle/>
          <a:p>
            <a:r>
              <a:rPr lang="ru-RU" sz="1600" b="1" dirty="0" smtClean="0"/>
              <a:t>Рис. 4</a:t>
            </a:r>
            <a:endParaRPr lang="ru-RU" sz="1600" b="1" dirty="0"/>
          </a:p>
        </p:txBody>
      </p:sp>
      <p:sp>
        <p:nvSpPr>
          <p:cNvPr id="22" name="TextBox 21"/>
          <p:cNvSpPr txBox="1"/>
          <p:nvPr/>
        </p:nvSpPr>
        <p:spPr>
          <a:xfrm>
            <a:off x="3643306" y="5357826"/>
            <a:ext cx="857256" cy="338554"/>
          </a:xfrm>
          <a:prstGeom prst="rect">
            <a:avLst/>
          </a:prstGeom>
          <a:noFill/>
        </p:spPr>
        <p:txBody>
          <a:bodyPr wrap="square" rtlCol="0">
            <a:spAutoFit/>
          </a:bodyPr>
          <a:lstStyle/>
          <a:p>
            <a:r>
              <a:rPr lang="ru-RU" sz="1600" b="1" dirty="0" smtClean="0"/>
              <a:t>Рис. 5</a:t>
            </a:r>
            <a:endParaRPr lang="ru-RU" sz="16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472" y="0"/>
            <a:ext cx="8572528" cy="4247317"/>
          </a:xfrm>
          <a:prstGeom prst="rect">
            <a:avLst/>
          </a:prstGeom>
          <a:noFill/>
        </p:spPr>
        <p:txBody>
          <a:bodyPr wrap="square" rtlCol="0">
            <a:spAutoFit/>
          </a:bodyPr>
          <a:lstStyle/>
          <a:p>
            <a:pPr algn="ctr"/>
            <a:r>
              <a:rPr lang="ru-RU" b="1" i="1" dirty="0" smtClean="0">
                <a:solidFill>
                  <a:srgbClr val="002060"/>
                </a:solidFill>
              </a:rPr>
              <a:t>Теперь переходим к изготовлению  остальных частей  рыхлителя – «Подсолнух». </a:t>
            </a:r>
          </a:p>
          <a:p>
            <a:pPr algn="ctr"/>
            <a:r>
              <a:rPr lang="ru-RU" dirty="0" smtClean="0">
                <a:solidFill>
                  <a:srgbClr val="002060"/>
                </a:solidFill>
              </a:rPr>
              <a:t> </a:t>
            </a:r>
            <a:r>
              <a:rPr lang="en-US" b="1" dirty="0" smtClean="0">
                <a:solidFill>
                  <a:srgbClr val="002060"/>
                </a:solidFill>
                <a:latin typeface="Arial Black" pitchFamily="34" charset="0"/>
              </a:rPr>
              <a:t>II </a:t>
            </a:r>
            <a:r>
              <a:rPr lang="ru-RU" b="1" dirty="0" smtClean="0">
                <a:solidFill>
                  <a:srgbClr val="002060"/>
                </a:solidFill>
                <a:latin typeface="Arial Black" pitchFamily="34" charset="0"/>
              </a:rPr>
              <a:t>этап</a:t>
            </a:r>
            <a:r>
              <a:rPr lang="ru-RU" dirty="0" smtClean="0">
                <a:solidFill>
                  <a:srgbClr val="002060"/>
                </a:solidFill>
              </a:rPr>
              <a:t>      </a:t>
            </a:r>
            <a:endParaRPr lang="ru-RU" sz="2400" b="1" dirty="0" smtClean="0">
              <a:solidFill>
                <a:srgbClr val="002060"/>
              </a:solidFill>
              <a:latin typeface="Arial Black" pitchFamily="34" charset="0"/>
            </a:endParaRPr>
          </a:p>
          <a:p>
            <a:r>
              <a:rPr lang="ru-RU" dirty="0" smtClean="0">
                <a:solidFill>
                  <a:srgbClr val="002060"/>
                </a:solidFill>
              </a:rPr>
              <a:t>                              1) Для туловища божьей коровки надо склеить 3 красных </a:t>
            </a:r>
          </a:p>
          <a:p>
            <a:r>
              <a:rPr lang="ru-RU" dirty="0" smtClean="0">
                <a:solidFill>
                  <a:srgbClr val="002060"/>
                </a:solidFill>
              </a:rPr>
              <a:t>                              полоски между собой(рис. 1), чтобы получилась одна длинная</a:t>
            </a:r>
          </a:p>
          <a:p>
            <a:r>
              <a:rPr lang="ru-RU" dirty="0" smtClean="0">
                <a:solidFill>
                  <a:srgbClr val="002060"/>
                </a:solidFill>
              </a:rPr>
              <a:t>                              полоса. Затем скрутить её в плотный ролл.</a:t>
            </a:r>
          </a:p>
          <a:p>
            <a:endParaRPr lang="ru-RU" dirty="0" smtClean="0">
              <a:solidFill>
                <a:srgbClr val="002060"/>
              </a:solidFill>
            </a:endParaRPr>
          </a:p>
          <a:p>
            <a:r>
              <a:rPr lang="ru-RU" dirty="0" smtClean="0">
                <a:solidFill>
                  <a:srgbClr val="002060"/>
                </a:solidFill>
              </a:rPr>
              <a:t>                              2) Для головы божьей коровки необходимо скрутить ½</a:t>
            </a:r>
            <a:r>
              <a:rPr lang="en-US" dirty="0" smtClean="0">
                <a:solidFill>
                  <a:srgbClr val="002060"/>
                </a:solidFill>
              </a:rPr>
              <a:t> </a:t>
            </a:r>
            <a:r>
              <a:rPr lang="ru-RU" dirty="0" smtClean="0">
                <a:solidFill>
                  <a:srgbClr val="002060"/>
                </a:solidFill>
              </a:rPr>
              <a:t> черной</a:t>
            </a:r>
          </a:p>
          <a:p>
            <a:r>
              <a:rPr lang="ru-RU" dirty="0" smtClean="0">
                <a:solidFill>
                  <a:srgbClr val="002060"/>
                </a:solidFill>
              </a:rPr>
              <a:t>                              полоски в плотный маленький ролл.</a:t>
            </a:r>
          </a:p>
          <a:p>
            <a:endParaRPr lang="ru-RU" dirty="0" smtClean="0">
              <a:solidFill>
                <a:srgbClr val="002060"/>
              </a:solidFill>
            </a:endParaRPr>
          </a:p>
          <a:p>
            <a:r>
              <a:rPr lang="ru-RU" dirty="0" smtClean="0">
                <a:solidFill>
                  <a:srgbClr val="002060"/>
                </a:solidFill>
              </a:rPr>
              <a:t>                              3) Для изготовления серединки подсолнуха надо склеить между</a:t>
            </a:r>
          </a:p>
          <a:p>
            <a:r>
              <a:rPr lang="ru-RU" dirty="0" smtClean="0">
                <a:solidFill>
                  <a:srgbClr val="002060"/>
                </a:solidFill>
              </a:rPr>
              <a:t>                             собой концы 4 черных полосок в одну длинную полосу и тоже</a:t>
            </a:r>
          </a:p>
          <a:p>
            <a:r>
              <a:rPr lang="ru-RU" dirty="0" smtClean="0">
                <a:solidFill>
                  <a:srgbClr val="002060"/>
                </a:solidFill>
              </a:rPr>
              <a:t>                            скрутить её в большой плотный ролл. В результате у нас</a:t>
            </a:r>
          </a:p>
          <a:p>
            <a:r>
              <a:rPr lang="ru-RU" dirty="0" smtClean="0">
                <a:solidFill>
                  <a:srgbClr val="002060"/>
                </a:solidFill>
              </a:rPr>
              <a:t>                            получится 3 плотных ролла (рис .2)</a:t>
            </a:r>
          </a:p>
          <a:p>
            <a:r>
              <a:rPr lang="ru-RU" dirty="0" smtClean="0"/>
              <a:t>                            </a:t>
            </a:r>
            <a:endParaRPr lang="ru-RU" dirty="0"/>
          </a:p>
        </p:txBody>
      </p:sp>
      <p:pic>
        <p:nvPicPr>
          <p:cNvPr id="3" name="Picture 2" descr="D:\Мои документы\Наташа\материалы для школы\САйт подготовки учителей технологии\МК по квилингу\118_PANA\P1180012.JPG"/>
          <p:cNvPicPr>
            <a:picLocks noChangeAspect="1" noChangeArrowheads="1"/>
          </p:cNvPicPr>
          <p:nvPr/>
        </p:nvPicPr>
        <p:blipFill>
          <a:blip r:embed="rId2" cstate="print"/>
          <a:srcRect/>
          <a:stretch>
            <a:fillRect/>
          </a:stretch>
        </p:blipFill>
        <p:spPr bwMode="auto">
          <a:xfrm>
            <a:off x="0" y="714356"/>
            <a:ext cx="2190890" cy="1643074"/>
          </a:xfrm>
          <a:prstGeom prst="rect">
            <a:avLst/>
          </a:prstGeom>
          <a:noFill/>
        </p:spPr>
      </p:pic>
      <p:pic>
        <p:nvPicPr>
          <p:cNvPr id="4" name="Picture 4" descr="D:\Мои документы\Наташа\материалы для школы\САйт подготовки учителей технологии\МК по квилингу\118_PANA\P1180028.JPG"/>
          <p:cNvPicPr>
            <a:picLocks noChangeAspect="1" noChangeArrowheads="1"/>
          </p:cNvPicPr>
          <p:nvPr/>
        </p:nvPicPr>
        <p:blipFill>
          <a:blip r:embed="rId3" cstate="print"/>
          <a:srcRect l="12433" t="12433" r="13792" b="16318"/>
          <a:stretch>
            <a:fillRect/>
          </a:stretch>
        </p:blipFill>
        <p:spPr bwMode="auto">
          <a:xfrm>
            <a:off x="0" y="2571744"/>
            <a:ext cx="2170027" cy="1571636"/>
          </a:xfrm>
          <a:prstGeom prst="rect">
            <a:avLst/>
          </a:prstGeom>
          <a:noFill/>
        </p:spPr>
      </p:pic>
      <p:pic>
        <p:nvPicPr>
          <p:cNvPr id="6" name="Picture 2" descr="D:\Мои документы\Наташа\материалы для школы\САйт подготовки учителей технологии\МК по квилингу\118_PANA\P1180016.JPG"/>
          <p:cNvPicPr>
            <a:picLocks noChangeAspect="1" noChangeArrowheads="1"/>
          </p:cNvPicPr>
          <p:nvPr/>
        </p:nvPicPr>
        <p:blipFill>
          <a:blip r:embed="rId4" cstate="print"/>
          <a:srcRect/>
          <a:stretch>
            <a:fillRect/>
          </a:stretch>
        </p:blipFill>
        <p:spPr bwMode="auto">
          <a:xfrm>
            <a:off x="0" y="4500570"/>
            <a:ext cx="2190891" cy="1643074"/>
          </a:xfrm>
          <a:prstGeom prst="rect">
            <a:avLst/>
          </a:prstGeom>
          <a:noFill/>
        </p:spPr>
      </p:pic>
      <p:pic>
        <p:nvPicPr>
          <p:cNvPr id="8" name="Picture 5" descr="D:\Мои документы\Наташа\материалы для школы\САйт подготовки учителей технологии\МК по квилингу\118_PANA\P1180029.JPG"/>
          <p:cNvPicPr>
            <a:picLocks noChangeAspect="1" noChangeArrowheads="1"/>
          </p:cNvPicPr>
          <p:nvPr/>
        </p:nvPicPr>
        <p:blipFill>
          <a:blip r:embed="rId5" cstate="print"/>
          <a:srcRect/>
          <a:stretch>
            <a:fillRect/>
          </a:stretch>
        </p:blipFill>
        <p:spPr bwMode="auto">
          <a:xfrm>
            <a:off x="6165693" y="3643314"/>
            <a:ext cx="2978307" cy="2233603"/>
          </a:xfrm>
          <a:prstGeom prst="rect">
            <a:avLst/>
          </a:prstGeom>
          <a:noFill/>
        </p:spPr>
      </p:pic>
      <p:sp>
        <p:nvSpPr>
          <p:cNvPr id="10" name="TextBox 9"/>
          <p:cNvSpPr txBox="1"/>
          <p:nvPr/>
        </p:nvSpPr>
        <p:spPr>
          <a:xfrm>
            <a:off x="2214546" y="3995678"/>
            <a:ext cx="6643734" cy="2862322"/>
          </a:xfrm>
          <a:prstGeom prst="rect">
            <a:avLst/>
          </a:prstGeom>
          <a:noFill/>
        </p:spPr>
        <p:txBody>
          <a:bodyPr wrap="square" rtlCol="0">
            <a:spAutoFit/>
          </a:bodyPr>
          <a:lstStyle/>
          <a:p>
            <a:r>
              <a:rPr lang="ru-RU" dirty="0" smtClean="0">
                <a:solidFill>
                  <a:srgbClr val="002060"/>
                </a:solidFill>
              </a:rPr>
              <a:t>4) Для изготовления основы и подложки </a:t>
            </a:r>
          </a:p>
          <a:p>
            <a:r>
              <a:rPr lang="ru-RU" dirty="0" smtClean="0">
                <a:solidFill>
                  <a:srgbClr val="002060"/>
                </a:solidFill>
              </a:rPr>
              <a:t>подсолнуха надо из зеленой бумаги</a:t>
            </a:r>
          </a:p>
          <a:p>
            <a:r>
              <a:rPr lang="ru-RU" dirty="0" smtClean="0">
                <a:solidFill>
                  <a:srgbClr val="002060"/>
                </a:solidFill>
              </a:rPr>
              <a:t> вырезать два круга диаметром 25 и</a:t>
            </a:r>
          </a:p>
          <a:p>
            <a:r>
              <a:rPr lang="ru-RU" dirty="0" smtClean="0">
                <a:solidFill>
                  <a:srgbClr val="002060"/>
                </a:solidFill>
              </a:rPr>
              <a:t>30 мм, используя для этого линейку</a:t>
            </a:r>
          </a:p>
          <a:p>
            <a:r>
              <a:rPr lang="ru-RU" dirty="0" smtClean="0">
                <a:solidFill>
                  <a:srgbClr val="002060"/>
                </a:solidFill>
              </a:rPr>
              <a:t>окружностей.(рис. 3)</a:t>
            </a:r>
          </a:p>
          <a:p>
            <a:endParaRPr lang="ru-RU" dirty="0" smtClean="0">
              <a:solidFill>
                <a:srgbClr val="002060"/>
              </a:solidFill>
            </a:endParaRPr>
          </a:p>
          <a:p>
            <a:r>
              <a:rPr lang="ru-RU" dirty="0" smtClean="0">
                <a:solidFill>
                  <a:srgbClr val="002060"/>
                </a:solidFill>
              </a:rPr>
              <a:t>5) Деревянную шпажку  поделить </a:t>
            </a:r>
          </a:p>
          <a:p>
            <a:r>
              <a:rPr lang="ru-RU" dirty="0" smtClean="0">
                <a:solidFill>
                  <a:srgbClr val="002060"/>
                </a:solidFill>
              </a:rPr>
              <a:t>на  две части, (по 15 см каждая) -</a:t>
            </a:r>
          </a:p>
          <a:p>
            <a:r>
              <a:rPr lang="ru-RU" dirty="0" smtClean="0">
                <a:solidFill>
                  <a:srgbClr val="002060"/>
                </a:solidFill>
              </a:rPr>
              <a:t>это основа рыхлителя . Все</a:t>
            </a:r>
          </a:p>
          <a:p>
            <a:r>
              <a:rPr lang="ru-RU" dirty="0" smtClean="0">
                <a:solidFill>
                  <a:srgbClr val="002060"/>
                </a:solidFill>
              </a:rPr>
              <a:t>детали для сборки готовы!(рис.4)</a:t>
            </a:r>
            <a:endParaRPr lang="ru-RU" dirty="0">
              <a:solidFill>
                <a:srgbClr val="002060"/>
              </a:solidFill>
            </a:endParaRPr>
          </a:p>
        </p:txBody>
      </p:sp>
      <p:sp>
        <p:nvSpPr>
          <p:cNvPr id="9" name="TextBox 8"/>
          <p:cNvSpPr txBox="1"/>
          <p:nvPr/>
        </p:nvSpPr>
        <p:spPr>
          <a:xfrm>
            <a:off x="214282" y="857232"/>
            <a:ext cx="785818" cy="338554"/>
          </a:xfrm>
          <a:prstGeom prst="rect">
            <a:avLst/>
          </a:prstGeom>
          <a:noFill/>
        </p:spPr>
        <p:txBody>
          <a:bodyPr wrap="square" rtlCol="0">
            <a:spAutoFit/>
          </a:bodyPr>
          <a:lstStyle/>
          <a:p>
            <a:r>
              <a:rPr lang="ru-RU" sz="1600" dirty="0" smtClean="0"/>
              <a:t>Рис. 1</a:t>
            </a:r>
            <a:endParaRPr lang="ru-RU" sz="1600" dirty="0"/>
          </a:p>
        </p:txBody>
      </p:sp>
      <p:sp>
        <p:nvSpPr>
          <p:cNvPr id="11" name="Прямоугольник 10"/>
          <p:cNvSpPr/>
          <p:nvPr/>
        </p:nvSpPr>
        <p:spPr>
          <a:xfrm>
            <a:off x="214282" y="2571744"/>
            <a:ext cx="726481" cy="338554"/>
          </a:xfrm>
          <a:prstGeom prst="rect">
            <a:avLst/>
          </a:prstGeom>
        </p:spPr>
        <p:txBody>
          <a:bodyPr wrap="none">
            <a:spAutoFit/>
          </a:bodyPr>
          <a:lstStyle/>
          <a:p>
            <a:r>
              <a:rPr lang="ru-RU" sz="1600" dirty="0" smtClean="0"/>
              <a:t>Рис. 2</a:t>
            </a:r>
            <a:endParaRPr lang="ru-RU" sz="1600" dirty="0"/>
          </a:p>
        </p:txBody>
      </p:sp>
      <p:sp>
        <p:nvSpPr>
          <p:cNvPr id="12" name="Прямоугольник 11"/>
          <p:cNvSpPr/>
          <p:nvPr/>
        </p:nvSpPr>
        <p:spPr>
          <a:xfrm>
            <a:off x="142844" y="5786454"/>
            <a:ext cx="720069" cy="338554"/>
          </a:xfrm>
          <a:prstGeom prst="rect">
            <a:avLst/>
          </a:prstGeom>
        </p:spPr>
        <p:txBody>
          <a:bodyPr wrap="none">
            <a:spAutoFit/>
          </a:bodyPr>
          <a:lstStyle/>
          <a:p>
            <a:r>
              <a:rPr lang="ru-RU" sz="1600" dirty="0" smtClean="0"/>
              <a:t>Рис. 3</a:t>
            </a:r>
            <a:endParaRPr lang="ru-RU" sz="1600" dirty="0"/>
          </a:p>
        </p:txBody>
      </p:sp>
      <p:sp>
        <p:nvSpPr>
          <p:cNvPr id="13" name="Прямоугольник 12"/>
          <p:cNvSpPr/>
          <p:nvPr/>
        </p:nvSpPr>
        <p:spPr>
          <a:xfrm>
            <a:off x="8072462" y="4500570"/>
            <a:ext cx="667170" cy="307777"/>
          </a:xfrm>
          <a:prstGeom prst="rect">
            <a:avLst/>
          </a:prstGeom>
        </p:spPr>
        <p:txBody>
          <a:bodyPr wrap="none">
            <a:spAutoFit/>
          </a:bodyPr>
          <a:lstStyle/>
          <a:p>
            <a:r>
              <a:rPr lang="ru-RU" sz="1400" dirty="0" smtClean="0"/>
              <a:t>Рис. 4</a:t>
            </a:r>
            <a:endParaRPr lang="ru-RU" sz="1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D:\Мои документы\Наташа\материалы для школы\САйт подготовки учителей технологии\МК по квилингу\118_PANA\P1180033.JPG"/>
          <p:cNvPicPr>
            <a:picLocks noChangeAspect="1" noChangeArrowheads="1"/>
          </p:cNvPicPr>
          <p:nvPr/>
        </p:nvPicPr>
        <p:blipFill>
          <a:blip r:embed="rId3" cstate="print"/>
          <a:srcRect/>
          <a:stretch>
            <a:fillRect/>
          </a:stretch>
        </p:blipFill>
        <p:spPr bwMode="auto">
          <a:xfrm>
            <a:off x="0" y="1214422"/>
            <a:ext cx="2500330" cy="1875140"/>
          </a:xfrm>
          <a:prstGeom prst="rect">
            <a:avLst/>
          </a:prstGeom>
          <a:noFill/>
        </p:spPr>
      </p:pic>
      <p:pic>
        <p:nvPicPr>
          <p:cNvPr id="8" name="Picture 4" descr="D:\Мои документы\Наташа\материалы для школы\САйт подготовки учителей технологии\МК по квилингу\118_PANA\P1180034.JPG"/>
          <p:cNvPicPr>
            <a:picLocks noChangeAspect="1" noChangeArrowheads="1"/>
          </p:cNvPicPr>
          <p:nvPr/>
        </p:nvPicPr>
        <p:blipFill>
          <a:blip r:embed="rId4" cstate="print"/>
          <a:srcRect/>
          <a:stretch>
            <a:fillRect/>
          </a:stretch>
        </p:blipFill>
        <p:spPr bwMode="auto">
          <a:xfrm>
            <a:off x="0" y="4357694"/>
            <a:ext cx="2597252" cy="1947827"/>
          </a:xfrm>
          <a:prstGeom prst="rect">
            <a:avLst/>
          </a:prstGeom>
          <a:noFill/>
        </p:spPr>
      </p:pic>
      <p:pic>
        <p:nvPicPr>
          <p:cNvPr id="9" name="Picture 5" descr="D:\Мои документы\Наташа\материалы для школы\САйт подготовки учителей технологии\МК по квилингу\118_PANA\P1180035.JPG"/>
          <p:cNvPicPr>
            <a:picLocks noChangeAspect="1" noChangeArrowheads="1"/>
          </p:cNvPicPr>
          <p:nvPr/>
        </p:nvPicPr>
        <p:blipFill>
          <a:blip r:embed="rId5" cstate="print"/>
          <a:srcRect/>
          <a:stretch>
            <a:fillRect/>
          </a:stretch>
        </p:blipFill>
        <p:spPr bwMode="auto">
          <a:xfrm>
            <a:off x="6594400" y="1214422"/>
            <a:ext cx="2549600" cy="1912091"/>
          </a:xfrm>
          <a:prstGeom prst="rect">
            <a:avLst/>
          </a:prstGeom>
          <a:noFill/>
        </p:spPr>
      </p:pic>
      <p:pic>
        <p:nvPicPr>
          <p:cNvPr id="10" name="Picture 6" descr="D:\Мои документы\Наташа\материалы для школы\САйт подготовки учителей технологии\МК по квилингу\118_PANA\P1180037.JPG"/>
          <p:cNvPicPr>
            <a:picLocks noChangeAspect="1" noChangeArrowheads="1"/>
          </p:cNvPicPr>
          <p:nvPr/>
        </p:nvPicPr>
        <p:blipFill>
          <a:blip r:embed="rId6" cstate="print"/>
          <a:srcRect/>
          <a:stretch>
            <a:fillRect/>
          </a:stretch>
        </p:blipFill>
        <p:spPr bwMode="auto">
          <a:xfrm>
            <a:off x="6476828" y="3500438"/>
            <a:ext cx="2667172" cy="2000264"/>
          </a:xfrm>
          <a:prstGeom prst="rect">
            <a:avLst/>
          </a:prstGeom>
          <a:noFill/>
        </p:spPr>
      </p:pic>
      <p:sp>
        <p:nvSpPr>
          <p:cNvPr id="11" name="TextBox 10"/>
          <p:cNvSpPr txBox="1"/>
          <p:nvPr/>
        </p:nvSpPr>
        <p:spPr>
          <a:xfrm>
            <a:off x="642910" y="142852"/>
            <a:ext cx="8143932" cy="1292662"/>
          </a:xfrm>
          <a:prstGeom prst="rect">
            <a:avLst/>
          </a:prstGeom>
          <a:noFill/>
        </p:spPr>
        <p:txBody>
          <a:bodyPr wrap="square" rtlCol="0">
            <a:spAutoFit/>
          </a:bodyPr>
          <a:lstStyle/>
          <a:p>
            <a:pPr algn="ctr"/>
            <a:r>
              <a:rPr lang="ru-RU" b="1" i="1" dirty="0" smtClean="0">
                <a:solidFill>
                  <a:srgbClr val="002060"/>
                </a:solidFill>
              </a:rPr>
              <a:t>Приступаем к сборке цветка  подсолнуха.</a:t>
            </a:r>
          </a:p>
          <a:p>
            <a:pPr algn="ctr"/>
            <a:endParaRPr lang="ru-RU" sz="1400" dirty="0" smtClean="0">
              <a:solidFill>
                <a:srgbClr val="002060"/>
              </a:solidFill>
            </a:endParaRPr>
          </a:p>
          <a:p>
            <a:pPr algn="ctr"/>
            <a:r>
              <a:rPr lang="en-US" b="1" dirty="0" smtClean="0">
                <a:solidFill>
                  <a:srgbClr val="002060"/>
                </a:solidFill>
                <a:latin typeface="Arial Black" pitchFamily="34" charset="0"/>
              </a:rPr>
              <a:t>III </a:t>
            </a:r>
            <a:r>
              <a:rPr lang="ru-RU" b="1" dirty="0" smtClean="0">
                <a:solidFill>
                  <a:srgbClr val="002060"/>
                </a:solidFill>
                <a:latin typeface="Arial Black" pitchFamily="34" charset="0"/>
              </a:rPr>
              <a:t>этап</a:t>
            </a:r>
          </a:p>
          <a:p>
            <a:endParaRPr lang="ru-RU" sz="1400" dirty="0" smtClean="0">
              <a:solidFill>
                <a:srgbClr val="002060"/>
              </a:solidFill>
            </a:endParaRPr>
          </a:p>
          <a:p>
            <a:pPr algn="ctr"/>
            <a:endParaRPr lang="ru-RU" sz="1400" dirty="0">
              <a:solidFill>
                <a:srgbClr val="002060"/>
              </a:solidFill>
            </a:endParaRPr>
          </a:p>
        </p:txBody>
      </p:sp>
      <p:sp>
        <p:nvSpPr>
          <p:cNvPr id="12" name="TextBox 11"/>
          <p:cNvSpPr txBox="1"/>
          <p:nvPr/>
        </p:nvSpPr>
        <p:spPr>
          <a:xfrm>
            <a:off x="2500298" y="1142985"/>
            <a:ext cx="4071966" cy="2031325"/>
          </a:xfrm>
          <a:prstGeom prst="rect">
            <a:avLst/>
          </a:prstGeom>
          <a:noFill/>
        </p:spPr>
        <p:txBody>
          <a:bodyPr wrap="square" rtlCol="0">
            <a:spAutoFit/>
          </a:bodyPr>
          <a:lstStyle/>
          <a:p>
            <a:pPr marL="342900" indent="-342900">
              <a:buAutoNum type="arabicParenR"/>
            </a:pPr>
            <a:r>
              <a:rPr lang="ru-RU" dirty="0" smtClean="0">
                <a:solidFill>
                  <a:srgbClr val="002060"/>
                </a:solidFill>
              </a:rPr>
              <a:t>Большой черный ролл -серединку цветка  - аккуратно смазать клеем (рис.  1)</a:t>
            </a:r>
          </a:p>
          <a:p>
            <a:pPr marL="342900" indent="-342900">
              <a:buAutoNum type="arabicParenR"/>
            </a:pPr>
            <a:endParaRPr lang="ru-RU" dirty="0" smtClean="0">
              <a:solidFill>
                <a:srgbClr val="002060"/>
              </a:solidFill>
            </a:endParaRPr>
          </a:p>
          <a:p>
            <a:pPr marL="342900" indent="-342900"/>
            <a:r>
              <a:rPr lang="ru-RU" dirty="0" smtClean="0">
                <a:solidFill>
                  <a:srgbClr val="002060"/>
                </a:solidFill>
              </a:rPr>
              <a:t>2)   Приклеить его на середину  основания - зеленого кружка диаметром 30 мм. (рис. 2)</a:t>
            </a:r>
          </a:p>
        </p:txBody>
      </p:sp>
      <p:sp>
        <p:nvSpPr>
          <p:cNvPr id="13" name="TextBox 12"/>
          <p:cNvSpPr txBox="1"/>
          <p:nvPr/>
        </p:nvSpPr>
        <p:spPr>
          <a:xfrm>
            <a:off x="2714612" y="3357562"/>
            <a:ext cx="3857652" cy="1200329"/>
          </a:xfrm>
          <a:prstGeom prst="rect">
            <a:avLst/>
          </a:prstGeom>
          <a:noFill/>
        </p:spPr>
        <p:txBody>
          <a:bodyPr wrap="square" rtlCol="0">
            <a:spAutoFit/>
          </a:bodyPr>
          <a:lstStyle/>
          <a:p>
            <a:r>
              <a:rPr lang="ru-RU" dirty="0" smtClean="0">
                <a:solidFill>
                  <a:srgbClr val="002060"/>
                </a:solidFill>
              </a:rPr>
              <a:t>3) Затем  вокруг серединки цветка приклеиваем лепестки.  ВАЖНО! Промазывать клеем   надо  только половинку лепесточка. (рис. 3)</a:t>
            </a:r>
            <a:endParaRPr lang="ru-RU" dirty="0">
              <a:solidFill>
                <a:srgbClr val="002060"/>
              </a:solidFill>
            </a:endParaRPr>
          </a:p>
        </p:txBody>
      </p:sp>
      <p:sp>
        <p:nvSpPr>
          <p:cNvPr id="14" name="TextBox 13"/>
          <p:cNvSpPr txBox="1"/>
          <p:nvPr/>
        </p:nvSpPr>
        <p:spPr>
          <a:xfrm>
            <a:off x="2714612" y="4714884"/>
            <a:ext cx="3500462" cy="1754326"/>
          </a:xfrm>
          <a:prstGeom prst="rect">
            <a:avLst/>
          </a:prstGeom>
          <a:noFill/>
        </p:spPr>
        <p:txBody>
          <a:bodyPr wrap="square" rtlCol="0">
            <a:spAutoFit/>
          </a:bodyPr>
          <a:lstStyle/>
          <a:p>
            <a:r>
              <a:rPr lang="ru-RU" dirty="0" smtClean="0">
                <a:solidFill>
                  <a:srgbClr val="002060"/>
                </a:solidFill>
              </a:rPr>
              <a:t>4) Лепестки надо приклеивать довольно плотно, так чтобы на подсолнухе уместились все 16 лепесточков. (рис. 4). Для этого лепесточки можно поджать – сделать их поуже.</a:t>
            </a:r>
            <a:endParaRPr lang="ru-RU" dirty="0">
              <a:solidFill>
                <a:srgbClr val="002060"/>
              </a:solidFill>
            </a:endParaRPr>
          </a:p>
        </p:txBody>
      </p:sp>
      <p:sp>
        <p:nvSpPr>
          <p:cNvPr id="15" name="TextBox 14"/>
          <p:cNvSpPr txBox="1"/>
          <p:nvPr/>
        </p:nvSpPr>
        <p:spPr>
          <a:xfrm>
            <a:off x="1714480" y="1214422"/>
            <a:ext cx="785818" cy="338554"/>
          </a:xfrm>
          <a:prstGeom prst="rect">
            <a:avLst/>
          </a:prstGeom>
          <a:noFill/>
        </p:spPr>
        <p:txBody>
          <a:bodyPr wrap="square" rtlCol="0">
            <a:spAutoFit/>
          </a:bodyPr>
          <a:lstStyle/>
          <a:p>
            <a:r>
              <a:rPr lang="ru-RU" sz="1600" dirty="0" smtClean="0"/>
              <a:t>Рис. 1</a:t>
            </a:r>
            <a:endParaRPr lang="ru-RU" sz="1600" dirty="0"/>
          </a:p>
        </p:txBody>
      </p:sp>
      <p:sp>
        <p:nvSpPr>
          <p:cNvPr id="16" name="TextBox 15"/>
          <p:cNvSpPr txBox="1"/>
          <p:nvPr/>
        </p:nvSpPr>
        <p:spPr>
          <a:xfrm>
            <a:off x="1643042" y="4429132"/>
            <a:ext cx="857256" cy="338554"/>
          </a:xfrm>
          <a:prstGeom prst="rect">
            <a:avLst/>
          </a:prstGeom>
          <a:noFill/>
        </p:spPr>
        <p:txBody>
          <a:bodyPr wrap="square" rtlCol="0">
            <a:spAutoFit/>
          </a:bodyPr>
          <a:lstStyle/>
          <a:p>
            <a:r>
              <a:rPr lang="ru-RU" sz="1600" dirty="0" smtClean="0"/>
              <a:t>Рис. 2</a:t>
            </a:r>
            <a:endParaRPr lang="ru-RU" sz="1600" dirty="0"/>
          </a:p>
        </p:txBody>
      </p:sp>
      <p:sp>
        <p:nvSpPr>
          <p:cNvPr id="17" name="Прямоугольник 16"/>
          <p:cNvSpPr/>
          <p:nvPr/>
        </p:nvSpPr>
        <p:spPr>
          <a:xfrm>
            <a:off x="8286776" y="3643314"/>
            <a:ext cx="736099" cy="338554"/>
          </a:xfrm>
          <a:prstGeom prst="rect">
            <a:avLst/>
          </a:prstGeom>
        </p:spPr>
        <p:txBody>
          <a:bodyPr wrap="none">
            <a:spAutoFit/>
          </a:bodyPr>
          <a:lstStyle/>
          <a:p>
            <a:r>
              <a:rPr lang="ru-RU" sz="1600" dirty="0" smtClean="0"/>
              <a:t>Рис. 4</a:t>
            </a:r>
            <a:endParaRPr lang="ru-RU" sz="1600" dirty="0"/>
          </a:p>
        </p:txBody>
      </p:sp>
      <p:sp>
        <p:nvSpPr>
          <p:cNvPr id="18" name="Прямоугольник 17"/>
          <p:cNvSpPr/>
          <p:nvPr/>
        </p:nvSpPr>
        <p:spPr>
          <a:xfrm>
            <a:off x="8143900" y="2643182"/>
            <a:ext cx="720069" cy="338554"/>
          </a:xfrm>
          <a:prstGeom prst="rect">
            <a:avLst/>
          </a:prstGeom>
        </p:spPr>
        <p:txBody>
          <a:bodyPr wrap="none">
            <a:spAutoFit/>
          </a:bodyPr>
          <a:lstStyle/>
          <a:p>
            <a:r>
              <a:rPr lang="ru-RU" sz="1600" dirty="0" smtClean="0"/>
              <a:t>Рис. 3</a:t>
            </a:r>
            <a:endParaRPr lang="ru-RU" sz="1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8728" y="142852"/>
            <a:ext cx="6786610" cy="923330"/>
          </a:xfrm>
          <a:prstGeom prst="rect">
            <a:avLst/>
          </a:prstGeom>
          <a:noFill/>
        </p:spPr>
        <p:txBody>
          <a:bodyPr wrap="square" rtlCol="0">
            <a:spAutoFit/>
          </a:bodyPr>
          <a:lstStyle/>
          <a:p>
            <a:r>
              <a:rPr lang="ru-RU" b="1" i="1" dirty="0" smtClean="0">
                <a:solidFill>
                  <a:srgbClr val="002060"/>
                </a:solidFill>
              </a:rPr>
              <a:t>Теперь настало время заняться божьей коровкой.</a:t>
            </a:r>
          </a:p>
          <a:p>
            <a:endParaRPr lang="ru-RU" b="1" i="1" dirty="0" smtClean="0">
              <a:solidFill>
                <a:srgbClr val="002060"/>
              </a:solidFill>
            </a:endParaRPr>
          </a:p>
          <a:p>
            <a:pPr algn="ctr"/>
            <a:r>
              <a:rPr lang="en-US" b="1" dirty="0" smtClean="0">
                <a:solidFill>
                  <a:srgbClr val="002060"/>
                </a:solidFill>
                <a:latin typeface="Arial Black" pitchFamily="34" charset="0"/>
              </a:rPr>
              <a:t>IV </a:t>
            </a:r>
            <a:r>
              <a:rPr lang="ru-RU" b="1" dirty="0" smtClean="0">
                <a:solidFill>
                  <a:srgbClr val="002060"/>
                </a:solidFill>
                <a:latin typeface="Arial Black" pitchFamily="34" charset="0"/>
              </a:rPr>
              <a:t>этап</a:t>
            </a:r>
            <a:r>
              <a:rPr lang="ru-RU" b="1" i="1" dirty="0" smtClean="0">
                <a:solidFill>
                  <a:srgbClr val="002060"/>
                </a:solidFill>
              </a:rPr>
              <a:t>.</a:t>
            </a:r>
            <a:endParaRPr lang="ru-RU" b="1" i="1" dirty="0">
              <a:solidFill>
                <a:srgbClr val="002060"/>
              </a:solidFill>
            </a:endParaRPr>
          </a:p>
        </p:txBody>
      </p:sp>
      <p:pic>
        <p:nvPicPr>
          <p:cNvPr id="3" name="Picture 7" descr="D:\Мои документы\Наташа\материалы для школы\САйт подготовки учителей технологии\МК по квилингу\118_PANA\P1180040.JPG"/>
          <p:cNvPicPr>
            <a:picLocks noChangeAspect="1" noChangeArrowheads="1"/>
          </p:cNvPicPr>
          <p:nvPr/>
        </p:nvPicPr>
        <p:blipFill>
          <a:blip r:embed="rId3" cstate="print"/>
          <a:srcRect/>
          <a:stretch>
            <a:fillRect/>
          </a:stretch>
        </p:blipFill>
        <p:spPr bwMode="auto">
          <a:xfrm>
            <a:off x="6737260" y="2071678"/>
            <a:ext cx="2406740" cy="1804952"/>
          </a:xfrm>
          <a:prstGeom prst="rect">
            <a:avLst/>
          </a:prstGeom>
          <a:noFill/>
        </p:spPr>
      </p:pic>
      <p:pic>
        <p:nvPicPr>
          <p:cNvPr id="4" name="Picture 8" descr="D:\Мои документы\Наташа\материалы для школы\САйт подготовки учителей технологии\МК по квилингу\118_PANA\P1180042.JPG"/>
          <p:cNvPicPr>
            <a:picLocks noChangeAspect="1" noChangeArrowheads="1"/>
          </p:cNvPicPr>
          <p:nvPr/>
        </p:nvPicPr>
        <p:blipFill>
          <a:blip r:embed="rId4" cstate="print"/>
          <a:srcRect/>
          <a:stretch>
            <a:fillRect/>
          </a:stretch>
        </p:blipFill>
        <p:spPr bwMode="auto">
          <a:xfrm>
            <a:off x="6762597" y="4000504"/>
            <a:ext cx="2381403" cy="1785950"/>
          </a:xfrm>
          <a:prstGeom prst="rect">
            <a:avLst/>
          </a:prstGeom>
          <a:noFill/>
        </p:spPr>
      </p:pic>
      <p:pic>
        <p:nvPicPr>
          <p:cNvPr id="5" name="Picture 8" descr="D:\Мои документы\Наташа\материалы для школы\САйт подготовки учителей технологии\МК по квилингу\118_PANA\P1180018.JPG"/>
          <p:cNvPicPr>
            <a:picLocks noChangeAspect="1" noChangeArrowheads="1"/>
          </p:cNvPicPr>
          <p:nvPr/>
        </p:nvPicPr>
        <p:blipFill>
          <a:blip r:embed="rId5" cstate="print"/>
          <a:srcRect/>
          <a:stretch>
            <a:fillRect/>
          </a:stretch>
        </p:blipFill>
        <p:spPr bwMode="auto">
          <a:xfrm>
            <a:off x="0" y="2285992"/>
            <a:ext cx="2476658" cy="1857388"/>
          </a:xfrm>
          <a:prstGeom prst="rect">
            <a:avLst/>
          </a:prstGeom>
          <a:noFill/>
        </p:spPr>
      </p:pic>
      <p:pic>
        <p:nvPicPr>
          <p:cNvPr id="6" name="Picture 9" descr="D:\Мои документы\Наташа\материалы для школы\САйт подготовки учителей технологии\МК по квилингу\118_PANA\P1180021.JPG"/>
          <p:cNvPicPr>
            <a:picLocks noChangeAspect="1" noChangeArrowheads="1"/>
          </p:cNvPicPr>
          <p:nvPr/>
        </p:nvPicPr>
        <p:blipFill>
          <a:blip r:embed="rId6" cstate="print"/>
          <a:srcRect/>
          <a:stretch>
            <a:fillRect/>
          </a:stretch>
        </p:blipFill>
        <p:spPr bwMode="auto">
          <a:xfrm>
            <a:off x="0" y="4286256"/>
            <a:ext cx="2476511" cy="1857277"/>
          </a:xfrm>
          <a:prstGeom prst="rect">
            <a:avLst/>
          </a:prstGeom>
          <a:noFill/>
        </p:spPr>
      </p:pic>
      <p:pic>
        <p:nvPicPr>
          <p:cNvPr id="7" name="Picture 10" descr="D:\Мои документы\Наташа\материалы для школы\САйт подготовки учителей технологии\МК по квилингу\118_PANA\P1180027.JPG"/>
          <p:cNvPicPr>
            <a:picLocks noChangeAspect="1" noChangeArrowheads="1"/>
          </p:cNvPicPr>
          <p:nvPr/>
        </p:nvPicPr>
        <p:blipFill>
          <a:blip r:embed="rId7" cstate="print"/>
          <a:srcRect/>
          <a:stretch>
            <a:fillRect/>
          </a:stretch>
        </p:blipFill>
        <p:spPr bwMode="auto">
          <a:xfrm>
            <a:off x="2571736" y="5143512"/>
            <a:ext cx="2286115" cy="1714488"/>
          </a:xfrm>
          <a:prstGeom prst="rect">
            <a:avLst/>
          </a:prstGeom>
          <a:noFill/>
        </p:spPr>
      </p:pic>
      <p:sp>
        <p:nvSpPr>
          <p:cNvPr id="8" name="TextBox 7"/>
          <p:cNvSpPr txBox="1"/>
          <p:nvPr/>
        </p:nvSpPr>
        <p:spPr>
          <a:xfrm>
            <a:off x="0" y="1214422"/>
            <a:ext cx="9144000" cy="923330"/>
          </a:xfrm>
          <a:prstGeom prst="rect">
            <a:avLst/>
          </a:prstGeom>
          <a:noFill/>
        </p:spPr>
        <p:txBody>
          <a:bodyPr wrap="square" rtlCol="0">
            <a:spAutoFit/>
          </a:bodyPr>
          <a:lstStyle/>
          <a:p>
            <a:r>
              <a:rPr lang="ru-RU" dirty="0" smtClean="0">
                <a:solidFill>
                  <a:srgbClr val="002060"/>
                </a:solidFill>
              </a:rPr>
              <a:t>1) Сначала красному роллу надо придать выпуклую форму. Это можно сделать аккуратно продавливая пальцами ролл по середине, а можно использовать подручные средства, например ручку. Надеваем на неё ролл как шапочку (Рис. 1 и 2)</a:t>
            </a:r>
            <a:endParaRPr lang="ru-RU" dirty="0">
              <a:solidFill>
                <a:srgbClr val="002060"/>
              </a:solidFill>
            </a:endParaRPr>
          </a:p>
        </p:txBody>
      </p:sp>
      <p:sp>
        <p:nvSpPr>
          <p:cNvPr id="9" name="TextBox 8"/>
          <p:cNvSpPr txBox="1"/>
          <p:nvPr/>
        </p:nvSpPr>
        <p:spPr>
          <a:xfrm>
            <a:off x="2500298" y="2214554"/>
            <a:ext cx="4286280" cy="2862322"/>
          </a:xfrm>
          <a:prstGeom prst="rect">
            <a:avLst/>
          </a:prstGeom>
          <a:noFill/>
        </p:spPr>
        <p:txBody>
          <a:bodyPr wrap="square" rtlCol="0">
            <a:spAutoFit/>
          </a:bodyPr>
          <a:lstStyle/>
          <a:p>
            <a:r>
              <a:rPr lang="ru-RU" dirty="0" smtClean="0">
                <a:solidFill>
                  <a:srgbClr val="002060"/>
                </a:solidFill>
              </a:rPr>
              <a:t>2) Аккуратно промазываем получившуюся форму изнутри, и даем хорошенько просохнуть. Это надо для того, чтобы выпуклая форма закрепилась (рис. 3). </a:t>
            </a:r>
          </a:p>
          <a:p>
            <a:endParaRPr lang="ru-RU" dirty="0" smtClean="0">
              <a:solidFill>
                <a:srgbClr val="002060"/>
              </a:solidFill>
            </a:endParaRPr>
          </a:p>
          <a:p>
            <a:r>
              <a:rPr lang="ru-RU" dirty="0" smtClean="0">
                <a:solidFill>
                  <a:srgbClr val="002060"/>
                </a:solidFill>
              </a:rPr>
              <a:t>3) Приклеиваем маленький черный ролл к туловищу как показано на рис. 4 – голова на месте! Осталась только нарисовать на спинке рисунок (рис. 5) </a:t>
            </a:r>
            <a:endParaRPr lang="ru-RU" dirty="0">
              <a:solidFill>
                <a:srgbClr val="002060"/>
              </a:solidFill>
            </a:endParaRPr>
          </a:p>
        </p:txBody>
      </p:sp>
      <p:sp>
        <p:nvSpPr>
          <p:cNvPr id="10" name="TextBox 9"/>
          <p:cNvSpPr txBox="1"/>
          <p:nvPr/>
        </p:nvSpPr>
        <p:spPr>
          <a:xfrm>
            <a:off x="1785918" y="2285992"/>
            <a:ext cx="714380" cy="338554"/>
          </a:xfrm>
          <a:prstGeom prst="rect">
            <a:avLst/>
          </a:prstGeom>
          <a:noFill/>
        </p:spPr>
        <p:txBody>
          <a:bodyPr wrap="square" rtlCol="0">
            <a:spAutoFit/>
          </a:bodyPr>
          <a:lstStyle/>
          <a:p>
            <a:r>
              <a:rPr lang="ru-RU" sz="1600" dirty="0" smtClean="0"/>
              <a:t>Рис. 1</a:t>
            </a:r>
            <a:endParaRPr lang="ru-RU" sz="1600" dirty="0"/>
          </a:p>
        </p:txBody>
      </p:sp>
      <p:sp>
        <p:nvSpPr>
          <p:cNvPr id="11" name="Прямоугольник 10"/>
          <p:cNvSpPr/>
          <p:nvPr/>
        </p:nvSpPr>
        <p:spPr>
          <a:xfrm>
            <a:off x="1714480" y="4286256"/>
            <a:ext cx="726481" cy="338554"/>
          </a:xfrm>
          <a:prstGeom prst="rect">
            <a:avLst/>
          </a:prstGeom>
        </p:spPr>
        <p:txBody>
          <a:bodyPr wrap="none">
            <a:spAutoFit/>
          </a:bodyPr>
          <a:lstStyle/>
          <a:p>
            <a:r>
              <a:rPr lang="ru-RU" sz="1600" dirty="0" smtClean="0"/>
              <a:t>Рис. 2</a:t>
            </a:r>
            <a:endParaRPr lang="ru-RU" sz="1600" dirty="0"/>
          </a:p>
        </p:txBody>
      </p:sp>
      <p:sp>
        <p:nvSpPr>
          <p:cNvPr id="12" name="Прямоугольник 11"/>
          <p:cNvSpPr/>
          <p:nvPr/>
        </p:nvSpPr>
        <p:spPr>
          <a:xfrm>
            <a:off x="8419122" y="4143380"/>
            <a:ext cx="724878" cy="338554"/>
          </a:xfrm>
          <a:prstGeom prst="rect">
            <a:avLst/>
          </a:prstGeom>
        </p:spPr>
        <p:txBody>
          <a:bodyPr wrap="none">
            <a:spAutoFit/>
          </a:bodyPr>
          <a:lstStyle/>
          <a:p>
            <a:r>
              <a:rPr lang="ru-RU" sz="1600" dirty="0" smtClean="0"/>
              <a:t>Рис. 5</a:t>
            </a:r>
            <a:endParaRPr lang="ru-RU" sz="1600" dirty="0"/>
          </a:p>
        </p:txBody>
      </p:sp>
      <p:sp>
        <p:nvSpPr>
          <p:cNvPr id="13" name="Прямоугольник 12"/>
          <p:cNvSpPr/>
          <p:nvPr/>
        </p:nvSpPr>
        <p:spPr>
          <a:xfrm>
            <a:off x="8390268" y="2214554"/>
            <a:ext cx="736099" cy="338554"/>
          </a:xfrm>
          <a:prstGeom prst="rect">
            <a:avLst/>
          </a:prstGeom>
        </p:spPr>
        <p:txBody>
          <a:bodyPr wrap="none">
            <a:spAutoFit/>
          </a:bodyPr>
          <a:lstStyle/>
          <a:p>
            <a:r>
              <a:rPr lang="ru-RU" sz="1600" dirty="0" smtClean="0"/>
              <a:t>Рис. 4</a:t>
            </a:r>
            <a:endParaRPr lang="ru-RU" sz="1600" dirty="0"/>
          </a:p>
        </p:txBody>
      </p:sp>
      <p:sp>
        <p:nvSpPr>
          <p:cNvPr id="14" name="Прямоугольник 13"/>
          <p:cNvSpPr/>
          <p:nvPr/>
        </p:nvSpPr>
        <p:spPr>
          <a:xfrm>
            <a:off x="4143372" y="5143512"/>
            <a:ext cx="720069" cy="338554"/>
          </a:xfrm>
          <a:prstGeom prst="rect">
            <a:avLst/>
          </a:prstGeom>
        </p:spPr>
        <p:txBody>
          <a:bodyPr wrap="none">
            <a:spAutoFit/>
          </a:bodyPr>
          <a:lstStyle/>
          <a:p>
            <a:r>
              <a:rPr lang="ru-RU" sz="1600" dirty="0" smtClean="0"/>
              <a:t>Рис. 3</a:t>
            </a:r>
            <a:endParaRPr lang="ru-RU" sz="1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Мои документы\Наташа\материалы для школы\САйт подготовки учителей технологии\МК по квилингу\118_PANA\P1180043.JPG"/>
          <p:cNvPicPr>
            <a:picLocks noChangeAspect="1" noChangeArrowheads="1"/>
          </p:cNvPicPr>
          <p:nvPr/>
        </p:nvPicPr>
        <p:blipFill>
          <a:blip r:embed="rId2" cstate="print"/>
          <a:srcRect/>
          <a:stretch>
            <a:fillRect/>
          </a:stretch>
        </p:blipFill>
        <p:spPr bwMode="auto">
          <a:xfrm>
            <a:off x="0" y="1000108"/>
            <a:ext cx="2762428" cy="2071702"/>
          </a:xfrm>
          <a:prstGeom prst="rect">
            <a:avLst/>
          </a:prstGeom>
          <a:noFill/>
        </p:spPr>
      </p:pic>
      <p:pic>
        <p:nvPicPr>
          <p:cNvPr id="6147" name="Picture 3" descr="D:\Мои документы\Наташа\материалы для школы\САйт подготовки учителей технологии\МК по квилингу\118_PANA\P1180044.JPG"/>
          <p:cNvPicPr>
            <a:picLocks noChangeAspect="1" noChangeArrowheads="1"/>
          </p:cNvPicPr>
          <p:nvPr/>
        </p:nvPicPr>
        <p:blipFill>
          <a:blip r:embed="rId3" cstate="print"/>
          <a:srcRect/>
          <a:stretch>
            <a:fillRect/>
          </a:stretch>
        </p:blipFill>
        <p:spPr bwMode="auto">
          <a:xfrm>
            <a:off x="0" y="4000504"/>
            <a:ext cx="2786082" cy="2089441"/>
          </a:xfrm>
          <a:prstGeom prst="rect">
            <a:avLst/>
          </a:prstGeom>
          <a:noFill/>
        </p:spPr>
      </p:pic>
      <p:pic>
        <p:nvPicPr>
          <p:cNvPr id="6148" name="Picture 4" descr="D:\Мои документы\Наташа\материалы для школы\САйт подготовки учителей технологии\МК по квилингу\118_PANA\P1180046.JPG"/>
          <p:cNvPicPr>
            <a:picLocks noChangeAspect="1" noChangeArrowheads="1"/>
          </p:cNvPicPr>
          <p:nvPr/>
        </p:nvPicPr>
        <p:blipFill>
          <a:blip r:embed="rId4" cstate="print"/>
          <a:srcRect/>
          <a:stretch>
            <a:fillRect/>
          </a:stretch>
        </p:blipFill>
        <p:spPr bwMode="auto">
          <a:xfrm>
            <a:off x="6215042" y="928670"/>
            <a:ext cx="2928958" cy="2196593"/>
          </a:xfrm>
          <a:prstGeom prst="rect">
            <a:avLst/>
          </a:prstGeom>
          <a:noFill/>
        </p:spPr>
      </p:pic>
      <p:pic>
        <p:nvPicPr>
          <p:cNvPr id="6149" name="Picture 5" descr="D:\Мои документы\Наташа\материалы для школы\САйт подготовки учителей технологии\МК по квилингу\118_PANA\P1180047.JPG"/>
          <p:cNvPicPr>
            <a:picLocks noChangeAspect="1" noChangeArrowheads="1"/>
          </p:cNvPicPr>
          <p:nvPr/>
        </p:nvPicPr>
        <p:blipFill>
          <a:blip r:embed="rId5" cstate="print"/>
          <a:srcRect/>
          <a:stretch>
            <a:fillRect/>
          </a:stretch>
        </p:blipFill>
        <p:spPr bwMode="auto">
          <a:xfrm>
            <a:off x="6215075" y="3286124"/>
            <a:ext cx="2928925" cy="2196569"/>
          </a:xfrm>
          <a:prstGeom prst="rect">
            <a:avLst/>
          </a:prstGeom>
          <a:noFill/>
        </p:spPr>
      </p:pic>
      <p:sp>
        <p:nvSpPr>
          <p:cNvPr id="6" name="TextBox 5"/>
          <p:cNvSpPr txBox="1"/>
          <p:nvPr/>
        </p:nvSpPr>
        <p:spPr>
          <a:xfrm>
            <a:off x="428596" y="142852"/>
            <a:ext cx="8715404" cy="984885"/>
          </a:xfrm>
          <a:prstGeom prst="rect">
            <a:avLst/>
          </a:prstGeom>
          <a:noFill/>
        </p:spPr>
        <p:txBody>
          <a:bodyPr wrap="square" rtlCol="0">
            <a:spAutoFit/>
          </a:bodyPr>
          <a:lstStyle/>
          <a:p>
            <a:pPr algn="ctr"/>
            <a:r>
              <a:rPr lang="ru-RU" sz="2000" b="1" i="1" dirty="0" smtClean="0">
                <a:solidFill>
                  <a:srgbClr val="002060"/>
                </a:solidFill>
              </a:rPr>
              <a:t>Сборка декоративного рыхлителя – «Подсолнух»</a:t>
            </a:r>
          </a:p>
          <a:p>
            <a:pPr algn="ctr"/>
            <a:endParaRPr lang="en-US" sz="2000" b="1" i="1" dirty="0" smtClean="0">
              <a:solidFill>
                <a:srgbClr val="002060"/>
              </a:solidFill>
            </a:endParaRPr>
          </a:p>
          <a:p>
            <a:pPr algn="ctr"/>
            <a:r>
              <a:rPr lang="en-US" dirty="0" smtClean="0">
                <a:solidFill>
                  <a:srgbClr val="002060"/>
                </a:solidFill>
                <a:latin typeface="Arial Black" pitchFamily="34" charset="0"/>
              </a:rPr>
              <a:t>V </a:t>
            </a:r>
            <a:r>
              <a:rPr lang="ru-RU" dirty="0" smtClean="0">
                <a:solidFill>
                  <a:srgbClr val="002060"/>
                </a:solidFill>
                <a:latin typeface="Arial Black" pitchFamily="34" charset="0"/>
              </a:rPr>
              <a:t>этап.</a:t>
            </a:r>
            <a:endParaRPr lang="ru-RU" dirty="0">
              <a:solidFill>
                <a:srgbClr val="002060"/>
              </a:solidFill>
              <a:latin typeface="Arial Black" pitchFamily="34" charset="0"/>
            </a:endParaRPr>
          </a:p>
        </p:txBody>
      </p:sp>
      <p:sp>
        <p:nvSpPr>
          <p:cNvPr id="7" name="TextBox 6"/>
          <p:cNvSpPr txBox="1"/>
          <p:nvPr/>
        </p:nvSpPr>
        <p:spPr>
          <a:xfrm>
            <a:off x="3000364" y="1214422"/>
            <a:ext cx="2857520" cy="369332"/>
          </a:xfrm>
          <a:prstGeom prst="rect">
            <a:avLst/>
          </a:prstGeom>
          <a:noFill/>
        </p:spPr>
        <p:txBody>
          <a:bodyPr wrap="square" rtlCol="0">
            <a:spAutoFit/>
          </a:bodyPr>
          <a:lstStyle/>
          <a:p>
            <a:endParaRPr lang="ru-RU" dirty="0"/>
          </a:p>
        </p:txBody>
      </p:sp>
      <p:sp>
        <p:nvSpPr>
          <p:cNvPr id="8" name="TextBox 7"/>
          <p:cNvSpPr txBox="1"/>
          <p:nvPr/>
        </p:nvSpPr>
        <p:spPr>
          <a:xfrm>
            <a:off x="2714612" y="1285860"/>
            <a:ext cx="3571900" cy="5355312"/>
          </a:xfrm>
          <a:prstGeom prst="rect">
            <a:avLst/>
          </a:prstGeom>
          <a:noFill/>
        </p:spPr>
        <p:txBody>
          <a:bodyPr wrap="square" rtlCol="0">
            <a:spAutoFit/>
          </a:bodyPr>
          <a:lstStyle/>
          <a:p>
            <a:pPr marL="342900" indent="-342900">
              <a:buAutoNum type="arabicPeriod"/>
            </a:pPr>
            <a:r>
              <a:rPr lang="ru-RU" dirty="0" smtClean="0">
                <a:solidFill>
                  <a:srgbClr val="002060"/>
                </a:solidFill>
              </a:rPr>
              <a:t>Смазать клеем подложку  - зеленый кружок диаметром 25 мм (рис.1)</a:t>
            </a:r>
          </a:p>
          <a:p>
            <a:pPr marL="342900" indent="-342900">
              <a:buAutoNum type="arabicPeriod"/>
            </a:pPr>
            <a:endParaRPr lang="ru-RU" dirty="0" smtClean="0">
              <a:solidFill>
                <a:srgbClr val="002060"/>
              </a:solidFill>
            </a:endParaRPr>
          </a:p>
          <a:p>
            <a:pPr marL="342900" indent="-342900"/>
            <a:r>
              <a:rPr lang="ru-RU" dirty="0" smtClean="0">
                <a:solidFill>
                  <a:srgbClr val="002060"/>
                </a:solidFill>
              </a:rPr>
              <a:t>2. Приклеить его к изнаночной стороне подсолнуха,  вставив между подсолнухом и подложкой шпажку.(рис. 2)</a:t>
            </a:r>
          </a:p>
          <a:p>
            <a:pPr marL="342900" indent="-342900"/>
            <a:endParaRPr lang="ru-RU" dirty="0" smtClean="0">
              <a:solidFill>
                <a:srgbClr val="002060"/>
              </a:solidFill>
            </a:endParaRPr>
          </a:p>
          <a:p>
            <a:pPr marL="342900" indent="-342900">
              <a:buAutoNum type="arabicPeriod" startAt="3"/>
            </a:pPr>
            <a:r>
              <a:rPr lang="ru-RU" dirty="0" smtClean="0">
                <a:solidFill>
                  <a:srgbClr val="002060"/>
                </a:solidFill>
              </a:rPr>
              <a:t>Промазать клеем края божьей коровки (рис.3) и приклеить её на цветок  (рис. 4)</a:t>
            </a:r>
          </a:p>
          <a:p>
            <a:pPr marL="342900" indent="-342900">
              <a:buAutoNum type="arabicPeriod" startAt="3"/>
            </a:pPr>
            <a:endParaRPr lang="ru-RU" dirty="0" smtClean="0">
              <a:solidFill>
                <a:srgbClr val="002060"/>
              </a:solidFill>
            </a:endParaRPr>
          </a:p>
          <a:p>
            <a:pPr marL="342900" indent="-342900"/>
            <a:r>
              <a:rPr lang="ru-RU" dirty="0" smtClean="0">
                <a:solidFill>
                  <a:srgbClr val="002060"/>
                </a:solidFill>
              </a:rPr>
              <a:t>Всё! Наш рыхлитель – «Подсолнух» готов! При желании можно покрыть его прозрачным акриловым лаком.</a:t>
            </a:r>
            <a:endParaRPr lang="ru-RU" dirty="0">
              <a:solidFill>
                <a:srgbClr val="002060"/>
              </a:solidFill>
            </a:endParaRPr>
          </a:p>
        </p:txBody>
      </p:sp>
      <p:sp>
        <p:nvSpPr>
          <p:cNvPr id="9" name="TextBox 8"/>
          <p:cNvSpPr txBox="1"/>
          <p:nvPr/>
        </p:nvSpPr>
        <p:spPr>
          <a:xfrm>
            <a:off x="2000232" y="1000108"/>
            <a:ext cx="785818" cy="338554"/>
          </a:xfrm>
          <a:prstGeom prst="rect">
            <a:avLst/>
          </a:prstGeom>
          <a:noFill/>
        </p:spPr>
        <p:txBody>
          <a:bodyPr wrap="square" rtlCol="0">
            <a:spAutoFit/>
          </a:bodyPr>
          <a:lstStyle/>
          <a:p>
            <a:r>
              <a:rPr lang="ru-RU" sz="1600" dirty="0" smtClean="0"/>
              <a:t>Рис. 1</a:t>
            </a:r>
            <a:endParaRPr lang="ru-RU" sz="1600" dirty="0"/>
          </a:p>
        </p:txBody>
      </p:sp>
      <p:sp>
        <p:nvSpPr>
          <p:cNvPr id="10" name="TextBox 9"/>
          <p:cNvSpPr txBox="1"/>
          <p:nvPr/>
        </p:nvSpPr>
        <p:spPr>
          <a:xfrm>
            <a:off x="2000232" y="4143380"/>
            <a:ext cx="785818" cy="338554"/>
          </a:xfrm>
          <a:prstGeom prst="rect">
            <a:avLst/>
          </a:prstGeom>
          <a:noFill/>
        </p:spPr>
        <p:txBody>
          <a:bodyPr wrap="square" rtlCol="0">
            <a:spAutoFit/>
          </a:bodyPr>
          <a:lstStyle/>
          <a:p>
            <a:r>
              <a:rPr lang="ru-RU" sz="1600" dirty="0" smtClean="0"/>
              <a:t>Рис. 2</a:t>
            </a:r>
            <a:endParaRPr lang="ru-RU" sz="1600" dirty="0"/>
          </a:p>
        </p:txBody>
      </p:sp>
      <p:sp>
        <p:nvSpPr>
          <p:cNvPr id="13" name="Прямоугольник 12"/>
          <p:cNvSpPr/>
          <p:nvPr/>
        </p:nvSpPr>
        <p:spPr>
          <a:xfrm>
            <a:off x="8423931" y="928670"/>
            <a:ext cx="720069" cy="338554"/>
          </a:xfrm>
          <a:prstGeom prst="rect">
            <a:avLst/>
          </a:prstGeom>
        </p:spPr>
        <p:txBody>
          <a:bodyPr wrap="none">
            <a:spAutoFit/>
          </a:bodyPr>
          <a:lstStyle/>
          <a:p>
            <a:r>
              <a:rPr lang="ru-RU" sz="1600" dirty="0" smtClean="0"/>
              <a:t>Рис. 3</a:t>
            </a:r>
            <a:endParaRPr lang="ru-RU" sz="1600" dirty="0"/>
          </a:p>
        </p:txBody>
      </p:sp>
      <p:sp>
        <p:nvSpPr>
          <p:cNvPr id="14" name="Прямоугольник 13"/>
          <p:cNvSpPr/>
          <p:nvPr/>
        </p:nvSpPr>
        <p:spPr>
          <a:xfrm>
            <a:off x="8407901" y="3429000"/>
            <a:ext cx="736099" cy="338554"/>
          </a:xfrm>
          <a:prstGeom prst="rect">
            <a:avLst/>
          </a:prstGeom>
        </p:spPr>
        <p:txBody>
          <a:bodyPr wrap="none">
            <a:spAutoFit/>
          </a:bodyPr>
          <a:lstStyle/>
          <a:p>
            <a:r>
              <a:rPr lang="ru-RU" sz="1600" dirty="0" smtClean="0"/>
              <a:t>Рис. 4</a:t>
            </a:r>
            <a:endParaRPr lang="ru-RU" sz="1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D:\Мои документы\Наташа\материалы для школы\САйт подготовки учителей технологии\МК по квилингу\118_PANA\P1180051.JPG"/>
          <p:cNvPicPr>
            <a:picLocks noChangeAspect="1" noChangeArrowheads="1"/>
          </p:cNvPicPr>
          <p:nvPr/>
        </p:nvPicPr>
        <p:blipFill>
          <a:blip r:embed="rId2" cstate="print"/>
          <a:srcRect/>
          <a:stretch>
            <a:fillRect/>
          </a:stretch>
        </p:blipFill>
        <p:spPr bwMode="auto">
          <a:xfrm>
            <a:off x="1" y="0"/>
            <a:ext cx="2095602" cy="1571612"/>
          </a:xfrm>
          <a:prstGeom prst="rect">
            <a:avLst/>
          </a:prstGeom>
          <a:noFill/>
        </p:spPr>
      </p:pic>
      <p:sp>
        <p:nvSpPr>
          <p:cNvPr id="6" name="TextBox 5"/>
          <p:cNvSpPr txBox="1"/>
          <p:nvPr/>
        </p:nvSpPr>
        <p:spPr>
          <a:xfrm>
            <a:off x="2214546" y="285728"/>
            <a:ext cx="5429288" cy="1754326"/>
          </a:xfrm>
          <a:prstGeom prst="rect">
            <a:avLst/>
          </a:prstGeom>
          <a:noFill/>
        </p:spPr>
        <p:txBody>
          <a:bodyPr wrap="square" rtlCol="0">
            <a:spAutoFit/>
          </a:bodyPr>
          <a:lstStyle/>
          <a:p>
            <a:r>
              <a:rPr lang="ru-RU" dirty="0" smtClean="0">
                <a:solidFill>
                  <a:srgbClr val="002060"/>
                </a:solidFill>
              </a:rPr>
              <a:t>Рыхлители «Ромашка» и «Космея», делаются по такому – же принципу, как и рыхлитель «Подсолнух».  </a:t>
            </a:r>
          </a:p>
          <a:p>
            <a:r>
              <a:rPr lang="ru-RU" dirty="0" smtClean="0">
                <a:solidFill>
                  <a:srgbClr val="002060"/>
                </a:solidFill>
              </a:rPr>
              <a:t>Однако и здесь есть свои особенности  и небольшие секреты - учимся дальше!</a:t>
            </a:r>
          </a:p>
          <a:p>
            <a:endParaRPr lang="ru-RU" dirty="0"/>
          </a:p>
        </p:txBody>
      </p:sp>
      <p:sp>
        <p:nvSpPr>
          <p:cNvPr id="8" name="TextBox 7"/>
          <p:cNvSpPr txBox="1"/>
          <p:nvPr/>
        </p:nvSpPr>
        <p:spPr>
          <a:xfrm>
            <a:off x="1285852" y="1714488"/>
            <a:ext cx="8001056" cy="1384995"/>
          </a:xfrm>
          <a:prstGeom prst="rect">
            <a:avLst/>
          </a:prstGeom>
          <a:noFill/>
        </p:spPr>
        <p:txBody>
          <a:bodyPr wrap="square" rtlCol="0">
            <a:spAutoFit/>
          </a:bodyPr>
          <a:lstStyle/>
          <a:p>
            <a:pPr marL="342900" indent="-342900"/>
            <a:r>
              <a:rPr lang="ru-RU" dirty="0" smtClean="0"/>
              <a:t>         </a:t>
            </a:r>
            <a:r>
              <a:rPr lang="ru-RU" b="1" dirty="0" smtClean="0">
                <a:solidFill>
                  <a:srgbClr val="002060"/>
                </a:solidFill>
              </a:rPr>
              <a:t>Рыхлитель «Ромашка». </a:t>
            </a:r>
          </a:p>
          <a:p>
            <a:pPr marL="342900" indent="-342900"/>
            <a:r>
              <a:rPr lang="ru-RU" dirty="0" smtClean="0"/>
              <a:t>      </a:t>
            </a:r>
            <a:r>
              <a:rPr lang="ru-RU" sz="1600" b="1" dirty="0" smtClean="0">
                <a:solidFill>
                  <a:srgbClr val="002060"/>
                </a:solidFill>
              </a:rPr>
              <a:t>Для его изготовления понадобится: 10 белых полосок(ширина 3 мм, длина 30мм), одна полоса желтого цвета - середина(ширина 8 мм, длина 25 мм), шпажка, для основания и подложки бумага белого цвета, для божьей коровки  3 красных полоски и ½</a:t>
            </a:r>
            <a:r>
              <a:rPr lang="en-US" sz="1600" b="1" dirty="0" smtClean="0">
                <a:solidFill>
                  <a:srgbClr val="002060"/>
                </a:solidFill>
              </a:rPr>
              <a:t> </a:t>
            </a:r>
            <a:r>
              <a:rPr lang="ru-RU" sz="1600" b="1" dirty="0" smtClean="0">
                <a:solidFill>
                  <a:srgbClr val="002060"/>
                </a:solidFill>
              </a:rPr>
              <a:t>полоски черного цвета, клей и ножницы.</a:t>
            </a:r>
          </a:p>
        </p:txBody>
      </p:sp>
      <p:sp>
        <p:nvSpPr>
          <p:cNvPr id="9" name="TextBox 8"/>
          <p:cNvSpPr txBox="1"/>
          <p:nvPr/>
        </p:nvSpPr>
        <p:spPr>
          <a:xfrm>
            <a:off x="1714480" y="3000372"/>
            <a:ext cx="7429520" cy="3416320"/>
          </a:xfrm>
          <a:prstGeom prst="rect">
            <a:avLst/>
          </a:prstGeom>
          <a:noFill/>
        </p:spPr>
        <p:txBody>
          <a:bodyPr wrap="square" rtlCol="0">
            <a:spAutoFit/>
          </a:bodyPr>
          <a:lstStyle/>
          <a:p>
            <a:r>
              <a:rPr lang="ru-RU" dirty="0" smtClean="0">
                <a:solidFill>
                  <a:srgbClr val="002060"/>
                </a:solidFill>
              </a:rPr>
              <a:t>Все белые полоски (лепестки) закручиваем в роллы и</a:t>
            </a:r>
            <a:endParaRPr lang="ru-RU" dirty="0" smtClean="0"/>
          </a:p>
          <a:p>
            <a:r>
              <a:rPr lang="ru-RU" dirty="0" smtClean="0">
                <a:solidFill>
                  <a:srgbClr val="002060"/>
                </a:solidFill>
              </a:rPr>
              <a:t>распускаем в линейке окружностей до  диаметра  15 мм. Аккуратно достаем, подклеиваем кончик и придаем каждому лепестку форму «капля» (рис. 1). Лепестки ромашки готовы!</a:t>
            </a:r>
          </a:p>
          <a:p>
            <a:r>
              <a:rPr lang="ru-RU" dirty="0" smtClean="0">
                <a:solidFill>
                  <a:srgbClr val="002060"/>
                </a:solidFill>
              </a:rPr>
              <a:t>Для серединки надрезаем полоску желтого цвета (рис . 2), так чтобы получилась бахрома (белая полоска картона служит ограничителем для более ровной нарезки бахромы)  и скручиваем её в плотный «лохматый» ролл. ( Рис 3) Далее  вырезаем из белой бумаги 2 кружка  25 и 30 мм (основу цветка и подложку) и собираем ромашку как подсолнух – повторяя этапы </a:t>
            </a:r>
            <a:r>
              <a:rPr lang="en-US" dirty="0" smtClean="0">
                <a:solidFill>
                  <a:srgbClr val="002060"/>
                </a:solidFill>
              </a:rPr>
              <a:t>III, IV</a:t>
            </a:r>
            <a:r>
              <a:rPr lang="ru-RU" dirty="0" smtClean="0">
                <a:solidFill>
                  <a:srgbClr val="002060"/>
                </a:solidFill>
              </a:rPr>
              <a:t> и</a:t>
            </a:r>
            <a:r>
              <a:rPr lang="en-US" dirty="0" smtClean="0">
                <a:solidFill>
                  <a:srgbClr val="002060"/>
                </a:solidFill>
              </a:rPr>
              <a:t> V</a:t>
            </a:r>
            <a:r>
              <a:rPr lang="ru-RU" dirty="0" smtClean="0">
                <a:solidFill>
                  <a:srgbClr val="002060"/>
                </a:solidFill>
              </a:rPr>
              <a:t>.</a:t>
            </a:r>
            <a:r>
              <a:rPr lang="ru-RU" dirty="0" smtClean="0"/>
              <a:t> </a:t>
            </a:r>
            <a:r>
              <a:rPr lang="ru-RU" dirty="0" smtClean="0">
                <a:solidFill>
                  <a:srgbClr val="002060"/>
                </a:solidFill>
              </a:rPr>
              <a:t>Всё – декоративный рыхлитель «Ромашка» готов!</a:t>
            </a:r>
          </a:p>
          <a:p>
            <a:endParaRPr lang="ru-RU" dirty="0">
              <a:solidFill>
                <a:srgbClr val="002060"/>
              </a:solidFill>
            </a:endParaRPr>
          </a:p>
        </p:txBody>
      </p:sp>
      <p:pic>
        <p:nvPicPr>
          <p:cNvPr id="1027" name="Picture 3" descr="D:\Мои документы\Наташа\материалы для школы\САйт подготовки учителей технологии\МК по квилингу\118_PANA\P1180060.JPG"/>
          <p:cNvPicPr>
            <a:picLocks noChangeAspect="1" noChangeArrowheads="1"/>
          </p:cNvPicPr>
          <p:nvPr/>
        </p:nvPicPr>
        <p:blipFill>
          <a:blip r:embed="rId3" cstate="print"/>
          <a:srcRect l="1166" r="11656"/>
          <a:stretch>
            <a:fillRect/>
          </a:stretch>
        </p:blipFill>
        <p:spPr bwMode="auto">
          <a:xfrm>
            <a:off x="0" y="1857365"/>
            <a:ext cx="1577788" cy="1357322"/>
          </a:xfrm>
          <a:prstGeom prst="rect">
            <a:avLst/>
          </a:prstGeom>
          <a:noFill/>
        </p:spPr>
      </p:pic>
      <p:pic>
        <p:nvPicPr>
          <p:cNvPr id="1028" name="Picture 4" descr="D:\Мои документы\Наташа\материалы для школы\САйт подготовки учителей технологии\МК по квилингу\118_PANA\P1180059.JPG"/>
          <p:cNvPicPr>
            <a:picLocks noChangeAspect="1" noChangeArrowheads="1"/>
          </p:cNvPicPr>
          <p:nvPr/>
        </p:nvPicPr>
        <p:blipFill>
          <a:blip r:embed="rId4" cstate="print"/>
          <a:srcRect/>
          <a:stretch>
            <a:fillRect/>
          </a:stretch>
        </p:blipFill>
        <p:spPr bwMode="auto">
          <a:xfrm flipH="1">
            <a:off x="7072329" y="642918"/>
            <a:ext cx="1882905" cy="1412098"/>
          </a:xfrm>
          <a:prstGeom prst="rect">
            <a:avLst/>
          </a:prstGeom>
          <a:noFill/>
        </p:spPr>
      </p:pic>
      <p:pic>
        <p:nvPicPr>
          <p:cNvPr id="2051" name="Picture 3"/>
          <p:cNvPicPr>
            <a:picLocks noChangeAspect="1" noChangeArrowheads="1"/>
          </p:cNvPicPr>
          <p:nvPr/>
        </p:nvPicPr>
        <p:blipFill>
          <a:blip r:embed="rId5" cstate="print"/>
          <a:srcRect/>
          <a:stretch>
            <a:fillRect/>
          </a:stretch>
        </p:blipFill>
        <p:spPr bwMode="auto">
          <a:xfrm>
            <a:off x="0" y="3500438"/>
            <a:ext cx="1714480" cy="1285861"/>
          </a:xfrm>
          <a:prstGeom prst="rect">
            <a:avLst/>
          </a:prstGeom>
          <a:noFill/>
          <a:ln w="9525">
            <a:noFill/>
            <a:miter lim="800000"/>
            <a:headEnd/>
            <a:tailEnd/>
          </a:ln>
          <a:effectLst/>
        </p:spPr>
      </p:pic>
      <p:pic>
        <p:nvPicPr>
          <p:cNvPr id="2052" name="Picture 4" descr="D:\Мои документы\Наташа\материалы для школы\САйт подготовки учителей технологии\МК по квилингу\118_PANA\P1180071.JPG"/>
          <p:cNvPicPr>
            <a:picLocks noChangeAspect="1" noChangeArrowheads="1"/>
          </p:cNvPicPr>
          <p:nvPr/>
        </p:nvPicPr>
        <p:blipFill>
          <a:blip r:embed="rId6" cstate="print"/>
          <a:srcRect/>
          <a:stretch>
            <a:fillRect/>
          </a:stretch>
        </p:blipFill>
        <p:spPr bwMode="auto">
          <a:xfrm flipH="1">
            <a:off x="0" y="5072074"/>
            <a:ext cx="1809834" cy="1357298"/>
          </a:xfrm>
          <a:prstGeom prst="rect">
            <a:avLst/>
          </a:prstGeom>
          <a:noFill/>
        </p:spPr>
      </p:pic>
      <p:sp>
        <p:nvSpPr>
          <p:cNvPr id="11" name="TextBox 10"/>
          <p:cNvSpPr txBox="1"/>
          <p:nvPr/>
        </p:nvSpPr>
        <p:spPr>
          <a:xfrm>
            <a:off x="928662" y="1928802"/>
            <a:ext cx="785818" cy="338554"/>
          </a:xfrm>
          <a:prstGeom prst="rect">
            <a:avLst/>
          </a:prstGeom>
          <a:noFill/>
        </p:spPr>
        <p:txBody>
          <a:bodyPr wrap="square" rtlCol="0">
            <a:spAutoFit/>
          </a:bodyPr>
          <a:lstStyle/>
          <a:p>
            <a:r>
              <a:rPr lang="ru-RU" sz="1600" dirty="0" smtClean="0"/>
              <a:t>Рис. 1</a:t>
            </a:r>
            <a:endParaRPr lang="ru-RU" sz="1600" dirty="0"/>
          </a:p>
        </p:txBody>
      </p:sp>
      <p:sp>
        <p:nvSpPr>
          <p:cNvPr id="12" name="Прямоугольник 11"/>
          <p:cNvSpPr/>
          <p:nvPr/>
        </p:nvSpPr>
        <p:spPr>
          <a:xfrm>
            <a:off x="928662" y="3571876"/>
            <a:ext cx="726481" cy="338554"/>
          </a:xfrm>
          <a:prstGeom prst="rect">
            <a:avLst/>
          </a:prstGeom>
        </p:spPr>
        <p:txBody>
          <a:bodyPr wrap="none">
            <a:spAutoFit/>
          </a:bodyPr>
          <a:lstStyle/>
          <a:p>
            <a:r>
              <a:rPr lang="ru-RU" sz="1600" dirty="0" smtClean="0"/>
              <a:t>Рис. 2</a:t>
            </a:r>
            <a:endParaRPr lang="ru-RU" sz="1600" dirty="0"/>
          </a:p>
        </p:txBody>
      </p:sp>
      <p:sp>
        <p:nvSpPr>
          <p:cNvPr id="13" name="Прямоугольник 12"/>
          <p:cNvSpPr/>
          <p:nvPr/>
        </p:nvSpPr>
        <p:spPr>
          <a:xfrm>
            <a:off x="1071538" y="5072074"/>
            <a:ext cx="720069" cy="338554"/>
          </a:xfrm>
          <a:prstGeom prst="rect">
            <a:avLst/>
          </a:prstGeom>
        </p:spPr>
        <p:txBody>
          <a:bodyPr wrap="none">
            <a:spAutoFit/>
          </a:bodyPr>
          <a:lstStyle/>
          <a:p>
            <a:r>
              <a:rPr lang="ru-RU" sz="1600" dirty="0" smtClean="0"/>
              <a:t>Рис. 3</a:t>
            </a:r>
            <a:endParaRPr lang="ru-RU" sz="1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мои документы\Наташа\материалы для школы\САйт подготовки учителей технологии\МК по квилингу\118_PANA\P1170990.JPG"/>
          <p:cNvPicPr>
            <a:picLocks noChangeAspect="1" noChangeArrowheads="1"/>
          </p:cNvPicPr>
          <p:nvPr/>
        </p:nvPicPr>
        <p:blipFill>
          <a:blip r:embed="rId2" cstate="print"/>
          <a:srcRect l="11397" r="10879"/>
          <a:stretch>
            <a:fillRect/>
          </a:stretch>
        </p:blipFill>
        <p:spPr bwMode="auto">
          <a:xfrm flipH="1">
            <a:off x="142844" y="2071678"/>
            <a:ext cx="2498234" cy="4286483"/>
          </a:xfrm>
          <a:prstGeom prst="rect">
            <a:avLst/>
          </a:prstGeom>
          <a:noFill/>
        </p:spPr>
      </p:pic>
      <p:sp>
        <p:nvSpPr>
          <p:cNvPr id="3" name="TextBox 2"/>
          <p:cNvSpPr txBox="1"/>
          <p:nvPr/>
        </p:nvSpPr>
        <p:spPr>
          <a:xfrm>
            <a:off x="1" y="0"/>
            <a:ext cx="9158876" cy="2308324"/>
          </a:xfrm>
          <a:prstGeom prst="rect">
            <a:avLst/>
          </a:prstGeom>
          <a:noFill/>
        </p:spPr>
        <p:txBody>
          <a:bodyPr wrap="square" rtlCol="0">
            <a:spAutoFit/>
          </a:bodyPr>
          <a:lstStyle/>
          <a:p>
            <a:pPr algn="ctr"/>
            <a:r>
              <a:rPr lang="ru-RU" b="1" dirty="0" smtClean="0">
                <a:solidFill>
                  <a:srgbClr val="002060"/>
                </a:solidFill>
              </a:rPr>
              <a:t>Рыхлитель «</a:t>
            </a:r>
            <a:r>
              <a:rPr lang="ru-RU" b="1" dirty="0" err="1" smtClean="0">
                <a:solidFill>
                  <a:srgbClr val="002060"/>
                </a:solidFill>
              </a:rPr>
              <a:t>Космея</a:t>
            </a:r>
            <a:r>
              <a:rPr lang="ru-RU" b="1" dirty="0" smtClean="0">
                <a:solidFill>
                  <a:srgbClr val="002060"/>
                </a:solidFill>
              </a:rPr>
              <a:t>»</a:t>
            </a:r>
          </a:p>
          <a:p>
            <a:r>
              <a:rPr lang="ru-RU" dirty="0" smtClean="0">
                <a:solidFill>
                  <a:srgbClr val="002060"/>
                </a:solidFill>
              </a:rPr>
              <a:t>Серединка цветка делается как и у ромашки, а лепесткам придается  треугольная форма . Сборка изделия по известной схеме (см. сборку подсолнуха).</a:t>
            </a:r>
          </a:p>
          <a:p>
            <a:r>
              <a:rPr lang="ru-RU" b="1" dirty="0" smtClean="0">
                <a:solidFill>
                  <a:srgbClr val="002060"/>
                </a:solidFill>
              </a:rPr>
              <a:t>Для изготовления пчелки надо: </a:t>
            </a:r>
            <a:r>
              <a:rPr lang="ru-RU" dirty="0" smtClean="0">
                <a:solidFill>
                  <a:srgbClr val="002060"/>
                </a:solidFill>
              </a:rPr>
              <a:t>для тельца – 1/3 полоски желтого цвета 2 штуки, и 1/3 полоски черного цвета 2 штуки. Усики 1/6 полоски черного цвета2 штуки.</a:t>
            </a:r>
          </a:p>
          <a:p>
            <a:r>
              <a:rPr lang="ru-RU" dirty="0" smtClean="0">
                <a:solidFill>
                  <a:srgbClr val="002060"/>
                </a:solidFill>
              </a:rPr>
              <a:t> Крылышки 1/3  и 1/6 полоски белого цвета по 2 штуки.</a:t>
            </a:r>
          </a:p>
          <a:p>
            <a:r>
              <a:rPr lang="ru-RU" dirty="0" smtClean="0">
                <a:solidFill>
                  <a:srgbClr val="002060"/>
                </a:solidFill>
              </a:rPr>
              <a:t> Все </a:t>
            </a:r>
            <a:r>
              <a:rPr lang="ru-RU" dirty="0" err="1" smtClean="0">
                <a:solidFill>
                  <a:srgbClr val="002060"/>
                </a:solidFill>
              </a:rPr>
              <a:t>полосочки</a:t>
            </a:r>
            <a:r>
              <a:rPr lang="ru-RU" dirty="0" smtClean="0">
                <a:solidFill>
                  <a:srgbClr val="002060"/>
                </a:solidFill>
              </a:rPr>
              <a:t> скрутить и придать им форму как на рисунке 1</a:t>
            </a:r>
          </a:p>
          <a:p>
            <a:r>
              <a:rPr lang="ru-RU" dirty="0" smtClean="0">
                <a:solidFill>
                  <a:srgbClr val="002060"/>
                </a:solidFill>
              </a:rPr>
              <a:t>                                              Собираем пчелку. (рис 2)</a:t>
            </a:r>
            <a:endParaRPr lang="ru-RU" dirty="0">
              <a:solidFill>
                <a:srgbClr val="002060"/>
              </a:solidFill>
            </a:endParaRPr>
          </a:p>
        </p:txBody>
      </p:sp>
      <p:pic>
        <p:nvPicPr>
          <p:cNvPr id="4" name="Рисунок 3" descr="Мастер-класс,  Квиллинг, : Мои новые часы Бумага, Картон гофрированный . Фото 8"/>
          <p:cNvPicPr/>
          <p:nvPr/>
        </p:nvPicPr>
        <p:blipFill>
          <a:blip r:embed="rId3"/>
          <a:srcRect l="3634" t="16475" r="5088" b="13568"/>
          <a:stretch>
            <a:fillRect/>
          </a:stretch>
        </p:blipFill>
        <p:spPr bwMode="auto">
          <a:xfrm>
            <a:off x="4572000" y="2357430"/>
            <a:ext cx="4162425" cy="2405055"/>
          </a:xfrm>
          <a:prstGeom prst="rect">
            <a:avLst/>
          </a:prstGeom>
          <a:noFill/>
          <a:ln w="9525">
            <a:noFill/>
            <a:miter lim="800000"/>
            <a:headEnd/>
            <a:tailEnd/>
          </a:ln>
        </p:spPr>
      </p:pic>
      <p:sp>
        <p:nvSpPr>
          <p:cNvPr id="5" name="TextBox 4"/>
          <p:cNvSpPr txBox="1"/>
          <p:nvPr/>
        </p:nvSpPr>
        <p:spPr>
          <a:xfrm>
            <a:off x="7715272" y="4071942"/>
            <a:ext cx="1214446" cy="400110"/>
          </a:xfrm>
          <a:prstGeom prst="rect">
            <a:avLst/>
          </a:prstGeom>
          <a:noFill/>
        </p:spPr>
        <p:txBody>
          <a:bodyPr wrap="square" rtlCol="0">
            <a:spAutoFit/>
          </a:bodyPr>
          <a:lstStyle/>
          <a:p>
            <a:r>
              <a:rPr lang="ru-RU" sz="2000" b="1" dirty="0" smtClean="0"/>
              <a:t>Рис. 1</a:t>
            </a:r>
            <a:endParaRPr lang="ru-RU" sz="2000" b="1" dirty="0"/>
          </a:p>
        </p:txBody>
      </p:sp>
      <p:pic>
        <p:nvPicPr>
          <p:cNvPr id="6" name="Рисунок 5" descr="Мастер-класс,  Квиллинг, : Мои новые часы Бумага, Картон гофрированный . Фото 9"/>
          <p:cNvPicPr/>
          <p:nvPr/>
        </p:nvPicPr>
        <p:blipFill>
          <a:blip r:embed="rId4"/>
          <a:srcRect l="4361" t="11482" r="11629" b="13396"/>
          <a:stretch>
            <a:fillRect/>
          </a:stretch>
        </p:blipFill>
        <p:spPr bwMode="auto">
          <a:xfrm>
            <a:off x="2928926" y="5072074"/>
            <a:ext cx="2567319" cy="1556514"/>
          </a:xfrm>
          <a:prstGeom prst="rect">
            <a:avLst/>
          </a:prstGeom>
          <a:noFill/>
          <a:ln w="9525">
            <a:noFill/>
            <a:miter lim="800000"/>
            <a:headEnd/>
            <a:tailEnd/>
          </a:ln>
        </p:spPr>
      </p:pic>
      <p:sp>
        <p:nvSpPr>
          <p:cNvPr id="7" name="TextBox 6"/>
          <p:cNvSpPr txBox="1"/>
          <p:nvPr/>
        </p:nvSpPr>
        <p:spPr>
          <a:xfrm>
            <a:off x="3428992" y="5000636"/>
            <a:ext cx="1357322" cy="400110"/>
          </a:xfrm>
          <a:prstGeom prst="rect">
            <a:avLst/>
          </a:prstGeom>
          <a:noFill/>
        </p:spPr>
        <p:txBody>
          <a:bodyPr wrap="square" rtlCol="0">
            <a:spAutoFit/>
          </a:bodyPr>
          <a:lstStyle/>
          <a:p>
            <a:r>
              <a:rPr lang="ru-RU" sz="2000" b="1" dirty="0" smtClean="0"/>
              <a:t>Рис. 2</a:t>
            </a:r>
            <a:endParaRPr lang="ru-RU" sz="20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Наталья\Рабочий стол\МО\Наше творчество\P1190885.JPG"/>
          <p:cNvPicPr>
            <a:picLocks noChangeAspect="1" noChangeArrowheads="1"/>
          </p:cNvPicPr>
          <p:nvPr/>
        </p:nvPicPr>
        <p:blipFill>
          <a:blip r:embed="rId2" cstate="print"/>
          <a:srcRect/>
          <a:stretch>
            <a:fillRect/>
          </a:stretch>
        </p:blipFill>
        <p:spPr bwMode="auto">
          <a:xfrm>
            <a:off x="857224" y="623941"/>
            <a:ext cx="7072362" cy="5303969"/>
          </a:xfrm>
          <a:prstGeom prst="rect">
            <a:avLst/>
          </a:prstGeom>
          <a:noFill/>
        </p:spPr>
      </p:pic>
      <p:sp>
        <p:nvSpPr>
          <p:cNvPr id="3" name="TextBox 2"/>
          <p:cNvSpPr txBox="1"/>
          <p:nvPr/>
        </p:nvSpPr>
        <p:spPr>
          <a:xfrm>
            <a:off x="1714480" y="285728"/>
            <a:ext cx="5715040" cy="369332"/>
          </a:xfrm>
          <a:prstGeom prst="rect">
            <a:avLst/>
          </a:prstGeom>
          <a:noFill/>
        </p:spPr>
        <p:txBody>
          <a:bodyPr wrap="square" rtlCol="0">
            <a:spAutoFit/>
          </a:bodyPr>
          <a:lstStyle/>
          <a:p>
            <a:pPr algn="ctr"/>
            <a:r>
              <a:rPr lang="ru-RU" b="1" dirty="0" smtClean="0">
                <a:solidFill>
                  <a:schemeClr val="accent1">
                    <a:lumMod val="75000"/>
                  </a:schemeClr>
                </a:solidFill>
                <a:latin typeface="Arial Black" pitchFamily="34" charset="0"/>
              </a:rPr>
              <a:t>НАШИ РАБОТЫ</a:t>
            </a:r>
            <a:endParaRPr lang="ru-RU" b="1" dirty="0">
              <a:solidFill>
                <a:schemeClr val="accent1">
                  <a:lumMod val="75000"/>
                </a:schemeClr>
              </a:solidFill>
              <a:latin typeface="Arial Black"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0034" y="857232"/>
            <a:ext cx="7000924" cy="923330"/>
          </a:xfrm>
          <a:prstGeom prst="rect">
            <a:avLst/>
          </a:prstGeom>
          <a:noFill/>
        </p:spPr>
        <p:txBody>
          <a:bodyPr wrap="square" rtlCol="0">
            <a:spAutoFit/>
          </a:bodyPr>
          <a:lstStyle/>
          <a:p>
            <a:r>
              <a:rPr lang="ru-RU" b="1" dirty="0" smtClean="0">
                <a:solidFill>
                  <a:srgbClr val="002060"/>
                </a:solidFill>
              </a:rPr>
              <a:t>Цель : </a:t>
            </a:r>
          </a:p>
          <a:p>
            <a:r>
              <a:rPr lang="ru-RU" dirty="0" smtClean="0">
                <a:solidFill>
                  <a:srgbClr val="002060"/>
                </a:solidFill>
              </a:rPr>
              <a:t>развитие творческих способностей учащихся посредством  декоративно –прикладной деятельности</a:t>
            </a:r>
            <a:r>
              <a:rPr lang="ru-RU" dirty="0" smtClean="0"/>
              <a:t>.</a:t>
            </a:r>
            <a:endParaRPr lang="ru-RU" dirty="0"/>
          </a:p>
        </p:txBody>
      </p:sp>
      <p:sp>
        <p:nvSpPr>
          <p:cNvPr id="4" name="TextBox 3"/>
          <p:cNvSpPr txBox="1"/>
          <p:nvPr/>
        </p:nvSpPr>
        <p:spPr>
          <a:xfrm>
            <a:off x="571472" y="2357430"/>
            <a:ext cx="6215106" cy="2308324"/>
          </a:xfrm>
          <a:prstGeom prst="rect">
            <a:avLst/>
          </a:prstGeom>
          <a:noFill/>
        </p:spPr>
        <p:txBody>
          <a:bodyPr wrap="square" rtlCol="0">
            <a:spAutoFit/>
          </a:bodyPr>
          <a:lstStyle/>
          <a:p>
            <a:r>
              <a:rPr lang="ru-RU" b="1" dirty="0" smtClean="0">
                <a:solidFill>
                  <a:srgbClr val="002060"/>
                </a:solidFill>
              </a:rPr>
              <a:t>Задачи:</a:t>
            </a:r>
          </a:p>
          <a:p>
            <a:pPr>
              <a:buFontTx/>
              <a:buChar char="-"/>
            </a:pPr>
            <a:r>
              <a:rPr lang="ru-RU" dirty="0" smtClean="0">
                <a:solidFill>
                  <a:srgbClr val="002060"/>
                </a:solidFill>
              </a:rPr>
              <a:t>Развитие творческой индивидуальности и эстетического вкуса учащихся;</a:t>
            </a:r>
          </a:p>
          <a:p>
            <a:pPr>
              <a:buFontTx/>
              <a:buChar char="-"/>
            </a:pPr>
            <a:r>
              <a:rPr lang="ru-RU" dirty="0" smtClean="0">
                <a:solidFill>
                  <a:srgbClr val="002060"/>
                </a:solidFill>
              </a:rPr>
              <a:t> развитие интереса к  новым техникам декоративно- прикладного творчества;</a:t>
            </a:r>
            <a:br>
              <a:rPr lang="ru-RU" dirty="0" smtClean="0">
                <a:solidFill>
                  <a:srgbClr val="002060"/>
                </a:solidFill>
              </a:rPr>
            </a:br>
            <a:r>
              <a:rPr lang="ru-RU" dirty="0" smtClean="0">
                <a:solidFill>
                  <a:srgbClr val="002060"/>
                </a:solidFill>
              </a:rPr>
              <a:t>- обеспечение усвоения учебной задачи занятия (освоить приемы </a:t>
            </a:r>
            <a:r>
              <a:rPr lang="ru-RU" dirty="0" err="1" smtClean="0">
                <a:solidFill>
                  <a:srgbClr val="002060"/>
                </a:solidFill>
              </a:rPr>
              <a:t>квиллинга</a:t>
            </a:r>
            <a:r>
              <a:rPr lang="ru-RU" dirty="0" smtClean="0">
                <a:solidFill>
                  <a:srgbClr val="002060"/>
                </a:solidFill>
              </a:rPr>
              <a:t> и выполнить рыхлитель для комнатных цветов).</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357422" y="0"/>
            <a:ext cx="4423968" cy="923330"/>
          </a:xfrm>
          <a:prstGeom prst="rect">
            <a:avLst/>
          </a:prstGeom>
          <a:noFill/>
        </p:spPr>
        <p:txBody>
          <a:bodyPr wrap="none" lIns="91440" tIns="45720" rIns="91440" bIns="45720">
            <a:spAutoFit/>
          </a:bodyPr>
          <a:lstStyle/>
          <a:p>
            <a:pPr algn="ctr"/>
            <a:r>
              <a:rPr lang="ru-RU"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Содержание</a:t>
            </a:r>
            <a:endParaRPr lang="ru-RU"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4" name="Управляющая кнопка: далее 3">
            <a:hlinkClick r:id="" action="ppaction://hlinkshowjump?jump=nextslide" highlightClick="1"/>
          </p:cNvPr>
          <p:cNvSpPr/>
          <p:nvPr/>
        </p:nvSpPr>
        <p:spPr>
          <a:xfrm>
            <a:off x="500034" y="928670"/>
            <a:ext cx="571504" cy="57150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Управляющая кнопка: далее 4">
            <a:hlinkClick r:id="rId3" action="ppaction://hlinksldjump" highlightClick="1"/>
          </p:cNvPr>
          <p:cNvSpPr/>
          <p:nvPr/>
        </p:nvSpPr>
        <p:spPr>
          <a:xfrm>
            <a:off x="500034" y="1571612"/>
            <a:ext cx="571504" cy="57150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Управляющая кнопка: далее 5">
            <a:hlinkClick r:id="rId4" action="ppaction://hlinksldjump" highlightClick="1"/>
          </p:cNvPr>
          <p:cNvSpPr/>
          <p:nvPr/>
        </p:nvSpPr>
        <p:spPr>
          <a:xfrm>
            <a:off x="500034" y="2214554"/>
            <a:ext cx="571504" cy="57150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Управляющая кнопка: далее 6">
            <a:hlinkClick r:id="rId5" action="ppaction://hlinksldjump" highlightClick="1"/>
          </p:cNvPr>
          <p:cNvSpPr/>
          <p:nvPr/>
        </p:nvSpPr>
        <p:spPr>
          <a:xfrm>
            <a:off x="500034" y="3500438"/>
            <a:ext cx="571504" cy="57150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Управляющая кнопка: далее 7">
            <a:hlinkClick r:id="rId6" action="ppaction://hlinksldjump" highlightClick="1"/>
          </p:cNvPr>
          <p:cNvSpPr/>
          <p:nvPr/>
        </p:nvSpPr>
        <p:spPr>
          <a:xfrm>
            <a:off x="500034" y="4143380"/>
            <a:ext cx="571504" cy="57150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p:cNvSpPr txBox="1"/>
          <p:nvPr/>
        </p:nvSpPr>
        <p:spPr>
          <a:xfrm>
            <a:off x="1285852" y="928670"/>
            <a:ext cx="5357850" cy="461665"/>
          </a:xfrm>
          <a:prstGeom prst="rect">
            <a:avLst/>
          </a:prstGeom>
          <a:noFill/>
        </p:spPr>
        <p:txBody>
          <a:bodyPr wrap="square" rtlCol="0">
            <a:spAutoFit/>
          </a:bodyPr>
          <a:lstStyle/>
          <a:p>
            <a:r>
              <a:rPr lang="ru-RU" sz="2400" b="1" u="sng" dirty="0" smtClean="0">
                <a:solidFill>
                  <a:srgbClr val="002060"/>
                </a:solidFill>
                <a:latin typeface="Comic Sans MS" pitchFamily="66" charset="0"/>
              </a:rPr>
              <a:t>Историческая справка</a:t>
            </a:r>
            <a:endParaRPr lang="ru-RU" sz="2400" b="1" u="sng" dirty="0">
              <a:solidFill>
                <a:srgbClr val="002060"/>
              </a:solidFill>
              <a:latin typeface="Comic Sans MS" pitchFamily="66" charset="0"/>
            </a:endParaRPr>
          </a:p>
        </p:txBody>
      </p:sp>
      <p:sp>
        <p:nvSpPr>
          <p:cNvPr id="13" name="TextBox 12"/>
          <p:cNvSpPr txBox="1"/>
          <p:nvPr/>
        </p:nvSpPr>
        <p:spPr>
          <a:xfrm>
            <a:off x="1214382" y="1571612"/>
            <a:ext cx="7929618" cy="461665"/>
          </a:xfrm>
          <a:prstGeom prst="rect">
            <a:avLst/>
          </a:prstGeom>
          <a:noFill/>
        </p:spPr>
        <p:txBody>
          <a:bodyPr wrap="square" rtlCol="0">
            <a:spAutoFit/>
          </a:bodyPr>
          <a:lstStyle/>
          <a:p>
            <a:r>
              <a:rPr lang="ru-RU" sz="2400" b="1" u="sng" dirty="0" smtClean="0">
                <a:solidFill>
                  <a:srgbClr val="002060"/>
                </a:solidFill>
                <a:latin typeface="Comic Sans MS" pitchFamily="66" charset="0"/>
              </a:rPr>
              <a:t>Основные сведения о материалах для квиллинга</a:t>
            </a:r>
            <a:r>
              <a:rPr lang="ru-RU" sz="2400" b="1" dirty="0" smtClean="0">
                <a:solidFill>
                  <a:srgbClr val="002060"/>
                </a:solidFill>
                <a:latin typeface="Comic Sans MS" pitchFamily="66" charset="0"/>
              </a:rPr>
              <a:t>.</a:t>
            </a:r>
            <a:endParaRPr lang="ru-RU" sz="2400" b="1" dirty="0">
              <a:solidFill>
                <a:srgbClr val="002060"/>
              </a:solidFill>
              <a:latin typeface="Comic Sans MS" pitchFamily="66" charset="0"/>
            </a:endParaRPr>
          </a:p>
        </p:txBody>
      </p:sp>
      <p:sp>
        <p:nvSpPr>
          <p:cNvPr id="14" name="TextBox 13"/>
          <p:cNvSpPr txBox="1"/>
          <p:nvPr/>
        </p:nvSpPr>
        <p:spPr>
          <a:xfrm>
            <a:off x="1142976" y="2857496"/>
            <a:ext cx="5857916" cy="461665"/>
          </a:xfrm>
          <a:prstGeom prst="rect">
            <a:avLst/>
          </a:prstGeom>
          <a:noFill/>
        </p:spPr>
        <p:txBody>
          <a:bodyPr wrap="square" rtlCol="0">
            <a:spAutoFit/>
          </a:bodyPr>
          <a:lstStyle/>
          <a:p>
            <a:r>
              <a:rPr lang="ru-RU" sz="2400" b="1" u="sng" dirty="0" smtClean="0">
                <a:solidFill>
                  <a:srgbClr val="002060"/>
                </a:solidFill>
                <a:latin typeface="Comic Sans MS" pitchFamily="66" charset="0"/>
              </a:rPr>
              <a:t>Правила техники безопасности</a:t>
            </a:r>
            <a:endParaRPr lang="ru-RU" sz="2400" b="1" u="sng" dirty="0">
              <a:solidFill>
                <a:srgbClr val="002060"/>
              </a:solidFill>
              <a:latin typeface="Comic Sans MS" pitchFamily="66" charset="0"/>
            </a:endParaRPr>
          </a:p>
        </p:txBody>
      </p:sp>
      <p:sp>
        <p:nvSpPr>
          <p:cNvPr id="15" name="TextBox 14"/>
          <p:cNvSpPr txBox="1"/>
          <p:nvPr/>
        </p:nvSpPr>
        <p:spPr>
          <a:xfrm>
            <a:off x="1142976" y="3500438"/>
            <a:ext cx="6929486" cy="461665"/>
          </a:xfrm>
          <a:prstGeom prst="rect">
            <a:avLst/>
          </a:prstGeom>
          <a:noFill/>
        </p:spPr>
        <p:txBody>
          <a:bodyPr wrap="square" rtlCol="0">
            <a:spAutoFit/>
          </a:bodyPr>
          <a:lstStyle/>
          <a:p>
            <a:r>
              <a:rPr lang="ru-RU" sz="2400" b="1" u="sng" dirty="0" smtClean="0">
                <a:solidFill>
                  <a:srgbClr val="002060"/>
                </a:solidFill>
                <a:latin typeface="Comic Sans MS" pitchFamily="66" charset="0"/>
              </a:rPr>
              <a:t>Основные приемы работы  и элементы</a:t>
            </a:r>
            <a:endParaRPr lang="ru-RU" sz="2400" b="1" u="sng" dirty="0">
              <a:solidFill>
                <a:srgbClr val="002060"/>
              </a:solidFill>
              <a:latin typeface="Comic Sans MS" pitchFamily="66" charset="0"/>
            </a:endParaRPr>
          </a:p>
        </p:txBody>
      </p:sp>
      <p:sp>
        <p:nvSpPr>
          <p:cNvPr id="16" name="TextBox 15"/>
          <p:cNvSpPr txBox="1"/>
          <p:nvPr/>
        </p:nvSpPr>
        <p:spPr>
          <a:xfrm>
            <a:off x="1071538" y="4000504"/>
            <a:ext cx="7358114" cy="830997"/>
          </a:xfrm>
          <a:prstGeom prst="rect">
            <a:avLst/>
          </a:prstGeom>
          <a:noFill/>
        </p:spPr>
        <p:txBody>
          <a:bodyPr wrap="square" rtlCol="0">
            <a:spAutoFit/>
          </a:bodyPr>
          <a:lstStyle/>
          <a:p>
            <a:r>
              <a:rPr lang="ru-RU" sz="2400" b="1" u="sng" dirty="0" smtClean="0">
                <a:solidFill>
                  <a:srgbClr val="002060"/>
                </a:solidFill>
                <a:latin typeface="Comic Sans MS" pitchFamily="66" charset="0"/>
              </a:rPr>
              <a:t>Мастер класс по изготовлению декоративных рыхлителей для цветов</a:t>
            </a:r>
            <a:endParaRPr lang="ru-RU" sz="2400" b="1" u="sng" dirty="0">
              <a:solidFill>
                <a:srgbClr val="002060"/>
              </a:solidFill>
              <a:latin typeface="Comic Sans MS" pitchFamily="66" charset="0"/>
            </a:endParaRPr>
          </a:p>
        </p:txBody>
      </p:sp>
      <p:sp>
        <p:nvSpPr>
          <p:cNvPr id="17" name="TextBox 16"/>
          <p:cNvSpPr txBox="1"/>
          <p:nvPr/>
        </p:nvSpPr>
        <p:spPr>
          <a:xfrm>
            <a:off x="1142976" y="5000636"/>
            <a:ext cx="7215238" cy="461665"/>
          </a:xfrm>
          <a:prstGeom prst="rect">
            <a:avLst/>
          </a:prstGeom>
          <a:noFill/>
        </p:spPr>
        <p:txBody>
          <a:bodyPr wrap="square" rtlCol="0">
            <a:spAutoFit/>
          </a:bodyPr>
          <a:lstStyle/>
          <a:p>
            <a:r>
              <a:rPr lang="ru-RU" sz="2400" b="1" u="sng" dirty="0" smtClean="0">
                <a:solidFill>
                  <a:srgbClr val="002060"/>
                </a:solidFill>
                <a:latin typeface="Comic Sans MS" pitchFamily="66" charset="0"/>
              </a:rPr>
              <a:t>Наши работы</a:t>
            </a:r>
            <a:endParaRPr lang="ru-RU" sz="2400" b="1" u="sng" dirty="0">
              <a:solidFill>
                <a:srgbClr val="002060"/>
              </a:solidFill>
              <a:latin typeface="Comic Sans MS" pitchFamily="66" charset="0"/>
            </a:endParaRPr>
          </a:p>
        </p:txBody>
      </p:sp>
      <p:sp>
        <p:nvSpPr>
          <p:cNvPr id="18" name="Управляющая кнопка: далее 17">
            <a:hlinkClick r:id="" action="ppaction://hlinkshowjump?jump=nextslide" highlightClick="1"/>
          </p:cNvPr>
          <p:cNvSpPr/>
          <p:nvPr/>
        </p:nvSpPr>
        <p:spPr>
          <a:xfrm>
            <a:off x="500034" y="4857760"/>
            <a:ext cx="571504" cy="57150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TextBox 19"/>
          <p:cNvSpPr txBox="1"/>
          <p:nvPr/>
        </p:nvSpPr>
        <p:spPr>
          <a:xfrm>
            <a:off x="1142976" y="5572140"/>
            <a:ext cx="4512774" cy="461665"/>
          </a:xfrm>
          <a:prstGeom prst="rect">
            <a:avLst/>
          </a:prstGeom>
          <a:noFill/>
        </p:spPr>
        <p:txBody>
          <a:bodyPr wrap="none" rtlCol="0">
            <a:spAutoFit/>
          </a:bodyPr>
          <a:lstStyle/>
          <a:p>
            <a:r>
              <a:rPr lang="ru-RU" sz="2400" b="1" u="sng" dirty="0" smtClean="0">
                <a:solidFill>
                  <a:srgbClr val="002060"/>
                </a:solidFill>
                <a:latin typeface="Comic Sans MS" pitchFamily="66" charset="0"/>
              </a:rPr>
              <a:t>Список интернет - ресурсов</a:t>
            </a:r>
            <a:endParaRPr lang="ru-RU" sz="2400" b="1" u="sng" dirty="0">
              <a:solidFill>
                <a:srgbClr val="002060"/>
              </a:solidFill>
              <a:latin typeface="Comic Sans MS" pitchFamily="66" charset="0"/>
            </a:endParaRPr>
          </a:p>
        </p:txBody>
      </p:sp>
      <p:sp>
        <p:nvSpPr>
          <p:cNvPr id="21" name="Управляющая кнопка: далее 20">
            <a:hlinkClick r:id="" action="ppaction://hlinkshowjump?jump=nextslide" highlightClick="1"/>
          </p:cNvPr>
          <p:cNvSpPr/>
          <p:nvPr/>
        </p:nvSpPr>
        <p:spPr>
          <a:xfrm>
            <a:off x="500034" y="5572140"/>
            <a:ext cx="571504" cy="57150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TextBox 21"/>
          <p:cNvSpPr txBox="1"/>
          <p:nvPr/>
        </p:nvSpPr>
        <p:spPr>
          <a:xfrm>
            <a:off x="1142976" y="2000240"/>
            <a:ext cx="7786742" cy="830997"/>
          </a:xfrm>
          <a:prstGeom prst="rect">
            <a:avLst/>
          </a:prstGeom>
          <a:noFill/>
        </p:spPr>
        <p:txBody>
          <a:bodyPr wrap="square" rtlCol="0">
            <a:spAutoFit/>
          </a:bodyPr>
          <a:lstStyle/>
          <a:p>
            <a:r>
              <a:rPr lang="ru-RU" sz="2400" b="1" u="sng" dirty="0" smtClean="0">
                <a:solidFill>
                  <a:srgbClr val="002060"/>
                </a:solidFill>
                <a:latin typeface="Comic Sans MS" pitchFamily="66" charset="0"/>
              </a:rPr>
              <a:t>Основные сведения об инструментах для квиллинга</a:t>
            </a:r>
            <a:endParaRPr lang="ru-RU" sz="2400" b="1" u="sng" dirty="0">
              <a:solidFill>
                <a:srgbClr val="002060"/>
              </a:solidFill>
              <a:latin typeface="Comic Sans MS" pitchFamily="66" charset="0"/>
            </a:endParaRPr>
          </a:p>
        </p:txBody>
      </p:sp>
      <p:sp>
        <p:nvSpPr>
          <p:cNvPr id="23" name="Управляющая кнопка: далее 22">
            <a:hlinkClick r:id="rId7" action="ppaction://hlinksldjump" highlightClick="1"/>
          </p:cNvPr>
          <p:cNvSpPr/>
          <p:nvPr/>
        </p:nvSpPr>
        <p:spPr>
          <a:xfrm>
            <a:off x="500034" y="2857496"/>
            <a:ext cx="571504" cy="57150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265" name="Picture 1" descr="D:\Мои документы\Наташа\материалы для школы\САйт подготовки учителей технологии\МК по квилингу\118_PANA\P1180049.JPG"/>
          <p:cNvPicPr>
            <a:picLocks noChangeAspect="1" noChangeArrowheads="1"/>
          </p:cNvPicPr>
          <p:nvPr/>
        </p:nvPicPr>
        <p:blipFill>
          <a:blip r:embed="rId8" cstate="print"/>
          <a:srcRect/>
          <a:stretch>
            <a:fillRect/>
          </a:stretch>
        </p:blipFill>
        <p:spPr bwMode="auto">
          <a:xfrm>
            <a:off x="5929322" y="4447129"/>
            <a:ext cx="3214678" cy="2410871"/>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001095"/>
          </a:xfrm>
          <a:prstGeom prst="rect">
            <a:avLst/>
          </a:prstGeom>
          <a:noFill/>
        </p:spPr>
        <p:txBody>
          <a:bodyPr wrap="square" rtlCol="0">
            <a:spAutoFit/>
          </a:bodyPr>
          <a:lstStyle/>
          <a:p>
            <a:r>
              <a:rPr lang="ru-RU" dirty="0" smtClean="0"/>
              <a:t>        </a:t>
            </a:r>
            <a:r>
              <a:rPr lang="ru-RU" sz="2000" b="1" dirty="0" smtClean="0"/>
              <a:t>Квиллинг</a:t>
            </a:r>
            <a:r>
              <a:rPr lang="ru-RU" dirty="0" smtClean="0"/>
              <a:t> – бумагокручение или бумажная филигрань – искусство наматывания бумажных полосок и создания из них различных композиций. Название этого рукоделия берет начало от английского слова </a:t>
            </a:r>
            <a:r>
              <a:rPr lang="ru-RU" b="1" dirty="0" smtClean="0"/>
              <a:t>«</a:t>
            </a:r>
            <a:r>
              <a:rPr lang="ru-RU" b="1" dirty="0" err="1" smtClean="0"/>
              <a:t>quill</a:t>
            </a:r>
            <a:r>
              <a:rPr lang="ru-RU" b="1" dirty="0" smtClean="0"/>
              <a:t>», </a:t>
            </a:r>
            <a:r>
              <a:rPr lang="ru-RU" dirty="0" smtClean="0"/>
              <a:t>т.е. «птичье перо». Считается , что европейские монахи Средневековья изготовляли медальоны из позолоченных по краям бумажек, закручивая их на кончике птичьего пера. Позолоченные бумажки создавали иллюзию того, что эти изделия были сделаны из тонких золотых полосок. Но, к сожалению, бумага — недолговечный материал, и очень много таких изделий не сохранились до наших дней. </a:t>
            </a:r>
          </a:p>
          <a:p>
            <a:r>
              <a:rPr lang="ru-RU" dirty="0" smtClean="0"/>
              <a:t>      Однако сама техника дожила до современности и даже приобрела огромную популярность в множестве стран современного мира. В частности в Англии принцесса Елизавета настолько увлеклась этим искусством, что её работы хранятся в Лондонском музее. Для Европейской школы присущи более лаконичные, быстрые  работы, а вот для мастеров востока характерны целые панно, почти ювелирные произведения искусства из крученой бумаги!</a:t>
            </a:r>
          </a:p>
        </p:txBody>
      </p:sp>
      <p:pic>
        <p:nvPicPr>
          <p:cNvPr id="1030" name="Picture 6" descr="Картинка 48 из 1260"/>
          <p:cNvPicPr>
            <a:picLocks noChangeAspect="1" noChangeArrowheads="1"/>
          </p:cNvPicPr>
          <p:nvPr/>
        </p:nvPicPr>
        <p:blipFill>
          <a:blip r:embed="rId2"/>
          <a:srcRect/>
          <a:stretch>
            <a:fillRect/>
          </a:stretch>
        </p:blipFill>
        <p:spPr bwMode="auto">
          <a:xfrm>
            <a:off x="4999916" y="3643314"/>
            <a:ext cx="4144084" cy="2786058"/>
          </a:xfrm>
          <a:prstGeom prst="rect">
            <a:avLst/>
          </a:prstGeom>
          <a:noFill/>
        </p:spPr>
      </p:pic>
      <p:sp>
        <p:nvSpPr>
          <p:cNvPr id="7" name="TextBox 6"/>
          <p:cNvSpPr txBox="1"/>
          <p:nvPr/>
        </p:nvSpPr>
        <p:spPr>
          <a:xfrm>
            <a:off x="0" y="3929066"/>
            <a:ext cx="4857784" cy="2308324"/>
          </a:xfrm>
          <a:prstGeom prst="rect">
            <a:avLst/>
          </a:prstGeom>
          <a:noFill/>
        </p:spPr>
        <p:txBody>
          <a:bodyPr wrap="square" rtlCol="0">
            <a:spAutoFit/>
          </a:bodyPr>
          <a:lstStyle/>
          <a:p>
            <a:r>
              <a:rPr lang="ru-RU" dirty="0" smtClean="0"/>
              <a:t>      Сейчас помимо простого кручения бумажных полосок в этой технике много и других различных приемов – квиллинг на расческе, фигурное складывание и вырезание  полосок  бумаги. В общем поле для творчества очень обширное, так что ВПЕРЕД к новым свершениям и открытиям!!!</a:t>
            </a:r>
            <a:endParaRPr lang="ru-RU" dirty="0"/>
          </a:p>
        </p:txBody>
      </p:sp>
      <p:sp>
        <p:nvSpPr>
          <p:cNvPr id="8" name="Управляющая кнопка: домой 7">
            <a:hlinkClick r:id="rId3" action="ppaction://hlinksldjump" highlightClick="1"/>
          </p:cNvPr>
          <p:cNvSpPr/>
          <p:nvPr/>
        </p:nvSpPr>
        <p:spPr>
          <a:xfrm>
            <a:off x="4214810" y="6072206"/>
            <a:ext cx="542350" cy="57150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42852"/>
            <a:ext cx="5715008" cy="92333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ru-RU"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endParaRPr lang="ru-RU" sz="5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15" name="Прямоугольник 14"/>
          <p:cNvSpPr/>
          <p:nvPr/>
        </p:nvSpPr>
        <p:spPr>
          <a:xfrm>
            <a:off x="0" y="500042"/>
            <a:ext cx="9144000" cy="563231"/>
          </a:xfrm>
          <a:prstGeom prst="rect">
            <a:avLst/>
          </a:prstGeom>
        </p:spPr>
        <p:txBody>
          <a:bodyPr wrap="square">
            <a:spAutoFit/>
          </a:bodyPr>
          <a:lstStyle/>
          <a:p>
            <a:pPr algn="ctr"/>
            <a:r>
              <a:rPr lang="ru-RU" sz="306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Основные сведения о материалах</a:t>
            </a:r>
            <a:endParaRPr lang="ru-RU" sz="306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10242" name="Picture 2" descr="Картинка 2 из 7059"/>
          <p:cNvPicPr>
            <a:picLocks noChangeAspect="1" noChangeArrowheads="1"/>
          </p:cNvPicPr>
          <p:nvPr/>
        </p:nvPicPr>
        <p:blipFill>
          <a:blip r:embed="rId2"/>
          <a:srcRect/>
          <a:stretch>
            <a:fillRect/>
          </a:stretch>
        </p:blipFill>
        <p:spPr bwMode="auto">
          <a:xfrm>
            <a:off x="0" y="1357298"/>
            <a:ext cx="2214578" cy="1660933"/>
          </a:xfrm>
          <a:prstGeom prst="rect">
            <a:avLst/>
          </a:prstGeom>
          <a:noFill/>
        </p:spPr>
      </p:pic>
      <p:sp>
        <p:nvSpPr>
          <p:cNvPr id="17" name="TextBox 16"/>
          <p:cNvSpPr txBox="1"/>
          <p:nvPr/>
        </p:nvSpPr>
        <p:spPr>
          <a:xfrm>
            <a:off x="2285984" y="1142984"/>
            <a:ext cx="6143668" cy="1754326"/>
          </a:xfrm>
          <a:prstGeom prst="rect">
            <a:avLst/>
          </a:prstGeom>
          <a:noFill/>
        </p:spPr>
        <p:txBody>
          <a:bodyPr wrap="square" rtlCol="0">
            <a:spAutoFit/>
          </a:bodyPr>
          <a:lstStyle/>
          <a:p>
            <a:r>
              <a:rPr lang="ru-RU" dirty="0" smtClean="0"/>
              <a:t>Основной материал для квиллинга, это узкие бумажные полоски, различной длины, толщины и что не менее важно – плотности. Где их взять? Можно купить уже готовые, а если нет такой возможности – нарезать самим при помощи силового ножа из двухсторонней бумаги или цветной бумаги для принтера.  </a:t>
            </a:r>
            <a:endParaRPr lang="ru-RU" dirty="0"/>
          </a:p>
        </p:txBody>
      </p:sp>
      <p:sp>
        <p:nvSpPr>
          <p:cNvPr id="21" name="TextBox 20"/>
          <p:cNvSpPr txBox="1"/>
          <p:nvPr/>
        </p:nvSpPr>
        <p:spPr>
          <a:xfrm>
            <a:off x="0" y="3143248"/>
            <a:ext cx="6858016" cy="1200329"/>
          </a:xfrm>
          <a:prstGeom prst="rect">
            <a:avLst/>
          </a:prstGeom>
          <a:noFill/>
        </p:spPr>
        <p:txBody>
          <a:bodyPr wrap="square" rtlCol="0">
            <a:spAutoFit/>
          </a:bodyPr>
          <a:lstStyle/>
          <a:p>
            <a:r>
              <a:rPr lang="ru-RU" dirty="0" smtClean="0"/>
              <a:t>Помимо бумажных полосок понадобится основа, на которой собирается и крепится  вся композиция.  Для этого подойдет любой картон (желательно с матовой поверхностью, к блестящему труднее клеить)или очень плотная бумага. </a:t>
            </a:r>
            <a:endParaRPr lang="ru-RU" dirty="0"/>
          </a:p>
        </p:txBody>
      </p:sp>
      <p:pic>
        <p:nvPicPr>
          <p:cNvPr id="10252" name="Picture 12" descr="Картинка 10 из 56511"/>
          <p:cNvPicPr>
            <a:picLocks noChangeAspect="1" noChangeArrowheads="1"/>
          </p:cNvPicPr>
          <p:nvPr/>
        </p:nvPicPr>
        <p:blipFill>
          <a:blip r:embed="rId3"/>
          <a:srcRect/>
          <a:stretch>
            <a:fillRect/>
          </a:stretch>
        </p:blipFill>
        <p:spPr bwMode="auto">
          <a:xfrm>
            <a:off x="7000892" y="2857496"/>
            <a:ext cx="2000264" cy="2000264"/>
          </a:xfrm>
          <a:prstGeom prst="rect">
            <a:avLst/>
          </a:prstGeom>
          <a:noFill/>
        </p:spPr>
      </p:pic>
      <p:pic>
        <p:nvPicPr>
          <p:cNvPr id="10254" name="Picture 14" descr="Картинка 19 из 1029"/>
          <p:cNvPicPr>
            <a:picLocks noChangeAspect="1" noChangeArrowheads="1"/>
          </p:cNvPicPr>
          <p:nvPr/>
        </p:nvPicPr>
        <p:blipFill>
          <a:blip r:embed="rId4" cstate="print"/>
          <a:srcRect l="22047" r="22047"/>
          <a:stretch>
            <a:fillRect/>
          </a:stretch>
        </p:blipFill>
        <p:spPr bwMode="auto">
          <a:xfrm>
            <a:off x="142844" y="4643446"/>
            <a:ext cx="1118231" cy="2000264"/>
          </a:xfrm>
          <a:prstGeom prst="rect">
            <a:avLst/>
          </a:prstGeom>
          <a:noFill/>
        </p:spPr>
      </p:pic>
      <p:sp>
        <p:nvSpPr>
          <p:cNvPr id="24" name="TextBox 23"/>
          <p:cNvSpPr txBox="1"/>
          <p:nvPr/>
        </p:nvSpPr>
        <p:spPr>
          <a:xfrm>
            <a:off x="1357290" y="4429132"/>
            <a:ext cx="6786610" cy="923330"/>
          </a:xfrm>
          <a:prstGeom prst="rect">
            <a:avLst/>
          </a:prstGeom>
          <a:noFill/>
        </p:spPr>
        <p:txBody>
          <a:bodyPr wrap="square" rtlCol="0">
            <a:spAutoFit/>
          </a:bodyPr>
          <a:lstStyle/>
          <a:p>
            <a:r>
              <a:rPr lang="ru-RU" dirty="0" smtClean="0"/>
              <a:t>Так же нам не обойтись без клея ПВА. </a:t>
            </a:r>
          </a:p>
          <a:p>
            <a:r>
              <a:rPr lang="ru-RU" dirty="0" smtClean="0"/>
              <a:t>Желательно выбрать тот , что не оставляет белых следов (тот что на картинке опробован – нам как раз подходит).</a:t>
            </a:r>
            <a:endParaRPr lang="ru-RU" dirty="0"/>
          </a:p>
        </p:txBody>
      </p:sp>
      <p:sp>
        <p:nvSpPr>
          <p:cNvPr id="25" name="TextBox 24"/>
          <p:cNvSpPr txBox="1"/>
          <p:nvPr/>
        </p:nvSpPr>
        <p:spPr>
          <a:xfrm>
            <a:off x="1357290" y="5357826"/>
            <a:ext cx="6715172" cy="923330"/>
          </a:xfrm>
          <a:prstGeom prst="rect">
            <a:avLst/>
          </a:prstGeom>
          <a:noFill/>
        </p:spPr>
        <p:txBody>
          <a:bodyPr wrap="square" rtlCol="0">
            <a:spAutoFit/>
          </a:bodyPr>
          <a:lstStyle/>
          <a:p>
            <a:r>
              <a:rPr lang="ru-RU" b="1" dirty="0" smtClean="0">
                <a:solidFill>
                  <a:srgbClr val="0070C0"/>
                </a:solidFill>
                <a:latin typeface="Comic Sans MS" pitchFamily="66" charset="0"/>
              </a:rPr>
              <a:t>Как видим, материалы для квиллинга достаточно просты и доступны, так что это ещё один плюс этой замечательной технике!</a:t>
            </a:r>
            <a:endParaRPr lang="ru-RU" b="1" dirty="0">
              <a:solidFill>
                <a:srgbClr val="0070C0"/>
              </a:solidFill>
              <a:latin typeface="Comic Sans MS" pitchFamily="66" charset="0"/>
            </a:endParaRPr>
          </a:p>
        </p:txBody>
      </p:sp>
      <p:sp>
        <p:nvSpPr>
          <p:cNvPr id="26" name="Управляющая кнопка: домой 25">
            <a:hlinkClick r:id="rId5" action="ppaction://hlinksldjump" highlightClick="1"/>
          </p:cNvPr>
          <p:cNvSpPr/>
          <p:nvPr/>
        </p:nvSpPr>
        <p:spPr>
          <a:xfrm>
            <a:off x="7858148" y="6429396"/>
            <a:ext cx="285752" cy="285752"/>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Картинка 80 из 7588"/>
          <p:cNvPicPr>
            <a:picLocks noChangeAspect="1" noChangeArrowheads="1"/>
          </p:cNvPicPr>
          <p:nvPr/>
        </p:nvPicPr>
        <p:blipFill>
          <a:blip r:embed="rId2"/>
          <a:srcRect/>
          <a:stretch>
            <a:fillRect/>
          </a:stretch>
        </p:blipFill>
        <p:spPr bwMode="auto">
          <a:xfrm>
            <a:off x="214282" y="4643446"/>
            <a:ext cx="2024041" cy="1518032"/>
          </a:xfrm>
          <a:prstGeom prst="rect">
            <a:avLst/>
          </a:prstGeom>
          <a:noFill/>
        </p:spPr>
      </p:pic>
      <p:pic>
        <p:nvPicPr>
          <p:cNvPr id="4" name="Picture 4" descr="http://im4-tub-ru.yandex.net/i?id=396475628-64-72"/>
          <p:cNvPicPr>
            <a:picLocks noChangeAspect="1" noChangeArrowheads="1"/>
          </p:cNvPicPr>
          <p:nvPr/>
        </p:nvPicPr>
        <p:blipFill>
          <a:blip r:embed="rId3"/>
          <a:srcRect/>
          <a:stretch>
            <a:fillRect/>
          </a:stretch>
        </p:blipFill>
        <p:spPr bwMode="auto">
          <a:xfrm>
            <a:off x="285720" y="857232"/>
            <a:ext cx="1928826" cy="1903108"/>
          </a:xfrm>
          <a:prstGeom prst="rect">
            <a:avLst/>
          </a:prstGeom>
          <a:noFill/>
        </p:spPr>
      </p:pic>
      <p:pic>
        <p:nvPicPr>
          <p:cNvPr id="5" name="Picture 8" descr="Картинка 88 из 7584"/>
          <p:cNvPicPr>
            <a:picLocks noChangeAspect="1" noChangeArrowheads="1"/>
          </p:cNvPicPr>
          <p:nvPr/>
        </p:nvPicPr>
        <p:blipFill>
          <a:blip r:embed="rId4"/>
          <a:srcRect l="1454" r="2180"/>
          <a:stretch>
            <a:fillRect/>
          </a:stretch>
        </p:blipFill>
        <p:spPr bwMode="auto">
          <a:xfrm>
            <a:off x="285720" y="2857496"/>
            <a:ext cx="2000264" cy="1556761"/>
          </a:xfrm>
          <a:prstGeom prst="rect">
            <a:avLst/>
          </a:prstGeom>
          <a:noFill/>
        </p:spPr>
      </p:pic>
      <p:sp>
        <p:nvSpPr>
          <p:cNvPr id="10" name="Прямоугольник 9"/>
          <p:cNvSpPr/>
          <p:nvPr/>
        </p:nvSpPr>
        <p:spPr>
          <a:xfrm>
            <a:off x="714348" y="285728"/>
            <a:ext cx="7371763" cy="555537"/>
          </a:xfrm>
          <a:prstGeom prst="rect">
            <a:avLst/>
          </a:prstGeom>
        </p:spPr>
        <p:txBody>
          <a:bodyPr wrap="none">
            <a:spAutoFit/>
          </a:bodyPr>
          <a:lstStyle/>
          <a:p>
            <a:pPr algn="ctr"/>
            <a:r>
              <a:rPr lang="ru-RU" sz="301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Основные сведения об  инструментах</a:t>
            </a:r>
            <a:endParaRPr lang="ru-RU" sz="301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1" name="TextBox 10"/>
          <p:cNvSpPr txBox="1"/>
          <p:nvPr/>
        </p:nvSpPr>
        <p:spPr>
          <a:xfrm>
            <a:off x="2357422" y="928670"/>
            <a:ext cx="6286544" cy="2585323"/>
          </a:xfrm>
          <a:prstGeom prst="rect">
            <a:avLst/>
          </a:prstGeom>
          <a:noFill/>
        </p:spPr>
        <p:txBody>
          <a:bodyPr wrap="square" rtlCol="0">
            <a:spAutoFit/>
          </a:bodyPr>
          <a:lstStyle/>
          <a:p>
            <a:r>
              <a:rPr lang="ru-RU" dirty="0" smtClean="0"/>
              <a:t>     Самый главный инструмент – это приспособление для накрутки. На перья, как монахи, уже никто не крутит, но тем не менее, вариантов на тему этого инструмента  очень много. Можно купить готовый (рис. 1) . А можно проявить фантазию и сделать самим. (рис. 2, 3,). Суть изготовления такого инструмента проста  - вставляем иголку с подходящим ушком(например иглу для штопки) в любую палочку, самый край ушка отщипываем при помощи кусачек и инструмент готов! </a:t>
            </a:r>
            <a:r>
              <a:rPr lang="ru-RU" b="1" u="sng" dirty="0" smtClean="0">
                <a:solidFill>
                  <a:schemeClr val="accent1">
                    <a:lumMod val="75000"/>
                  </a:schemeClr>
                </a:solidFill>
              </a:rPr>
              <a:t>А вот как делаю его я</a:t>
            </a:r>
            <a:endParaRPr lang="ru-RU" b="1" u="sng" dirty="0">
              <a:solidFill>
                <a:schemeClr val="accent1">
                  <a:lumMod val="75000"/>
                </a:schemeClr>
              </a:solidFill>
            </a:endParaRPr>
          </a:p>
        </p:txBody>
      </p:sp>
      <p:sp>
        <p:nvSpPr>
          <p:cNvPr id="12" name="TextBox 11"/>
          <p:cNvSpPr txBox="1"/>
          <p:nvPr/>
        </p:nvSpPr>
        <p:spPr>
          <a:xfrm>
            <a:off x="1000100" y="2357430"/>
            <a:ext cx="1143008" cy="369332"/>
          </a:xfrm>
          <a:prstGeom prst="rect">
            <a:avLst/>
          </a:prstGeom>
          <a:noFill/>
        </p:spPr>
        <p:txBody>
          <a:bodyPr wrap="square" rtlCol="0">
            <a:spAutoFit/>
          </a:bodyPr>
          <a:lstStyle/>
          <a:p>
            <a:r>
              <a:rPr lang="ru-RU" dirty="0" smtClean="0"/>
              <a:t>Рис.  1</a:t>
            </a:r>
            <a:endParaRPr lang="ru-RU" dirty="0"/>
          </a:p>
        </p:txBody>
      </p:sp>
      <p:sp>
        <p:nvSpPr>
          <p:cNvPr id="13" name="TextBox 12"/>
          <p:cNvSpPr txBox="1"/>
          <p:nvPr/>
        </p:nvSpPr>
        <p:spPr>
          <a:xfrm>
            <a:off x="1357290" y="4071942"/>
            <a:ext cx="857256" cy="369332"/>
          </a:xfrm>
          <a:prstGeom prst="rect">
            <a:avLst/>
          </a:prstGeom>
          <a:noFill/>
        </p:spPr>
        <p:txBody>
          <a:bodyPr wrap="square" rtlCol="0">
            <a:spAutoFit/>
          </a:bodyPr>
          <a:lstStyle/>
          <a:p>
            <a:r>
              <a:rPr lang="ru-RU" dirty="0" smtClean="0"/>
              <a:t>Рис. 2</a:t>
            </a:r>
            <a:endParaRPr lang="ru-RU" dirty="0"/>
          </a:p>
        </p:txBody>
      </p:sp>
      <p:sp>
        <p:nvSpPr>
          <p:cNvPr id="14" name="TextBox 13"/>
          <p:cNvSpPr txBox="1"/>
          <p:nvPr/>
        </p:nvSpPr>
        <p:spPr>
          <a:xfrm>
            <a:off x="1000100" y="5786454"/>
            <a:ext cx="1214446" cy="369332"/>
          </a:xfrm>
          <a:prstGeom prst="rect">
            <a:avLst/>
          </a:prstGeom>
          <a:noFill/>
        </p:spPr>
        <p:txBody>
          <a:bodyPr wrap="square" rtlCol="0">
            <a:spAutoFit/>
          </a:bodyPr>
          <a:lstStyle/>
          <a:p>
            <a:r>
              <a:rPr lang="ru-RU" dirty="0" smtClean="0"/>
              <a:t>Рис.  3</a:t>
            </a:r>
            <a:endParaRPr lang="ru-RU" dirty="0"/>
          </a:p>
        </p:txBody>
      </p:sp>
      <p:sp>
        <p:nvSpPr>
          <p:cNvPr id="15" name="Управляющая кнопка: далее 14">
            <a:hlinkClick r:id="" action="ppaction://hlinkshowjump?jump=nextslide" highlightClick="1"/>
          </p:cNvPr>
          <p:cNvSpPr/>
          <p:nvPr/>
        </p:nvSpPr>
        <p:spPr>
          <a:xfrm>
            <a:off x="7786710" y="3214686"/>
            <a:ext cx="613788" cy="35719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6636" name="Picture 12" descr="Картинка 42 из 116"/>
          <p:cNvPicPr>
            <a:picLocks noChangeAspect="1" noChangeArrowheads="1"/>
          </p:cNvPicPr>
          <p:nvPr/>
        </p:nvPicPr>
        <p:blipFill>
          <a:blip r:embed="rId5"/>
          <a:srcRect/>
          <a:stretch>
            <a:fillRect/>
          </a:stretch>
        </p:blipFill>
        <p:spPr bwMode="auto">
          <a:xfrm>
            <a:off x="6143636" y="4857760"/>
            <a:ext cx="2571748" cy="1380172"/>
          </a:xfrm>
          <a:prstGeom prst="rect">
            <a:avLst/>
          </a:prstGeom>
          <a:noFill/>
        </p:spPr>
      </p:pic>
      <p:pic>
        <p:nvPicPr>
          <p:cNvPr id="26640" name="Picture 16" descr="Картинка 51 из 157448"/>
          <p:cNvPicPr>
            <a:picLocks noChangeAspect="1" noChangeArrowheads="1"/>
          </p:cNvPicPr>
          <p:nvPr/>
        </p:nvPicPr>
        <p:blipFill>
          <a:blip r:embed="rId6"/>
          <a:srcRect/>
          <a:stretch>
            <a:fillRect/>
          </a:stretch>
        </p:blipFill>
        <p:spPr bwMode="auto">
          <a:xfrm>
            <a:off x="6072198" y="3571876"/>
            <a:ext cx="2612782" cy="1179095"/>
          </a:xfrm>
          <a:prstGeom prst="rect">
            <a:avLst/>
          </a:prstGeom>
          <a:noFill/>
        </p:spPr>
      </p:pic>
      <p:pic>
        <p:nvPicPr>
          <p:cNvPr id="26642" name="Picture 18" descr="Картинка 12 из 68654"/>
          <p:cNvPicPr>
            <a:picLocks noChangeAspect="1" noChangeArrowheads="1"/>
          </p:cNvPicPr>
          <p:nvPr/>
        </p:nvPicPr>
        <p:blipFill>
          <a:blip r:embed="rId7" cstate="print"/>
          <a:srcRect/>
          <a:stretch>
            <a:fillRect/>
          </a:stretch>
        </p:blipFill>
        <p:spPr bwMode="auto">
          <a:xfrm>
            <a:off x="2643174" y="5572140"/>
            <a:ext cx="3000396" cy="1031386"/>
          </a:xfrm>
          <a:prstGeom prst="rect">
            <a:avLst/>
          </a:prstGeom>
          <a:noFill/>
        </p:spPr>
      </p:pic>
      <p:sp>
        <p:nvSpPr>
          <p:cNvPr id="22" name="TextBox 21"/>
          <p:cNvSpPr txBox="1"/>
          <p:nvPr/>
        </p:nvSpPr>
        <p:spPr>
          <a:xfrm>
            <a:off x="2357422" y="3500438"/>
            <a:ext cx="3857652" cy="2031325"/>
          </a:xfrm>
          <a:prstGeom prst="rect">
            <a:avLst/>
          </a:prstGeom>
          <a:noFill/>
        </p:spPr>
        <p:txBody>
          <a:bodyPr wrap="square" rtlCol="0">
            <a:spAutoFit/>
          </a:bodyPr>
          <a:lstStyle/>
          <a:p>
            <a:r>
              <a:rPr lang="ru-RU" dirty="0" smtClean="0"/>
              <a:t>Помимо основного инструмента нам понадобятся ножницы, пинцет и линейка (трафарет) окружностей. Также для прорисовки мелких деталей будут нужны фломастеры или цветные ручки. </a:t>
            </a:r>
            <a:endParaRPr lang="ru-RU" dirty="0"/>
          </a:p>
        </p:txBody>
      </p:sp>
      <p:sp>
        <p:nvSpPr>
          <p:cNvPr id="24" name="Управляющая кнопка: домой 23">
            <a:hlinkClick r:id="rId8" action="ppaction://hlinksldjump" highlightClick="1"/>
          </p:cNvPr>
          <p:cNvSpPr/>
          <p:nvPr/>
        </p:nvSpPr>
        <p:spPr>
          <a:xfrm>
            <a:off x="8715372" y="6429396"/>
            <a:ext cx="428628" cy="42860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Мои документы\Наташа\материалы для школы\САйт подготовки учителей технологии\МК по квилингу\P1170980.JPG"/>
          <p:cNvPicPr>
            <a:picLocks noChangeAspect="1" noChangeArrowheads="1"/>
          </p:cNvPicPr>
          <p:nvPr/>
        </p:nvPicPr>
        <p:blipFill>
          <a:blip r:embed="rId2" cstate="print"/>
          <a:srcRect/>
          <a:stretch>
            <a:fillRect/>
          </a:stretch>
        </p:blipFill>
        <p:spPr bwMode="auto">
          <a:xfrm>
            <a:off x="0" y="2071678"/>
            <a:ext cx="2667172" cy="2000264"/>
          </a:xfrm>
          <a:prstGeom prst="rect">
            <a:avLst/>
          </a:prstGeom>
          <a:noFill/>
        </p:spPr>
      </p:pic>
      <p:pic>
        <p:nvPicPr>
          <p:cNvPr id="3" name="Picture 3" descr="D:\Мои документы\Наташа\материалы для школы\САйт подготовки учителей технологии\МК по квилингу\P1170984.JPG"/>
          <p:cNvPicPr>
            <a:picLocks noChangeAspect="1" noChangeArrowheads="1"/>
          </p:cNvPicPr>
          <p:nvPr/>
        </p:nvPicPr>
        <p:blipFill>
          <a:blip r:embed="rId3" cstate="print"/>
          <a:srcRect/>
          <a:stretch>
            <a:fillRect/>
          </a:stretch>
        </p:blipFill>
        <p:spPr bwMode="auto">
          <a:xfrm>
            <a:off x="1" y="4572131"/>
            <a:ext cx="2667008" cy="2000141"/>
          </a:xfrm>
          <a:prstGeom prst="rect">
            <a:avLst/>
          </a:prstGeom>
          <a:noFill/>
        </p:spPr>
      </p:pic>
      <p:pic>
        <p:nvPicPr>
          <p:cNvPr id="5" name="Picture 5"/>
          <p:cNvPicPr>
            <a:picLocks noChangeAspect="1" noChangeArrowheads="1"/>
          </p:cNvPicPr>
          <p:nvPr/>
        </p:nvPicPr>
        <p:blipFill>
          <a:blip r:embed="rId4" cstate="print"/>
          <a:srcRect/>
          <a:stretch>
            <a:fillRect/>
          </a:stretch>
        </p:blipFill>
        <p:spPr bwMode="auto">
          <a:xfrm>
            <a:off x="6286481" y="2000240"/>
            <a:ext cx="2857519" cy="2143140"/>
          </a:xfrm>
          <a:prstGeom prst="rect">
            <a:avLst/>
          </a:prstGeom>
          <a:noFill/>
          <a:ln w="9525">
            <a:noFill/>
            <a:miter lim="800000"/>
            <a:headEnd/>
            <a:tailEnd/>
          </a:ln>
          <a:effectLst/>
        </p:spPr>
      </p:pic>
      <p:sp>
        <p:nvSpPr>
          <p:cNvPr id="6" name="TextBox 5"/>
          <p:cNvSpPr txBox="1"/>
          <p:nvPr/>
        </p:nvSpPr>
        <p:spPr>
          <a:xfrm>
            <a:off x="214282" y="285728"/>
            <a:ext cx="8715436" cy="1754326"/>
          </a:xfrm>
          <a:prstGeom prst="rect">
            <a:avLst/>
          </a:prstGeom>
          <a:noFill/>
        </p:spPr>
        <p:txBody>
          <a:bodyPr wrap="square" rtlCol="0">
            <a:spAutoFit/>
          </a:bodyPr>
          <a:lstStyle/>
          <a:p>
            <a:r>
              <a:rPr lang="ru-RU" dirty="0" smtClean="0"/>
              <a:t>    Несмотря на большое количество различных вариантов изготовления инструментов для квиллинга, на своих занятиях, где  иногда бывает по  15-17  человек, я использую свой способ.  У зубочистки помечаю маркером один конец (Рис. 1) и расщепляю его обычными ножницами(Рис. 2)  На этот кончик  мы будем накручивать полоски, назовем его КРУТИЛКА.(Рис. 3)   Непомеченный кончик будем использовать в качестве  кисточки для клея (Рис. 4) и назовем его </a:t>
            </a:r>
            <a:endParaRPr lang="ru-RU" dirty="0"/>
          </a:p>
        </p:txBody>
      </p:sp>
      <p:sp>
        <p:nvSpPr>
          <p:cNvPr id="8" name="TextBox 7"/>
          <p:cNvSpPr txBox="1"/>
          <p:nvPr/>
        </p:nvSpPr>
        <p:spPr>
          <a:xfrm>
            <a:off x="357158" y="2143116"/>
            <a:ext cx="1071570" cy="369332"/>
          </a:xfrm>
          <a:prstGeom prst="rect">
            <a:avLst/>
          </a:prstGeom>
          <a:noFill/>
        </p:spPr>
        <p:txBody>
          <a:bodyPr wrap="square" rtlCol="0">
            <a:spAutoFit/>
          </a:bodyPr>
          <a:lstStyle/>
          <a:p>
            <a:r>
              <a:rPr lang="ru-RU" dirty="0" smtClean="0"/>
              <a:t>Рис. 1</a:t>
            </a:r>
            <a:endParaRPr lang="ru-RU" dirty="0"/>
          </a:p>
        </p:txBody>
      </p:sp>
      <p:sp>
        <p:nvSpPr>
          <p:cNvPr id="9" name="TextBox 8"/>
          <p:cNvSpPr txBox="1"/>
          <p:nvPr/>
        </p:nvSpPr>
        <p:spPr>
          <a:xfrm>
            <a:off x="1785918" y="4643446"/>
            <a:ext cx="857256" cy="369332"/>
          </a:xfrm>
          <a:prstGeom prst="rect">
            <a:avLst/>
          </a:prstGeom>
          <a:noFill/>
        </p:spPr>
        <p:txBody>
          <a:bodyPr wrap="square" rtlCol="0">
            <a:spAutoFit/>
          </a:bodyPr>
          <a:lstStyle/>
          <a:p>
            <a:r>
              <a:rPr lang="ru-RU" dirty="0" smtClean="0"/>
              <a:t>Рис.2</a:t>
            </a:r>
            <a:endParaRPr lang="ru-RU" dirty="0"/>
          </a:p>
        </p:txBody>
      </p:sp>
      <p:pic>
        <p:nvPicPr>
          <p:cNvPr id="10" name="Picture 3" descr="D:\Мои документы\Наташа\материалы для школы\САйт подготовки учителей технологии\МК по квилингу\P1170995.JPG"/>
          <p:cNvPicPr>
            <a:picLocks noChangeAspect="1" noChangeArrowheads="1"/>
          </p:cNvPicPr>
          <p:nvPr/>
        </p:nvPicPr>
        <p:blipFill>
          <a:blip r:embed="rId5" cstate="print"/>
          <a:srcRect/>
          <a:stretch>
            <a:fillRect/>
          </a:stretch>
        </p:blipFill>
        <p:spPr bwMode="auto">
          <a:xfrm>
            <a:off x="2786050" y="4500570"/>
            <a:ext cx="2762427" cy="2071702"/>
          </a:xfrm>
          <a:prstGeom prst="rect">
            <a:avLst/>
          </a:prstGeom>
          <a:noFill/>
        </p:spPr>
      </p:pic>
      <p:sp>
        <p:nvSpPr>
          <p:cNvPr id="11" name="TextBox 10"/>
          <p:cNvSpPr txBox="1"/>
          <p:nvPr/>
        </p:nvSpPr>
        <p:spPr>
          <a:xfrm>
            <a:off x="4357686" y="6143644"/>
            <a:ext cx="1143008" cy="369332"/>
          </a:xfrm>
          <a:prstGeom prst="rect">
            <a:avLst/>
          </a:prstGeom>
          <a:noFill/>
        </p:spPr>
        <p:txBody>
          <a:bodyPr wrap="square" rtlCol="0">
            <a:spAutoFit/>
          </a:bodyPr>
          <a:lstStyle/>
          <a:p>
            <a:r>
              <a:rPr lang="ru-RU" dirty="0" smtClean="0"/>
              <a:t>    Рис. 3</a:t>
            </a:r>
            <a:endParaRPr lang="ru-RU" dirty="0"/>
          </a:p>
        </p:txBody>
      </p:sp>
      <p:sp>
        <p:nvSpPr>
          <p:cNvPr id="12" name="TextBox 11"/>
          <p:cNvSpPr txBox="1"/>
          <p:nvPr/>
        </p:nvSpPr>
        <p:spPr>
          <a:xfrm>
            <a:off x="2643174" y="1928802"/>
            <a:ext cx="3643338" cy="2585323"/>
          </a:xfrm>
          <a:prstGeom prst="rect">
            <a:avLst/>
          </a:prstGeom>
          <a:noFill/>
        </p:spPr>
        <p:txBody>
          <a:bodyPr wrap="square" rtlCol="0">
            <a:spAutoFit/>
          </a:bodyPr>
          <a:lstStyle/>
          <a:p>
            <a:r>
              <a:rPr lang="ru-RU" dirty="0" smtClean="0"/>
              <a:t>МАЗИЛКА. В работе это очень удобно, во – первых на зубочистку много клея не возьмешь и работа получается  аккуратной, во – вторых удобно работать одним инструментом (концы не перепутаем- они помечены), а в – третьих это просто, быстро  и дешево!</a:t>
            </a:r>
            <a:endParaRPr lang="ru-RU" dirty="0"/>
          </a:p>
        </p:txBody>
      </p:sp>
      <p:sp>
        <p:nvSpPr>
          <p:cNvPr id="13" name="TextBox 12"/>
          <p:cNvSpPr txBox="1"/>
          <p:nvPr/>
        </p:nvSpPr>
        <p:spPr>
          <a:xfrm>
            <a:off x="8000992" y="2071678"/>
            <a:ext cx="1143008" cy="369332"/>
          </a:xfrm>
          <a:prstGeom prst="rect">
            <a:avLst/>
          </a:prstGeom>
          <a:noFill/>
        </p:spPr>
        <p:txBody>
          <a:bodyPr wrap="square" rtlCol="0">
            <a:spAutoFit/>
          </a:bodyPr>
          <a:lstStyle/>
          <a:p>
            <a:r>
              <a:rPr lang="ru-RU" dirty="0" smtClean="0"/>
              <a:t>Рис. 4</a:t>
            </a:r>
            <a:endParaRPr lang="ru-RU" dirty="0"/>
          </a:p>
        </p:txBody>
      </p:sp>
      <p:sp>
        <p:nvSpPr>
          <p:cNvPr id="14" name="Управляющая кнопка: домой 13">
            <a:hlinkClick r:id="" action="ppaction://hlinkshowjump?jump=previousslide" highlightClick="1"/>
          </p:cNvPr>
          <p:cNvSpPr/>
          <p:nvPr/>
        </p:nvSpPr>
        <p:spPr>
          <a:xfrm>
            <a:off x="8358214" y="5929330"/>
            <a:ext cx="542350" cy="500066"/>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14414" y="214290"/>
            <a:ext cx="6581995" cy="584775"/>
          </a:xfrm>
          <a:prstGeom prst="rect">
            <a:avLst/>
          </a:prstGeom>
        </p:spPr>
        <p:txBody>
          <a:bodyPr wrap="none">
            <a:spAutoFit/>
          </a:bodyPr>
          <a:lstStyle/>
          <a:p>
            <a:pPr algn="ctr"/>
            <a:r>
              <a:rPr lang="ru-RU"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Правила техники безопасности</a:t>
            </a:r>
            <a:endParaRPr lang="ru-RU"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Прямоугольник 2"/>
          <p:cNvSpPr/>
          <p:nvPr/>
        </p:nvSpPr>
        <p:spPr>
          <a:xfrm>
            <a:off x="0" y="928670"/>
            <a:ext cx="4418966" cy="1323439"/>
          </a:xfrm>
          <a:prstGeom prst="rect">
            <a:avLst/>
          </a:prstGeom>
          <a:noFill/>
        </p:spPr>
        <p:txBody>
          <a:bodyPr wrap="none" lIns="91440" tIns="45720" rIns="91440" bIns="45720">
            <a:spAutoFit/>
          </a:bodyPr>
          <a:lstStyle/>
          <a:p>
            <a:pPr algn="ctr"/>
            <a:r>
              <a:rPr lang="ru-RU" sz="4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с ножницами…</a:t>
            </a:r>
          </a:p>
          <a:p>
            <a:pPr algn="ctr"/>
            <a:endParaRPr lang="ru-RU" sz="40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4" name="TextBox 3"/>
          <p:cNvSpPr txBox="1"/>
          <p:nvPr/>
        </p:nvSpPr>
        <p:spPr>
          <a:xfrm>
            <a:off x="142844" y="1785926"/>
            <a:ext cx="4000528" cy="4247317"/>
          </a:xfrm>
          <a:prstGeom prst="rect">
            <a:avLst/>
          </a:prstGeom>
          <a:noFill/>
        </p:spPr>
        <p:txBody>
          <a:bodyPr wrap="square" rtlCol="0">
            <a:spAutoFit/>
          </a:bodyPr>
          <a:lstStyle/>
          <a:p>
            <a:r>
              <a:rPr lang="ru-RU" b="1" i="1" dirty="0" smtClean="0">
                <a:solidFill>
                  <a:srgbClr val="002060"/>
                </a:solidFill>
                <a:latin typeface="Comic Sans MS" pitchFamily="66" charset="0"/>
              </a:rPr>
              <a:t>Ими я бумагу режу, </a:t>
            </a:r>
          </a:p>
          <a:p>
            <a:r>
              <a:rPr lang="ru-RU" b="1" i="1" dirty="0" smtClean="0">
                <a:solidFill>
                  <a:srgbClr val="002060"/>
                </a:solidFill>
                <a:latin typeface="Comic Sans MS" pitchFamily="66" charset="0"/>
              </a:rPr>
              <a:t>Сидя, а не на ходу. </a:t>
            </a:r>
          </a:p>
          <a:p>
            <a:r>
              <a:rPr lang="ru-RU" b="1" i="1" dirty="0" smtClean="0">
                <a:solidFill>
                  <a:srgbClr val="002060"/>
                </a:solidFill>
                <a:latin typeface="Comic Sans MS" pitchFamily="66" charset="0"/>
              </a:rPr>
              <a:t>А когда закончу резать,</a:t>
            </a:r>
          </a:p>
          <a:p>
            <a:r>
              <a:rPr lang="ru-RU" b="1" i="1" dirty="0" smtClean="0">
                <a:solidFill>
                  <a:srgbClr val="002060"/>
                </a:solidFill>
                <a:latin typeface="Comic Sans MS" pitchFamily="66" charset="0"/>
              </a:rPr>
              <a:t>Я их справа положу –</a:t>
            </a:r>
          </a:p>
          <a:p>
            <a:r>
              <a:rPr lang="ru-RU" b="1" i="1" dirty="0" smtClean="0">
                <a:solidFill>
                  <a:srgbClr val="002060"/>
                </a:solidFill>
                <a:latin typeface="Comic Sans MS" pitchFamily="66" charset="0"/>
              </a:rPr>
              <a:t>Лезвия сомкну, </a:t>
            </a:r>
          </a:p>
          <a:p>
            <a:r>
              <a:rPr lang="ru-RU" b="1" i="1" dirty="0" smtClean="0">
                <a:solidFill>
                  <a:srgbClr val="002060"/>
                </a:solidFill>
                <a:latin typeface="Comic Sans MS" pitchFamily="66" charset="0"/>
              </a:rPr>
              <a:t>От себя их поверну.</a:t>
            </a:r>
          </a:p>
          <a:p>
            <a:r>
              <a:rPr lang="ru-RU" b="1" i="1" dirty="0" smtClean="0">
                <a:solidFill>
                  <a:srgbClr val="002060"/>
                </a:solidFill>
                <a:latin typeface="Comic Sans MS" pitchFamily="66" charset="0"/>
              </a:rPr>
              <a:t>Если друг их вдруг попросит,</a:t>
            </a:r>
          </a:p>
          <a:p>
            <a:r>
              <a:rPr lang="ru-RU" b="1" i="1" dirty="0" smtClean="0">
                <a:solidFill>
                  <a:srgbClr val="002060"/>
                </a:solidFill>
                <a:latin typeface="Comic Sans MS" pitchFamily="66" charset="0"/>
              </a:rPr>
              <a:t>Я уж знаю наперёд –</a:t>
            </a:r>
          </a:p>
          <a:p>
            <a:r>
              <a:rPr lang="ru-RU" b="1" i="1" dirty="0" smtClean="0">
                <a:solidFill>
                  <a:srgbClr val="002060"/>
                </a:solidFill>
                <a:latin typeface="Comic Sans MS" pitchFamily="66" charset="0"/>
              </a:rPr>
              <a:t>Подавать их другу нужно</a:t>
            </a:r>
          </a:p>
          <a:p>
            <a:r>
              <a:rPr lang="ru-RU" b="1" i="1" dirty="0" smtClean="0">
                <a:solidFill>
                  <a:srgbClr val="002060"/>
                </a:solidFill>
                <a:latin typeface="Comic Sans MS" pitchFamily="66" charset="0"/>
              </a:rPr>
              <a:t>Только кольцами вперед!</a:t>
            </a:r>
          </a:p>
          <a:p>
            <a:r>
              <a:rPr lang="ru-RU" b="1" i="1" dirty="0" smtClean="0">
                <a:solidFill>
                  <a:srgbClr val="002060"/>
                </a:solidFill>
                <a:latin typeface="Comic Sans MS" pitchFamily="66" charset="0"/>
              </a:rPr>
              <a:t>А когда работать кончу, </a:t>
            </a:r>
          </a:p>
          <a:p>
            <a:r>
              <a:rPr lang="ru-RU" b="1" i="1" dirty="0" smtClean="0">
                <a:solidFill>
                  <a:srgbClr val="002060"/>
                </a:solidFill>
                <a:latin typeface="Comic Sans MS" pitchFamily="66" charset="0"/>
              </a:rPr>
              <a:t>Спрячу их в футляр опять.</a:t>
            </a:r>
          </a:p>
          <a:p>
            <a:r>
              <a:rPr lang="ru-RU" b="1" i="1" dirty="0" smtClean="0">
                <a:solidFill>
                  <a:srgbClr val="002060"/>
                </a:solidFill>
                <a:latin typeface="Comic Sans MS" pitchFamily="66" charset="0"/>
              </a:rPr>
              <a:t>БЕЗОПАСНОСТЬ – это важно!</a:t>
            </a:r>
          </a:p>
          <a:p>
            <a:r>
              <a:rPr lang="ru-RU" b="1" i="1" dirty="0" smtClean="0">
                <a:solidFill>
                  <a:srgbClr val="002060"/>
                </a:solidFill>
                <a:latin typeface="Comic Sans MS" pitchFamily="66" charset="0"/>
              </a:rPr>
              <a:t>Надо знать её на «пять»!</a:t>
            </a:r>
          </a:p>
          <a:p>
            <a:endParaRPr lang="ru-RU" b="1" i="1" dirty="0">
              <a:solidFill>
                <a:srgbClr val="002060"/>
              </a:solidFill>
              <a:latin typeface="Comic Sans MS" pitchFamily="66" charset="0"/>
            </a:endParaRPr>
          </a:p>
        </p:txBody>
      </p:sp>
      <p:sp>
        <p:nvSpPr>
          <p:cNvPr id="5" name="Прямоугольник 4"/>
          <p:cNvSpPr/>
          <p:nvPr/>
        </p:nvSpPr>
        <p:spPr>
          <a:xfrm>
            <a:off x="5357818" y="2071678"/>
            <a:ext cx="3426259" cy="707886"/>
          </a:xfrm>
          <a:prstGeom prst="rect">
            <a:avLst/>
          </a:prstGeom>
          <a:noFill/>
        </p:spPr>
        <p:txBody>
          <a:bodyPr wrap="none" lIns="91440" tIns="45720" rIns="91440" bIns="45720">
            <a:spAutoFit/>
          </a:bodyPr>
          <a:lstStyle/>
          <a:p>
            <a:pPr algn="ctr"/>
            <a:r>
              <a:rPr lang="ru-RU" sz="4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и с клеем</a:t>
            </a:r>
            <a:endParaRPr lang="ru-RU" sz="40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6" name="TextBox 5"/>
          <p:cNvSpPr txBox="1"/>
          <p:nvPr/>
        </p:nvSpPr>
        <p:spPr>
          <a:xfrm>
            <a:off x="4857752" y="2928934"/>
            <a:ext cx="3857652" cy="2554545"/>
          </a:xfrm>
          <a:prstGeom prst="rect">
            <a:avLst/>
          </a:prstGeom>
          <a:noFill/>
        </p:spPr>
        <p:txBody>
          <a:bodyPr wrap="square" rtlCol="0">
            <a:spAutoFit/>
          </a:bodyPr>
          <a:lstStyle/>
          <a:p>
            <a:r>
              <a:rPr lang="ru-RU" sz="2000" b="1" i="1" dirty="0" smtClean="0">
                <a:solidFill>
                  <a:schemeClr val="accent1">
                    <a:lumMod val="50000"/>
                  </a:schemeClr>
                </a:solidFill>
                <a:latin typeface="Comic Sans MS" pitchFamily="66" charset="0"/>
              </a:rPr>
              <a:t>На полный тюбик с клеем,</a:t>
            </a:r>
          </a:p>
          <a:p>
            <a:r>
              <a:rPr lang="ru-RU" sz="2000" b="1" i="1" dirty="0" smtClean="0">
                <a:solidFill>
                  <a:schemeClr val="accent1">
                    <a:lumMod val="50000"/>
                  </a:schemeClr>
                </a:solidFill>
                <a:latin typeface="Comic Sans MS" pitchFamily="66" charset="0"/>
              </a:rPr>
              <a:t> Я резко не давлю!</a:t>
            </a:r>
          </a:p>
          <a:p>
            <a:r>
              <a:rPr lang="ru-RU" sz="2000" b="1" i="1" dirty="0" smtClean="0">
                <a:solidFill>
                  <a:schemeClr val="accent1">
                    <a:lumMod val="50000"/>
                  </a:schemeClr>
                </a:solidFill>
                <a:latin typeface="Comic Sans MS" pitchFamily="66" charset="0"/>
              </a:rPr>
              <a:t>С закрытой плотно крышкой</a:t>
            </a:r>
            <a:br>
              <a:rPr lang="ru-RU" sz="2000" b="1" i="1" dirty="0" smtClean="0">
                <a:solidFill>
                  <a:schemeClr val="accent1">
                    <a:lumMod val="50000"/>
                  </a:schemeClr>
                </a:solidFill>
                <a:latin typeface="Comic Sans MS" pitchFamily="66" charset="0"/>
              </a:rPr>
            </a:br>
            <a:r>
              <a:rPr lang="ru-RU" sz="2000" b="1" i="1" dirty="0" smtClean="0">
                <a:solidFill>
                  <a:schemeClr val="accent1">
                    <a:lumMod val="50000"/>
                  </a:schemeClr>
                </a:solidFill>
                <a:latin typeface="Comic Sans MS" pitchFamily="66" charset="0"/>
              </a:rPr>
              <a:t>Всегда его держу!</a:t>
            </a:r>
          </a:p>
          <a:p>
            <a:r>
              <a:rPr lang="ru-RU" sz="2000" b="1" i="1" dirty="0" smtClean="0">
                <a:solidFill>
                  <a:schemeClr val="accent1">
                    <a:lumMod val="50000"/>
                  </a:schemeClr>
                </a:solidFill>
                <a:latin typeface="Comic Sans MS" pitchFamily="66" charset="0"/>
              </a:rPr>
              <a:t>Не надо клея много-</a:t>
            </a:r>
          </a:p>
          <a:p>
            <a:r>
              <a:rPr lang="ru-RU" sz="2000" b="1" i="1" dirty="0" smtClean="0">
                <a:solidFill>
                  <a:schemeClr val="accent1">
                    <a:lumMod val="50000"/>
                  </a:schemeClr>
                </a:solidFill>
                <a:latin typeface="Comic Sans MS" pitchFamily="66" charset="0"/>
              </a:rPr>
              <a:t>Я аккуратным буду.</a:t>
            </a:r>
          </a:p>
          <a:p>
            <a:r>
              <a:rPr lang="ru-RU" sz="2000" b="1" i="1" dirty="0" smtClean="0">
                <a:solidFill>
                  <a:schemeClr val="accent1">
                    <a:lumMod val="50000"/>
                  </a:schemeClr>
                </a:solidFill>
                <a:latin typeface="Comic Sans MS" pitchFamily="66" charset="0"/>
              </a:rPr>
              <a:t>После работы руки, </a:t>
            </a:r>
          </a:p>
          <a:p>
            <a:r>
              <a:rPr lang="ru-RU" sz="2000" b="1" i="1" dirty="0" smtClean="0">
                <a:solidFill>
                  <a:schemeClr val="accent1">
                    <a:lumMod val="50000"/>
                  </a:schemeClr>
                </a:solidFill>
                <a:latin typeface="Comic Sans MS" pitchFamily="66" charset="0"/>
              </a:rPr>
              <a:t>Я вымыть не забуду!</a:t>
            </a:r>
            <a:endParaRPr lang="ru-RU" sz="2000" b="1" i="1" dirty="0">
              <a:solidFill>
                <a:schemeClr val="accent1">
                  <a:lumMod val="50000"/>
                </a:schemeClr>
              </a:solidFill>
              <a:latin typeface="Comic Sans MS" pitchFamily="66" charset="0"/>
            </a:endParaRPr>
          </a:p>
        </p:txBody>
      </p:sp>
      <p:sp>
        <p:nvSpPr>
          <p:cNvPr id="7" name="Управляющая кнопка: домой 6">
            <a:hlinkClick r:id="rId2" action="ppaction://hlinksldjump" highlightClick="1"/>
          </p:cNvPr>
          <p:cNvSpPr/>
          <p:nvPr/>
        </p:nvSpPr>
        <p:spPr>
          <a:xfrm>
            <a:off x="8215338" y="6286520"/>
            <a:ext cx="500066" cy="428628"/>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8674" name="Picture 2" descr="Картинка 51 из 157575"/>
          <p:cNvPicPr>
            <a:picLocks noChangeAspect="1" noChangeArrowheads="1"/>
          </p:cNvPicPr>
          <p:nvPr/>
        </p:nvPicPr>
        <p:blipFill>
          <a:blip r:embed="rId3" cstate="print"/>
          <a:srcRect/>
          <a:stretch>
            <a:fillRect/>
          </a:stretch>
        </p:blipFill>
        <p:spPr bwMode="auto">
          <a:xfrm>
            <a:off x="3000364" y="1643050"/>
            <a:ext cx="1143008" cy="1143008"/>
          </a:xfrm>
          <a:prstGeom prst="rect">
            <a:avLst/>
          </a:prstGeom>
          <a:noFill/>
        </p:spPr>
      </p:pic>
      <p:pic>
        <p:nvPicPr>
          <p:cNvPr id="28676" name="Picture 4" descr="Картинка 64 из 144550"/>
          <p:cNvPicPr>
            <a:picLocks noChangeAspect="1" noChangeArrowheads="1"/>
          </p:cNvPicPr>
          <p:nvPr/>
        </p:nvPicPr>
        <p:blipFill>
          <a:blip r:embed="rId4"/>
          <a:srcRect/>
          <a:stretch>
            <a:fillRect/>
          </a:stretch>
        </p:blipFill>
        <p:spPr bwMode="auto">
          <a:xfrm>
            <a:off x="7858148" y="4000504"/>
            <a:ext cx="1084588" cy="200026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8" name="Picture 18" descr="Картинка 146 из 8923"/>
          <p:cNvPicPr>
            <a:picLocks noChangeAspect="1" noChangeArrowheads="1"/>
          </p:cNvPicPr>
          <p:nvPr/>
        </p:nvPicPr>
        <p:blipFill>
          <a:blip r:embed="rId2" cstate="print"/>
          <a:srcRect l="2646" r="4157"/>
          <a:stretch>
            <a:fillRect/>
          </a:stretch>
        </p:blipFill>
        <p:spPr bwMode="auto">
          <a:xfrm>
            <a:off x="0" y="0"/>
            <a:ext cx="1667993" cy="1143008"/>
          </a:xfrm>
          <a:prstGeom prst="rect">
            <a:avLst/>
          </a:prstGeom>
          <a:noFill/>
        </p:spPr>
      </p:pic>
      <p:sp>
        <p:nvSpPr>
          <p:cNvPr id="12" name="TextBox 11"/>
          <p:cNvSpPr txBox="1"/>
          <p:nvPr/>
        </p:nvSpPr>
        <p:spPr>
          <a:xfrm>
            <a:off x="1785918" y="0"/>
            <a:ext cx="6215106" cy="2862322"/>
          </a:xfrm>
          <a:prstGeom prst="rect">
            <a:avLst/>
          </a:prstGeom>
          <a:noFill/>
        </p:spPr>
        <p:txBody>
          <a:bodyPr wrap="square" rtlCol="0">
            <a:spAutoFit/>
          </a:bodyPr>
          <a:lstStyle/>
          <a:p>
            <a:r>
              <a:rPr lang="ru-RU" u="sng" dirty="0" smtClean="0"/>
              <a:t>Основной прием </a:t>
            </a:r>
            <a:r>
              <a:rPr lang="ru-RU" dirty="0" smtClean="0"/>
              <a:t>в технике квиллинга - это накручивание  бумажной спирали – ролла. (рис. 1) Чтобы ролл не распускался, его кончик подклеивают (рис. 2). Ролл может быть плотным - когда мы его скручиваем и сразу подклеиваем (рис.3), а может быть базовый - когда мы его слегка распускаем, чтобы он был похож на пружинку, и только потом подклеиваем. (рис. 4).Базовым он называется, потому что на его основе при помощи простого приема – сплющивание ролла пальцами (рис. 5) мы можем получить множество различных форм. (рис.6)</a:t>
            </a:r>
            <a:endParaRPr lang="ru-RU" dirty="0"/>
          </a:p>
        </p:txBody>
      </p:sp>
      <p:pic>
        <p:nvPicPr>
          <p:cNvPr id="13" name="Picture 5"/>
          <p:cNvPicPr>
            <a:picLocks noChangeAspect="1" noChangeArrowheads="1"/>
          </p:cNvPicPr>
          <p:nvPr/>
        </p:nvPicPr>
        <p:blipFill>
          <a:blip r:embed="rId3" cstate="print"/>
          <a:srcRect/>
          <a:stretch>
            <a:fillRect/>
          </a:stretch>
        </p:blipFill>
        <p:spPr bwMode="auto">
          <a:xfrm>
            <a:off x="0" y="1357298"/>
            <a:ext cx="1643074" cy="1232306"/>
          </a:xfrm>
          <a:prstGeom prst="rect">
            <a:avLst/>
          </a:prstGeom>
          <a:noFill/>
          <a:ln w="9525">
            <a:noFill/>
            <a:miter lim="800000"/>
            <a:headEnd/>
            <a:tailEnd/>
          </a:ln>
          <a:effectLst/>
        </p:spPr>
      </p:pic>
      <p:pic>
        <p:nvPicPr>
          <p:cNvPr id="10260" name="Picture 20"/>
          <p:cNvPicPr>
            <a:picLocks noChangeAspect="1" noChangeArrowheads="1"/>
          </p:cNvPicPr>
          <p:nvPr/>
        </p:nvPicPr>
        <p:blipFill>
          <a:blip r:embed="rId4"/>
          <a:srcRect r="70497"/>
          <a:stretch>
            <a:fillRect/>
          </a:stretch>
        </p:blipFill>
        <p:spPr bwMode="auto">
          <a:xfrm>
            <a:off x="7929586" y="357166"/>
            <a:ext cx="1214414" cy="1206058"/>
          </a:xfrm>
          <a:prstGeom prst="rect">
            <a:avLst/>
          </a:prstGeom>
          <a:noFill/>
          <a:ln w="9525">
            <a:noFill/>
            <a:miter lim="800000"/>
            <a:headEnd/>
            <a:tailEnd/>
          </a:ln>
          <a:effectLst/>
        </p:spPr>
      </p:pic>
      <p:pic>
        <p:nvPicPr>
          <p:cNvPr id="10261" name="Picture 21"/>
          <p:cNvPicPr>
            <a:picLocks noChangeAspect="1" noChangeArrowheads="1"/>
          </p:cNvPicPr>
          <p:nvPr/>
        </p:nvPicPr>
        <p:blipFill>
          <a:blip r:embed="rId5"/>
          <a:srcRect l="65699"/>
          <a:stretch>
            <a:fillRect/>
          </a:stretch>
        </p:blipFill>
        <p:spPr bwMode="auto">
          <a:xfrm>
            <a:off x="7839100" y="1714488"/>
            <a:ext cx="1304900" cy="1143008"/>
          </a:xfrm>
          <a:prstGeom prst="rect">
            <a:avLst/>
          </a:prstGeom>
          <a:noFill/>
          <a:ln w="9525">
            <a:noFill/>
            <a:miter lim="800000"/>
            <a:headEnd/>
            <a:tailEnd/>
          </a:ln>
          <a:effectLst/>
        </p:spPr>
      </p:pic>
      <p:pic>
        <p:nvPicPr>
          <p:cNvPr id="10262" name="Picture 22"/>
          <p:cNvPicPr>
            <a:picLocks noChangeAspect="1" noChangeArrowheads="1"/>
          </p:cNvPicPr>
          <p:nvPr/>
        </p:nvPicPr>
        <p:blipFill>
          <a:blip r:embed="rId6"/>
          <a:srcRect b="34675"/>
          <a:stretch>
            <a:fillRect/>
          </a:stretch>
        </p:blipFill>
        <p:spPr bwMode="auto">
          <a:xfrm>
            <a:off x="6429388" y="3714752"/>
            <a:ext cx="2714612" cy="2366810"/>
          </a:xfrm>
          <a:prstGeom prst="rect">
            <a:avLst/>
          </a:prstGeom>
          <a:noFill/>
          <a:ln w="9525">
            <a:noFill/>
            <a:miter lim="800000"/>
            <a:headEnd/>
            <a:tailEnd/>
          </a:ln>
          <a:effectLst/>
        </p:spPr>
      </p:pic>
      <p:pic>
        <p:nvPicPr>
          <p:cNvPr id="10264" name="Picture 24" descr="Картинка 273 из 8917"/>
          <p:cNvPicPr>
            <a:picLocks noChangeAspect="1" noChangeArrowheads="1"/>
          </p:cNvPicPr>
          <p:nvPr/>
        </p:nvPicPr>
        <p:blipFill>
          <a:blip r:embed="rId7" cstate="print"/>
          <a:srcRect/>
          <a:stretch>
            <a:fillRect/>
          </a:stretch>
        </p:blipFill>
        <p:spPr bwMode="auto">
          <a:xfrm>
            <a:off x="0" y="2786058"/>
            <a:ext cx="1686889" cy="1643074"/>
          </a:xfrm>
          <a:prstGeom prst="rect">
            <a:avLst/>
          </a:prstGeom>
          <a:noFill/>
        </p:spPr>
      </p:pic>
      <p:sp>
        <p:nvSpPr>
          <p:cNvPr id="19" name="TextBox 18"/>
          <p:cNvSpPr txBox="1"/>
          <p:nvPr/>
        </p:nvSpPr>
        <p:spPr>
          <a:xfrm>
            <a:off x="1714480" y="2857496"/>
            <a:ext cx="7000924" cy="1200329"/>
          </a:xfrm>
          <a:prstGeom prst="rect">
            <a:avLst/>
          </a:prstGeom>
          <a:noFill/>
        </p:spPr>
        <p:txBody>
          <a:bodyPr wrap="square" rtlCol="0">
            <a:spAutoFit/>
          </a:bodyPr>
          <a:lstStyle/>
          <a:p>
            <a:r>
              <a:rPr lang="ru-RU" dirty="0" smtClean="0"/>
              <a:t>Если мы не будем подклеивать кончики ролла , то можно получить разнообразные красивые завитки (рис. 7). </a:t>
            </a:r>
          </a:p>
          <a:p>
            <a:r>
              <a:rPr lang="ru-RU" dirty="0" smtClean="0"/>
              <a:t>Умея и зная базовые формы можно придумывать множество новых и красивых форм и завитушек!</a:t>
            </a:r>
            <a:endParaRPr lang="ru-RU" dirty="0"/>
          </a:p>
        </p:txBody>
      </p:sp>
      <p:pic>
        <p:nvPicPr>
          <p:cNvPr id="10268" name="Picture 28" descr="http://www.4evercraft.com/images/blog/65/PICT6230.jpg"/>
          <p:cNvPicPr>
            <a:picLocks noChangeAspect="1" noChangeArrowheads="1"/>
          </p:cNvPicPr>
          <p:nvPr/>
        </p:nvPicPr>
        <p:blipFill>
          <a:blip r:embed="rId8"/>
          <a:srcRect/>
          <a:stretch>
            <a:fillRect/>
          </a:stretch>
        </p:blipFill>
        <p:spPr bwMode="auto">
          <a:xfrm>
            <a:off x="0" y="5295898"/>
            <a:ext cx="4403237" cy="1562102"/>
          </a:xfrm>
          <a:prstGeom prst="rect">
            <a:avLst/>
          </a:prstGeom>
          <a:noFill/>
        </p:spPr>
      </p:pic>
      <p:sp>
        <p:nvSpPr>
          <p:cNvPr id="22" name="TextBox 21"/>
          <p:cNvSpPr txBox="1"/>
          <p:nvPr/>
        </p:nvSpPr>
        <p:spPr>
          <a:xfrm>
            <a:off x="1785918" y="3929066"/>
            <a:ext cx="4286280" cy="646331"/>
          </a:xfrm>
          <a:prstGeom prst="rect">
            <a:avLst/>
          </a:prstGeom>
          <a:noFill/>
        </p:spPr>
        <p:txBody>
          <a:bodyPr wrap="square" rtlCol="0">
            <a:spAutoFit/>
          </a:bodyPr>
          <a:lstStyle/>
          <a:p>
            <a:r>
              <a:rPr lang="ru-RU" dirty="0" smtClean="0"/>
              <a:t>Творческих Вам успехов в освоении техники  КВИЛЛИНГ!</a:t>
            </a:r>
            <a:endParaRPr lang="ru-RU" dirty="0"/>
          </a:p>
        </p:txBody>
      </p:sp>
      <p:sp>
        <p:nvSpPr>
          <p:cNvPr id="23" name="TextBox 22"/>
          <p:cNvSpPr txBox="1"/>
          <p:nvPr/>
        </p:nvSpPr>
        <p:spPr>
          <a:xfrm>
            <a:off x="214282" y="857232"/>
            <a:ext cx="785818" cy="307777"/>
          </a:xfrm>
          <a:prstGeom prst="rect">
            <a:avLst/>
          </a:prstGeom>
          <a:noFill/>
        </p:spPr>
        <p:txBody>
          <a:bodyPr wrap="square" rtlCol="0">
            <a:spAutoFit/>
          </a:bodyPr>
          <a:lstStyle/>
          <a:p>
            <a:r>
              <a:rPr lang="ru-RU" sz="1400" dirty="0" smtClean="0"/>
              <a:t>Рис.1</a:t>
            </a:r>
            <a:endParaRPr lang="ru-RU" sz="1400" dirty="0"/>
          </a:p>
        </p:txBody>
      </p:sp>
      <p:sp>
        <p:nvSpPr>
          <p:cNvPr id="25" name="TextBox 24"/>
          <p:cNvSpPr txBox="1"/>
          <p:nvPr/>
        </p:nvSpPr>
        <p:spPr>
          <a:xfrm>
            <a:off x="7929586" y="2214554"/>
            <a:ext cx="1000132" cy="307777"/>
          </a:xfrm>
          <a:prstGeom prst="rect">
            <a:avLst/>
          </a:prstGeom>
          <a:noFill/>
        </p:spPr>
        <p:txBody>
          <a:bodyPr wrap="square" rtlCol="0">
            <a:spAutoFit/>
          </a:bodyPr>
          <a:lstStyle/>
          <a:p>
            <a:r>
              <a:rPr lang="ru-RU" sz="1400" dirty="0" smtClean="0"/>
              <a:t>Рис. 4</a:t>
            </a:r>
            <a:endParaRPr lang="ru-RU" sz="1400" dirty="0"/>
          </a:p>
        </p:txBody>
      </p:sp>
      <p:sp>
        <p:nvSpPr>
          <p:cNvPr id="27" name="TextBox 26"/>
          <p:cNvSpPr txBox="1"/>
          <p:nvPr/>
        </p:nvSpPr>
        <p:spPr>
          <a:xfrm>
            <a:off x="7929586" y="571480"/>
            <a:ext cx="776294" cy="307777"/>
          </a:xfrm>
          <a:prstGeom prst="rect">
            <a:avLst/>
          </a:prstGeom>
          <a:noFill/>
        </p:spPr>
        <p:txBody>
          <a:bodyPr wrap="square" rtlCol="0">
            <a:spAutoFit/>
          </a:bodyPr>
          <a:lstStyle/>
          <a:p>
            <a:r>
              <a:rPr lang="ru-RU" sz="1400" dirty="0" smtClean="0"/>
              <a:t>Рис. 3</a:t>
            </a:r>
            <a:endParaRPr lang="ru-RU" sz="1400" dirty="0"/>
          </a:p>
        </p:txBody>
      </p:sp>
      <p:sp>
        <p:nvSpPr>
          <p:cNvPr id="28" name="TextBox 27"/>
          <p:cNvSpPr txBox="1"/>
          <p:nvPr/>
        </p:nvSpPr>
        <p:spPr>
          <a:xfrm>
            <a:off x="142844" y="3500438"/>
            <a:ext cx="838208" cy="307777"/>
          </a:xfrm>
          <a:prstGeom prst="rect">
            <a:avLst/>
          </a:prstGeom>
          <a:noFill/>
        </p:spPr>
        <p:txBody>
          <a:bodyPr wrap="square" rtlCol="0">
            <a:spAutoFit/>
          </a:bodyPr>
          <a:lstStyle/>
          <a:p>
            <a:r>
              <a:rPr lang="ru-RU" sz="1400" dirty="0" smtClean="0"/>
              <a:t>Рис. 5</a:t>
            </a:r>
            <a:endParaRPr lang="ru-RU" sz="1400" dirty="0"/>
          </a:p>
        </p:txBody>
      </p:sp>
      <p:sp>
        <p:nvSpPr>
          <p:cNvPr id="29" name="TextBox 28"/>
          <p:cNvSpPr txBox="1"/>
          <p:nvPr/>
        </p:nvSpPr>
        <p:spPr>
          <a:xfrm>
            <a:off x="1071538" y="2143116"/>
            <a:ext cx="714380" cy="307777"/>
          </a:xfrm>
          <a:prstGeom prst="rect">
            <a:avLst/>
          </a:prstGeom>
          <a:noFill/>
        </p:spPr>
        <p:txBody>
          <a:bodyPr wrap="square" rtlCol="0">
            <a:spAutoFit/>
          </a:bodyPr>
          <a:lstStyle/>
          <a:p>
            <a:r>
              <a:rPr lang="ru-RU" sz="1400" dirty="0" smtClean="0"/>
              <a:t>Рис. 2</a:t>
            </a:r>
            <a:endParaRPr lang="ru-RU" sz="1400" dirty="0"/>
          </a:p>
        </p:txBody>
      </p:sp>
      <p:sp>
        <p:nvSpPr>
          <p:cNvPr id="30" name="TextBox 29"/>
          <p:cNvSpPr txBox="1"/>
          <p:nvPr/>
        </p:nvSpPr>
        <p:spPr>
          <a:xfrm>
            <a:off x="3357554" y="6550223"/>
            <a:ext cx="1000132" cy="307777"/>
          </a:xfrm>
          <a:prstGeom prst="rect">
            <a:avLst/>
          </a:prstGeom>
          <a:noFill/>
        </p:spPr>
        <p:txBody>
          <a:bodyPr wrap="square" rtlCol="0">
            <a:spAutoFit/>
          </a:bodyPr>
          <a:lstStyle/>
          <a:p>
            <a:r>
              <a:rPr lang="ru-RU" sz="1400" dirty="0" smtClean="0"/>
              <a:t>Рис. 7</a:t>
            </a:r>
            <a:endParaRPr lang="ru-RU" sz="1400" dirty="0"/>
          </a:p>
        </p:txBody>
      </p:sp>
      <p:sp>
        <p:nvSpPr>
          <p:cNvPr id="31" name="TextBox 30"/>
          <p:cNvSpPr txBox="1"/>
          <p:nvPr/>
        </p:nvSpPr>
        <p:spPr>
          <a:xfrm>
            <a:off x="8358182" y="3786190"/>
            <a:ext cx="785818" cy="307777"/>
          </a:xfrm>
          <a:prstGeom prst="rect">
            <a:avLst/>
          </a:prstGeom>
          <a:noFill/>
        </p:spPr>
        <p:txBody>
          <a:bodyPr wrap="square" rtlCol="0">
            <a:spAutoFit/>
          </a:bodyPr>
          <a:lstStyle/>
          <a:p>
            <a:r>
              <a:rPr lang="ru-RU" sz="1400" dirty="0" smtClean="0"/>
              <a:t>Рис. 6</a:t>
            </a:r>
            <a:endParaRPr lang="ru-RU" sz="1400" dirty="0"/>
          </a:p>
        </p:txBody>
      </p:sp>
      <p:sp>
        <p:nvSpPr>
          <p:cNvPr id="32" name="Управляющая кнопка: домой 31">
            <a:hlinkClick r:id="rId9" action="ppaction://hlinksldjump" highlightClick="1"/>
          </p:cNvPr>
          <p:cNvSpPr/>
          <p:nvPr/>
        </p:nvSpPr>
        <p:spPr>
          <a:xfrm>
            <a:off x="4929190" y="5357826"/>
            <a:ext cx="428628" cy="42860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1112</TotalTime>
  <Words>2017</Words>
  <PresentationFormat>Экран (4:3)</PresentationFormat>
  <Paragraphs>193</Paragraphs>
  <Slides>18</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Поток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Ната</cp:lastModifiedBy>
  <cp:revision>126</cp:revision>
  <dcterms:modified xsi:type="dcterms:W3CDTF">2015-11-06T14:25:02Z</dcterms:modified>
</cp:coreProperties>
</file>