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1" r:id="rId3"/>
    <p:sldId id="272" r:id="rId4"/>
    <p:sldId id="259" r:id="rId5"/>
    <p:sldId id="273" r:id="rId6"/>
    <p:sldId id="274" r:id="rId7"/>
    <p:sldId id="275" r:id="rId8"/>
    <p:sldId id="276" r:id="rId9"/>
    <p:sldId id="277" r:id="rId10"/>
    <p:sldId id="258" r:id="rId11"/>
    <p:sldId id="278" r:id="rId12"/>
    <p:sldId id="283" r:id="rId13"/>
    <p:sldId id="280" r:id="rId14"/>
    <p:sldId id="279" r:id="rId15"/>
    <p:sldId id="281" r:id="rId16"/>
    <p:sldId id="282" r:id="rId17"/>
    <p:sldId id="284" r:id="rId18"/>
    <p:sldId id="287" r:id="rId19"/>
    <p:sldId id="286" r:id="rId20"/>
    <p:sldId id="285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78" autoAdjust="0"/>
  </p:normalViewPr>
  <p:slideViewPr>
    <p:cSldViewPr>
      <p:cViewPr>
        <p:scale>
          <a:sx n="100" d="100"/>
          <a:sy n="100" d="100"/>
        </p:scale>
        <p:origin x="-32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42000" contrast="-44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2;&#1083;&#1072;&#1089;&#1089;&#1085;&#1086;&#1077;%20&#1088;&#1091;&#1082;&#1086;&#1074;&#1086;&#1076;&#1089;&#1090;&#1074;&#1086;\&#1050;&#1083;&#1072;&#1089;&#1089;&#1085;&#1099;&#1081;%20&#1095;&#1072;&#1089;%2016%20&#1076;&#1077;&#1082;&#1072;&#1073;&#1088;&#1103;\ob'yavlenie%20vojny%20-%2022%20iyunya%201941%20goda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2%D0%B2%D0%B5%D1%80%D1%8C%20%D0%B2%20%D0%B3%D0%BE%D0%B4%D1%8B%20%D0%B2%D0%BE%D0%B2&amp;stype=image&amp;lr=14&amp;noreask=1&amp;source=wiz" TargetMode="External"/><Relationship Id="rId2" Type="http://schemas.openxmlformats.org/officeDocument/2006/relationships/hyperlink" Target="http://tvervov.tverlib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beda.poklonnayagora.ru/city/30.htm" TargetMode="External"/><Relationship Id="rId4" Type="http://schemas.openxmlformats.org/officeDocument/2006/relationships/hyperlink" Target="http://tverskaya-oblast.ru/tverskaya-oblast-v-gody-velikoj-otechestvennoj-vojn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D%D0%B5%D0%B2,_%D0%98%D0%B2%D0%B0%D0%BD_%D0%A1%D1%82%D0%B5%D0%BF%D0%B0%D0%BD%D0%BE%D0%B2%D0%B8%D1%87" TargetMode="External"/><Relationship Id="rId3" Type="http://schemas.openxmlformats.org/officeDocument/2006/relationships/hyperlink" Target="http://ru.wikipedia.org/wiki/36-%D1%8F_%D0%BF%D0%B5%D1%85%D0%BE%D1%82%D0%BD%D0%B0%D1%8F_%D0%B4%D0%B8%D0%B2%D0%B8%D0%B7%D0%B8%D1%8F_(%D0%93%D0%B5%D1%80%D0%BC%D0%B0%D0%BD%D0%B8%D1%8F)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ru.wikipedia.org/wiki/1-%D1%8F_%D1%82%D0%B0%D0%BD%D0%BA%D0%BE%D0%B2%D0%B0%D1%8F_%D0%B4%D0%B8%D0%B2%D0%B8%D0%B7%D0%B8%D1%8F_(%D0%93%D0%B5%D1%80%D0%BC%D0%B0%D0%BD%D0%B8%D1%8F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A%D0%BA%D1%83%D0%BF%D0%B0%D1%86%D0%B8%D1%8F_%D0%9A%D0%B0%D0%BB%D0%B8%D0%BD%D0%B8%D0%BD%D0%B0" TargetMode="External"/><Relationship Id="rId5" Type="http://schemas.openxmlformats.org/officeDocument/2006/relationships/hyperlink" Target="http://ru.wikipedia.org/w/index.php?title=%D0%A2%D0%B5%D0%BB%D0%BA%D0%BE%D0%B2,_%D0%9F%D1%91%D1%82%D1%80_%D0%A1%D0%B5%D1%80%D0%B3%D0%B5%D0%B5%D0%B2%D0%B8%D1%87&amp;action=edit&amp;redlink=1" TargetMode="External"/><Relationship Id="rId4" Type="http://schemas.openxmlformats.org/officeDocument/2006/relationships/hyperlink" Target="http://ru.wikipedia.org/wiki/5-%D1%8F_%D1%81%D1%82%D1%80%D0%B5%D0%BB%D0%BA%D0%BE%D0%B2%D0%B0%D1%8F_%D0%B4%D0%B8%D0%B2%D0%B8%D0%B7%D0%B8%D1%8F_(1-%D0%B3%D0%BE_%D1%84%D0%BE%D1%80%D0%BC%D0%B8%D1%80%D0%BE%D0%B2%D0%B0%D0%BD%D0%B8%D1%8F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8794" y="142852"/>
            <a:ext cx="485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Тверь – город воинской славы.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78645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учитель технологии </a:t>
            </a:r>
          </a:p>
          <a:p>
            <a:r>
              <a:rPr lang="ru-RU" dirty="0" smtClean="0"/>
              <a:t>МБОУ СОШ № 34 г. Твери </a:t>
            </a:r>
            <a:r>
              <a:rPr lang="ru-RU" dirty="0" smtClean="0"/>
              <a:t>, </a:t>
            </a:r>
            <a:r>
              <a:rPr lang="ru-RU" dirty="0" smtClean="0"/>
              <a:t>Т</a:t>
            </a:r>
            <a:r>
              <a:rPr lang="ru-RU" dirty="0" smtClean="0"/>
              <a:t>верской области</a:t>
            </a:r>
            <a:endParaRPr lang="ru-RU" dirty="0" smtClean="0"/>
          </a:p>
          <a:p>
            <a:r>
              <a:rPr lang="ru-RU" dirty="0" smtClean="0"/>
              <a:t> Васильева Наталья Валентиновна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1711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3" name="Picture 1" descr="D:\Мои документы\Классный час 16 декабря\16 декабря\185562a72d1e50196666a83f416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642918"/>
            <a:ext cx="5179685" cy="364333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86166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43306" y="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Калининские партизаны закладывают взрывчатку на железной дороге.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Классный час 16 декабря\16 декабря\j.i._ajk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8287"/>
            <a:ext cx="1974850" cy="2779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Партизанка Лиза Чайкина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– Герой Советского Союза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\Классный час 16 декабря\16 декабря\Администрация Тверской обл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310" y="0"/>
            <a:ext cx="9302310" cy="67432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Здание администрации на Советской площади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08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Здание дворца культуры «Металлист» , Санкт- Петербургское шоссе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Мои документы\Классный час 16 декабря\16 декабря\Путевой 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400" y="0"/>
            <a:ext cx="9191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Площадь революции перед путевым Дворцом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Мои документы\Классный час 16 декабря\16 декабря\Площадь Ле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332" y="0"/>
            <a:ext cx="9280664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817304"/>
            <a:ext cx="3671708" cy="20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29256" y="214290"/>
            <a:ext cx="371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Площадь Ленина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06" y="0"/>
            <a:ext cx="9305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Мост через Волгу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ои документы\Классный час 16 декабря\16 декабря\tver.h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14356"/>
            <a:ext cx="4914900" cy="3209925"/>
          </a:xfrm>
          <a:prstGeom prst="rect">
            <a:avLst/>
          </a:prstGeom>
          <a:noFill/>
        </p:spPr>
      </p:pic>
      <p:pic>
        <p:nvPicPr>
          <p:cNvPr id="41988" name="Picture 4" descr="D:\Мои документы\Классный час 16 декабря\16 декабря\Командующий калининским фронтом Гн=ен лейт ИС Конев и нач штаба ген - май М.В.Заха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147329" cy="2924595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2921"/>
            <a:ext cx="3844111" cy="2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Командующий Калининским фронтом И.С. Конев и </a:t>
            </a:r>
            <a:r>
              <a:rPr lang="ru-RU" dirty="0" err="1" smtClean="0">
                <a:solidFill>
                  <a:srgbClr val="FF0000"/>
                </a:solidFill>
              </a:rPr>
              <a:t>нач</a:t>
            </a:r>
            <a:r>
              <a:rPr lang="ru-RU" dirty="0" smtClean="0">
                <a:solidFill>
                  <a:srgbClr val="FF0000"/>
                </a:solidFill>
              </a:rPr>
              <a:t>. штаба М.В. Захаров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4285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Танковая переправа по льду Волги в районе </a:t>
            </a:r>
            <a:r>
              <a:rPr lang="ru-RU" dirty="0" err="1" smtClean="0">
                <a:solidFill>
                  <a:srgbClr val="FF0000"/>
                </a:solidFill>
              </a:rPr>
              <a:t>Мигалова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435769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16 декабря в 3 часа 30 минут советские части начали штурм города Калинина. Силами 31 армии,  243 –ей и 256 -ой стрелковыми   дивизиями к 13 часам город был полностью освобожден от немецко -фашистских захватчиков.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300173" cy="25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96925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91911"/>
            <a:ext cx="4119568" cy="29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Местное население встречает своих освободителей. Улица Володарского.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Советские артиллеристы на главной площади города.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321468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Идет зачистка от мин на окраинах Калинина.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1" descr="D:\Мои документы\Классный час 16 декабря\16 декабря\cd18d8b38573t.jpg"/>
          <p:cNvPicPr>
            <a:picLocks noChangeAspect="1" noChangeArrowheads="1"/>
          </p:cNvPicPr>
          <p:nvPr/>
        </p:nvPicPr>
        <p:blipFill>
          <a:blip r:embed="rId5"/>
          <a:srcRect b="5879"/>
          <a:stretch>
            <a:fillRect/>
          </a:stretch>
        </p:blipFill>
        <p:spPr bwMode="auto">
          <a:xfrm>
            <a:off x="214282" y="3571876"/>
            <a:ext cx="4357718" cy="307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0"/>
            <a:ext cx="3786214" cy="26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Картинка 9 из 15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5333997" cy="40004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21455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Фрагмент диорамы «Ржевская битва» 1942-43 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26431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Ржев после оккупации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Мои документы\Классный час 16 декабря\16 декабря\17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42918"/>
            <a:ext cx="2738430" cy="1834748"/>
          </a:xfrm>
          <a:prstGeom prst="rect">
            <a:avLst/>
          </a:prstGeom>
          <a:noFill/>
        </p:spPr>
      </p:pic>
      <p:pic>
        <p:nvPicPr>
          <p:cNvPr id="45059" name="Picture 3" descr="D:\Мои документы\Классный час 16 декабря\16 декабря\lv050509_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790269" cy="3715519"/>
          </a:xfrm>
          <a:prstGeom prst="rect">
            <a:avLst/>
          </a:prstGeom>
          <a:noFill/>
        </p:spPr>
      </p:pic>
      <p:pic>
        <p:nvPicPr>
          <p:cNvPr id="45060" name="Picture 4" descr="D:\Мои документы\Классный час 16 декабря\16 декабря\kp111102_165558_02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2915966" cy="1947865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6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457242"/>
            <a:ext cx="2119313" cy="34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 descr="Картинка 1 из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785926"/>
            <a:ext cx="2476516" cy="1857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107154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Памятный знак – рубеж обороны Калинина 1941 году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378619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Памятник экипажу танка Т-34  С. Горобца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2928934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Памятник морякам - подводникам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142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Мемориал памяти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2862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Волынский мемориал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'yavlenie vojny - 22 iyunya 1941 go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58272" y="6572272"/>
            <a:ext cx="285728" cy="285728"/>
          </a:xfrm>
          <a:prstGeom prst="rect">
            <a:avLst/>
          </a:prstGeom>
        </p:spPr>
      </p:pic>
      <p:pic>
        <p:nvPicPr>
          <p:cNvPr id="19457" name="Picture 1" descr="D:\Мои документы\Классный час 16 декабря\16 декабря\0_2d33f_d496c409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4865194" cy="6858000"/>
          </a:xfrm>
          <a:prstGeom prst="rect">
            <a:avLst/>
          </a:prstGeom>
          <a:noFill/>
        </p:spPr>
      </p:pic>
      <p:pic>
        <p:nvPicPr>
          <p:cNvPr id="19458" name="Picture 2" descr="D:\Мои документы\Классный час 16 декабря\16 декабря\2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0"/>
            <a:ext cx="5213006" cy="6858000"/>
          </a:xfrm>
          <a:prstGeom prst="rect">
            <a:avLst/>
          </a:prstGeom>
          <a:noFill/>
        </p:spPr>
      </p:pic>
      <p:pic>
        <p:nvPicPr>
          <p:cNvPr id="19459" name="Picture 3" descr="D:\Мои документы\Классный час 16 декабря\16 декабря\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D:\Мои документы\Классный час 16 декабря\16 декабря\0_5807f_93d548f1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D:\Мои документы\Наташа\материалы для школы\классному руководителю\16 декабря\1068900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0"/>
            <a:ext cx="4895651" cy="686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Мои документы\Классный час 16 декабря\16 декабря\17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8812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48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35811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Источники:</a:t>
            </a: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http://tvervov.tverlib.ru/</a:t>
            </a:r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https://yandex.ru/images/search?text=%D1%82%D0%B2%D0%B5%D1%80%D1%8C%20%D0%B2%20%D0%B3%D0%BE%D0%B4%D1%8B%20%D0%B2%D0%BE%D0%B2&amp;stype=image&amp;lr=14&amp;noreask=1&amp;source=wiz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http://tverskaya-oblast.ru/tverskaya-oblast-v-gody-velikoj-otechestvennoj-vojny.html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pobeda.poklonnayagora.ru/city/30.htm</a:t>
            </a:r>
            <a:endParaRPr lang="ru-RU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62624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307181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Калининский отряд народного ополчения 1941 год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Мои документы\Классный час 16 декабря\16 декабря\111421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943362" cy="27047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Идет запись добровольцев на фронт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D:\Мои документы\Классный час 16 декабря\16 декабря\800x600_Fr4ehh40453PjC560gh5.jpg"/>
          <p:cNvPicPr>
            <a:picLocks noChangeAspect="1" noChangeArrowheads="1"/>
          </p:cNvPicPr>
          <p:nvPr/>
        </p:nvPicPr>
        <p:blipFill>
          <a:blip r:embed="rId4"/>
          <a:srcRect l="9449" r="16378"/>
          <a:stretch>
            <a:fillRect/>
          </a:stretch>
        </p:blipFill>
        <p:spPr bwMode="auto">
          <a:xfrm>
            <a:off x="6072198" y="142852"/>
            <a:ext cx="2914324" cy="39290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414338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Девушка -снайпер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85926"/>
            <a:ext cx="3286115" cy="193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14752"/>
            <a:ext cx="4429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33659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23797"/>
          <a:stretch>
            <a:fillRect/>
          </a:stretch>
        </p:blipFill>
        <p:spPr bwMode="auto">
          <a:xfrm>
            <a:off x="0" y="2786058"/>
            <a:ext cx="3225637" cy="30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42852"/>
            <a:ext cx="2357454" cy="355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643570" y="214290"/>
            <a:ext cx="335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Гражданское население на строительстве оборонительных сооружений.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Классный час 16 декабря\16 декабря\img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4500562" cy="308693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89632" cy="311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272" y="214290"/>
            <a:ext cx="42641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4876" y="328612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Тыл – слово военное.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ВСЁ ДЛЯ ФРОНТА, ВСЁ ДЛЯ ПОБЕДЫ!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21429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Намечаемые действия немецких сил по захвату столицы нашей Родины города Москва. План «Тайфун»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oup 321"/>
          <p:cNvGraphicFramePr>
            <a:graphicFrameLocks noGrp="1"/>
          </p:cNvGraphicFramePr>
          <p:nvPr/>
        </p:nvGraphicFramePr>
        <p:xfrm>
          <a:off x="0" y="214290"/>
          <a:ext cx="4929190" cy="6510949"/>
        </p:xfrm>
        <a:graphic>
          <a:graphicData uri="http://schemas.openxmlformats.org/drawingml/2006/table">
            <a:tbl>
              <a:tblPr/>
              <a:tblGrid>
                <a:gridCol w="2342556"/>
                <a:gridCol w="2586634"/>
              </a:tblGrid>
              <a:tr h="5107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Стороны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CCC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              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Германия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командующие                             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командующие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И.С.Конев Г.К.Жуков С.М.Буденный  А.И. Еременко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Ф.фон Бок     Гудериан     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Э.Гепнер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3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Западный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Брянский  Калининский  Северо-Западный фронт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Группа армий «Центр»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 descr="D:\Мои документы\Классный час 16 декабря\16 декабря\1309012730_a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590" y="1079243"/>
            <a:ext cx="4219410" cy="577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утру 14 октября 1941 года немцы подтянули к Калинину основные силы ударной группировки: </a:t>
            </a:r>
            <a:r>
              <a:rPr lang="ru-RU" dirty="0" smtClean="0">
                <a:hlinkClick r:id="rId2" tooltip="1-я танковая дивизия (Германия)"/>
              </a:rPr>
              <a:t>1-ю танковую дивизию</a:t>
            </a:r>
            <a:r>
              <a:rPr lang="ru-RU" dirty="0" smtClean="0"/>
              <a:t>, 900-ю моторизованную бригаду и часть сил </a:t>
            </a:r>
            <a:r>
              <a:rPr lang="ru-RU" dirty="0" smtClean="0">
                <a:hlinkClick r:id="rId3" tooltip="36-я пехотная дивизия (Германия)"/>
              </a:rPr>
              <a:t>36-й моторизованной дивизии</a:t>
            </a:r>
            <a:r>
              <a:rPr lang="ru-RU" dirty="0" smtClean="0"/>
              <a:t> (около 20 тысяч человек), которые в 8—10 раз превосходили число обороняющихся.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00306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нашей стороны город защищали 142 и 336 полки </a:t>
            </a:r>
            <a:r>
              <a:rPr lang="ru-RU" dirty="0" smtClean="0">
                <a:hlinkClick r:id="rId4" tooltip="5-я стрелковая дивизия (1-го формирования)"/>
              </a:rPr>
              <a:t>5-й стрелковой дивизии</a:t>
            </a:r>
            <a:r>
              <a:rPr lang="ru-RU" dirty="0" smtClean="0"/>
              <a:t> под командованием подполковника </a:t>
            </a:r>
            <a:r>
              <a:rPr lang="ru-RU" u="sng" dirty="0" smtClean="0">
                <a:hlinkClick r:id="rId5" tooltip="Телков, Пётр Сергеевич (страница отсутствует)"/>
              </a:rPr>
              <a:t>П. С. </a:t>
            </a:r>
            <a:r>
              <a:rPr lang="ru-RU" u="sng" dirty="0" err="1" smtClean="0">
                <a:hlinkClick r:id="rId5" tooltip="Телков, Пётр Сергеевич (страница отсутствует)"/>
              </a:rPr>
              <a:t>Телкова</a:t>
            </a:r>
            <a:r>
              <a:rPr lang="ru-RU" baseline="30000" dirty="0" smtClean="0">
                <a:hlinkClick r:id="rId6"/>
              </a:rPr>
              <a:t>[9]</a:t>
            </a:r>
            <a:r>
              <a:rPr lang="ru-RU" dirty="0" smtClean="0"/>
              <a:t>.  А так же 934, 937 стрелковые полки и 531 артиллерийский полк. В задачу 937 полка входило оборона Заволжья.</a:t>
            </a:r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2530" y="928670"/>
            <a:ext cx="4681470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86314" y="14285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Авиационный  налет на Калинин, октябрь 1941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500570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Заместитель командующего Западным фронтом генерал-полковник </a:t>
            </a:r>
            <a:r>
              <a:rPr lang="ru-RU" dirty="0" smtClean="0">
                <a:hlinkClick r:id="rId8" tooltip="Конев, Иван Степанович"/>
              </a:rPr>
              <a:t>И. С. Конев</a:t>
            </a:r>
            <a:r>
              <a:rPr lang="ru-RU" dirty="0" smtClean="0"/>
              <a:t> поставил дивизии задачу сдержать противника на подступах к городу и распорядился усилить её маршевой ротой и отрядом слушателей Высшего военно-педагогического института Калинина. Также в распоряжение дивизии было выделено несколько отрядов ополчения.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Классный час 16 декабря\16 декабря\0_59e86_4303a6c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375578" cy="350046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95800"/>
            <a:ext cx="666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D:\Мои документы\Классный час 16 декабря\16 декабря\voj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857232"/>
            <a:ext cx="3767143" cy="25996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Немецкая табличка о взятии г. Калинина с датой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286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Школа №10 после бомбежек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407194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Так выглядел наш город в октябре 1941 года.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и документы\Классный час 16 декабря\16 декабря\299b23e36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857232"/>
            <a:ext cx="1905000" cy="3057525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14290"/>
            <a:ext cx="4714908" cy="44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43570" y="214290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ГОРОБЕЦ Степан Христофорович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командир танка Т-34.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Е.И.Пичугин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1857375" cy="2809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307181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Летчик, мл. лейтенант Евгений Пичугин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353</Words>
  <PresentationFormat>Экран (4:3)</PresentationFormat>
  <Paragraphs>68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</cp:lastModifiedBy>
  <cp:revision>88</cp:revision>
  <dcterms:modified xsi:type="dcterms:W3CDTF">2015-11-07T16:30:52Z</dcterms:modified>
</cp:coreProperties>
</file>