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4" r:id="rId2"/>
    <p:sldId id="276" r:id="rId3"/>
    <p:sldId id="278" r:id="rId4"/>
    <p:sldId id="279" r:id="rId5"/>
    <p:sldId id="272" r:id="rId6"/>
    <p:sldId id="281" r:id="rId7"/>
    <p:sldId id="285" r:id="rId8"/>
    <p:sldId id="289" r:id="rId9"/>
    <p:sldId id="287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BFF"/>
    <a:srgbClr val="FF99FF"/>
    <a:srgbClr val="00FFFF"/>
    <a:srgbClr val="33CCFF"/>
    <a:srgbClr val="99FFCC"/>
    <a:srgbClr val="FFFF00"/>
    <a:srgbClr val="FF6600"/>
    <a:srgbClr val="FFCCFF"/>
    <a:srgbClr val="33CC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AA35F-7FD1-48F1-AFEF-E9F82D595EF9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5260-EA56-4F4F-A60D-55923E171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75260-EA56-4F4F-A60D-55923E17143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chportfolio.ru/articles/read/1484" TargetMode="External"/><Relationship Id="rId2" Type="http://schemas.openxmlformats.org/officeDocument/2006/relationships/hyperlink" Target="http://kartlen1717.ucoz.ru/load/organizacija_vneurochnoj_dejatelnosti_s_uchjotom_fgos_noo_v_gpd_v_uslovijakh_mou_s_k_oshi_4/1-1-0-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5112568" cy="151216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7030A0"/>
                </a:solidFill>
              </a:rPr>
              <a:t>Автор: Чубаева Наталья Николаевна, воспитатель группы продлённого дня ,1 квалификационной категории ,2014 год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57166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МУНИЦИПАЛЬНОЕ ОБРАЗОВАТЕЛЬНОЕ  УЧРЕЖДЕНИЕ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СПЕЦИАЛЬНАЯ (КОРРЕКЦИОННАЯ) ОБРАЗОВАТЕЛЬНАЯ ШКОЛА – ИНТЕРНАТ №4 </a:t>
            </a: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ГОРОДА  МАГНИТОГОРСКА, ЧЕЛЯБИСКОЙ ОБЛАСТИ </a:t>
            </a:r>
            <a:endParaRPr lang="ru-RU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916832"/>
            <a:ext cx="79928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Тема: «Организация внеурочной деятельности младших школьников с учётом ФГОС НОО в группе продлённого дня в условиях МОУ С(К)ОШИ №4</a:t>
            </a:r>
            <a:endParaRPr lang="ru-RU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  <a:lumOff val="2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Администратор\Downloads\LIZN1kPy_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2140" y="3112613"/>
            <a:ext cx="266429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источники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kartlen1717.ucoz.ru/load/organizacija_vneurochnoj_dejatelnosti_s_uchjotom_fgos_noo_v_gpd_v_uslovijakh_mou_s_k_oshi_4/1-1-0-16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uchportfolio.ru/articles/read/1484</a:t>
            </a:r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9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Роль и место внеурочной деятельности в ГПД</a:t>
            </a:r>
            <a:endParaRPr lang="ru-RU" b="1" dirty="0">
              <a:solidFill>
                <a:schemeClr val="tx2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928802"/>
            <a:ext cx="5357813" cy="4500563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Внеурочная деятельность является составной частью учебно-воспитательного процесса и одной из форм организации свободного времени учащихся. </a:t>
            </a:r>
          </a:p>
          <a:p>
            <a:pPr fontAlgn="base"/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    Под </a:t>
            </a:r>
            <a:r>
              <a:rPr lang="ru-RU" sz="2400" b="1" i="1" dirty="0">
                <a:solidFill>
                  <a:srgbClr val="FF0000"/>
                </a:solidFill>
              </a:rPr>
              <a:t>внеурочной деятельностью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</a:rPr>
              <a:t>понимается деятельность, организуемая во внеурочное время для удовлетворения потребностей учащихся в содержательном досуге, их участии в самоуправлении и общественно полезной деятельности.</a:t>
            </a: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ru-RU" sz="24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39293" t="31821" r="38533" b="20857"/>
          <a:stretch>
            <a:fillRect/>
          </a:stretch>
        </p:blipFill>
        <p:spPr bwMode="auto">
          <a:xfrm>
            <a:off x="5357818" y="2000240"/>
            <a:ext cx="35719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Этапы организации внеурочной деятельности</a:t>
            </a:r>
            <a:endParaRPr lang="ru-RU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1. Изучить пакет материалов, разработанных в рамках ФГОС нового поколения;</a:t>
            </a:r>
          </a:p>
          <a:p>
            <a:pPr lvl="0"/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2. Определить основные направления и ценностные основы воспитания и социализации обучающихся начальных классов обеспечивающий их выбор внеурочных занятий в соответствии с интересами и способностями</a:t>
            </a:r>
            <a:endParaRPr lang="ru-RU" sz="2000" dirty="0"/>
          </a:p>
          <a:p>
            <a:pPr lvl="0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3.Проанализировать </a:t>
            </a: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научные подходы к организации внеурочной деятельности, определить стратегию её реализации в ОУ;</a:t>
            </a:r>
          </a:p>
          <a:p>
            <a:r>
              <a:rPr lang="ru-RU" sz="2000" b="1" dirty="0"/>
              <a:t>4. Разработать рабочую программу для реализации данного направления внеурочной деятельности;</a:t>
            </a:r>
          </a:p>
          <a:p>
            <a:pPr lvl="0"/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5.Овладеть методами и формами организации внеурочной деятельности в соответствии с пакетом документов ФГОС нового поколения;</a:t>
            </a:r>
          </a:p>
          <a:p>
            <a:pPr lvl="0"/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6. Создать </a:t>
            </a: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условия для эффективного использования имеющейся в школе учебно-методической и технической базы, информационно - образовательных ресурсов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9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Цель и задачи внеурочной деятельности</a:t>
            </a:r>
            <a:endParaRPr lang="ru-RU" sz="22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750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3300" b="1" dirty="0" smtClean="0">
              <a:solidFill>
                <a:srgbClr val="C00000"/>
              </a:solidFill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rgbClr val="C00000"/>
                </a:solidFill>
              </a:rPr>
              <a:t>Цель:</a:t>
            </a:r>
            <a:r>
              <a:rPr lang="ru-RU" sz="6400" dirty="0">
                <a:solidFill>
                  <a:srgbClr val="C00000"/>
                </a:solidFill>
              </a:rPr>
              <a:t/>
            </a:r>
            <a:br>
              <a:rPr lang="ru-RU" sz="6400" dirty="0">
                <a:solidFill>
                  <a:srgbClr val="C00000"/>
                </a:solidFill>
              </a:rPr>
            </a:br>
            <a:r>
              <a:rPr lang="ru-RU" sz="6400" dirty="0">
                <a:solidFill>
                  <a:srgbClr val="C0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Создание  условий,  обеспечивающих активизацию социальных, интеллектуальных интересов учащихся, развитие здоровой, творчески растущей личности, формирование гражданской ответственности, правового самосознания.</a:t>
            </a:r>
            <a:endParaRPr lang="ru-RU" sz="6400" b="1" dirty="0">
              <a:solidFill>
                <a:srgbClr val="C00000"/>
              </a:solidFill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rgbClr val="C00000"/>
                </a:solidFill>
                <a:ea typeface="Microsoft JhengHei" panose="020B0604030504040204" pitchFamily="34" charset="-120"/>
              </a:rPr>
              <a:t>ЗАДАЧИ:</a:t>
            </a:r>
          </a:p>
          <a:p>
            <a:pPr marL="0" indent="0">
              <a:buNone/>
            </a:pPr>
            <a:r>
              <a:rPr lang="ru-RU" sz="6400" b="1" i="1" dirty="0" smtClean="0">
                <a:solidFill>
                  <a:srgbClr val="C00000"/>
                </a:solidFill>
                <a:ea typeface="Microsoft JhengHei" panose="020B0604030504040204" pitchFamily="34" charset="-120"/>
              </a:rPr>
              <a:t>- </a:t>
            </a:r>
            <a:r>
              <a:rPr lang="ru-RU" sz="6400" b="1" i="1" dirty="0">
                <a:solidFill>
                  <a:srgbClr val="C00000"/>
                </a:solidFill>
                <a:ea typeface="Microsoft JhengHei" panose="020B0604030504040204" pitchFamily="34" charset="-120"/>
              </a:rPr>
              <a:t>обеспечить благоприятный психологический климат пребывания ребенка в школе;</a:t>
            </a:r>
          </a:p>
          <a:p>
            <a:pPr marL="0" indent="0">
              <a:buNone/>
            </a:pPr>
            <a:r>
              <a:rPr lang="ru-RU" sz="6400" b="1" i="1" dirty="0">
                <a:solidFill>
                  <a:srgbClr val="C00000"/>
                </a:solidFill>
                <a:ea typeface="Microsoft JhengHei" panose="020B0604030504040204" pitchFamily="34" charset="-120"/>
              </a:rPr>
              <a:t>- снизить учебную нагрузку обучающихся;</a:t>
            </a:r>
          </a:p>
          <a:p>
            <a:pPr marL="0" indent="0">
              <a:buNone/>
            </a:pPr>
            <a:r>
              <a:rPr lang="ru-RU" sz="6400" b="1" i="1" dirty="0">
                <a:solidFill>
                  <a:srgbClr val="C00000"/>
                </a:solidFill>
                <a:ea typeface="Microsoft JhengHei" panose="020B0604030504040204" pitchFamily="34" charset="-120"/>
              </a:rPr>
              <a:t>- разнообразить виды деятельности для развития творческих способностей  ребенка;</a:t>
            </a:r>
          </a:p>
          <a:p>
            <a:pPr marL="0" indent="0">
              <a:buNone/>
            </a:pPr>
            <a:r>
              <a:rPr lang="ru-RU" sz="6400" b="1" i="1" dirty="0">
                <a:solidFill>
                  <a:srgbClr val="C00000"/>
                </a:solidFill>
                <a:ea typeface="Microsoft JhengHei" panose="020B0604030504040204" pitchFamily="34" charset="-120"/>
              </a:rPr>
              <a:t>- учитывать возрастные и индивидуальные особенности обучающихся воспитанников.</a:t>
            </a:r>
          </a:p>
          <a:p>
            <a:endParaRPr lang="ru-RU" dirty="0"/>
          </a:p>
        </p:txBody>
      </p:sp>
      <p:pic>
        <p:nvPicPr>
          <p:cNvPr id="1027" name="Picture 3" descr="C:\Users\Un1t\Desktop\IMG_20140228_141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3096344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8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Внеурочная деятельность организуется по направлениям развития личности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- общекультурное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- духовно-нравственное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- спортивно-оздоровительное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- общеинтеллектуальное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- социальное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216BFF"/>
                </a:solidFill>
              </a:rPr>
              <a:t>ОСНОВНЫЕ  ВИДЫ И ФОРМЫ ВНЕУРОЧНОЙ ДЕТЯЕЛЬНОСТИ</a:t>
            </a:r>
            <a:endParaRPr lang="ru-RU" dirty="0">
              <a:solidFill>
                <a:srgbClr val="216BFF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3600" b="1" dirty="0" smtClean="0"/>
              <a:t>Виды внеурочной деятельности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ИГРОВАЯ,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ДОСУГОВО – РАЗВЛЕКАТЕЛЬНАЯ ДЕЯТЕЛЬНОСТЬ, 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ПОЗНАВАТЕЛЬНАЯ ДЕЯТЕЛЬНОСТЬ,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КРАЕВЕДЧЕСКАЯ ДЕЯТЕЛЬНСТЬ;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СПОРТИВНО-ОЗДОРОВИТЕЛЬНАЯ ДЕЯТЕЛЬНОСТЬ, 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ХУДОЖЕСТВЕННОЕ ТВОРЧЕСТВО,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ТРУДОВАЯ ДЕЯТЕЛЬНОСТЬ</a:t>
            </a:r>
          </a:p>
          <a:p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/>
              <a:t>Формы внеурочной деятельности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ЭКСКУРСИИ,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ПРОГУЛКИ, 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КРУЖКИ,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СЕКЦИИ,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КРУГЛЫЕ СТОЛЫ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ДИСКУССИИ, 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ОЛИМПИАДЫ,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СОРЕВНОВАНИЯ,</a:t>
            </a:r>
          </a:p>
          <a:p>
            <a:pPr lvl="0"/>
            <a:r>
              <a:rPr lang="ru-RU" sz="2600" b="1" dirty="0">
                <a:solidFill>
                  <a:srgbClr val="C00000"/>
                </a:solidFill>
              </a:rPr>
              <a:t>ОБЩЕСТВЕННО-ПОЛЕЗНЫЙ ТРУД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011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Педагогические технологии в организации внеурочной деятельности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ДИАЛОГА</a:t>
            </a:r>
          </a:p>
          <a:p>
            <a:r>
              <a:rPr lang="ru-RU" dirty="0" smtClean="0"/>
              <a:t>ТЕХНОЛОГИЯ «СОЗДАНИЯ СИТУАЦИИ УСПЕХА»</a:t>
            </a:r>
          </a:p>
          <a:p>
            <a:r>
              <a:rPr lang="ru-RU" dirty="0" smtClean="0"/>
              <a:t>ТЕХНОЛОГИЯ ПРОЕКТНОЙ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6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ВЫВОДЫ</a:t>
            </a:r>
            <a:endParaRPr lang="ru-RU" sz="5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800" b="1" dirty="0" smtClean="0"/>
              <a:t>- Организация </a:t>
            </a:r>
            <a:r>
              <a:rPr lang="ru-RU" sz="2800" b="1" dirty="0"/>
              <a:t>внеурочной деятельности в ГПД в условиях МОУ С(К)ОШИ № 4 создает для обучающихся воспитанников  особое образовательное пространство, позволяющее развивать собственные </a:t>
            </a:r>
            <a:r>
              <a:rPr lang="ru-RU" sz="2800" b="1" dirty="0" smtClean="0"/>
              <a:t>интересы;</a:t>
            </a:r>
          </a:p>
          <a:p>
            <a:r>
              <a:rPr lang="ru-RU" sz="2800" b="1" dirty="0" smtClean="0"/>
              <a:t>- Успешно </a:t>
            </a:r>
            <a:r>
              <a:rPr lang="ru-RU" sz="2800" b="1" dirty="0"/>
              <a:t>проходить социализацию на новом жизненном этапе, осваивать культурные нормы и ценности. 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- У </a:t>
            </a:r>
            <a:r>
              <a:rPr lang="ru-RU" sz="2800" b="1" dirty="0"/>
              <a:t>воспитанников формируется правильное отношение к окружающему миру, желание участвовать в разнообразной творческой деятельности.</a:t>
            </a:r>
          </a:p>
          <a:p>
            <a:endParaRPr lang="ru-RU" sz="2800" b="1" dirty="0" smtClean="0"/>
          </a:p>
          <a:p>
            <a:endParaRPr lang="ru-RU" b="1" dirty="0"/>
          </a:p>
          <a:p>
            <a:pPr lvl="0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3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CAX0SFF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12776"/>
            <a:ext cx="6264696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rgbClr val="00B0F0"/>
      </a:dk1>
      <a:lt1>
        <a:srgbClr val="006699"/>
      </a:lt1>
      <a:dk2>
        <a:srgbClr val="00206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922</TotalTime>
  <Words>375</Words>
  <Application>Microsoft Office PowerPoint</Application>
  <PresentationFormat>Экран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Роль и место внеурочной деятельности в ГПД</vt:lpstr>
      <vt:lpstr>Этапы организации внеурочной деятельности</vt:lpstr>
      <vt:lpstr>Цель и задачи внеурочной деятельности</vt:lpstr>
      <vt:lpstr>Внеурочная деятельность организуется по направлениям развития личности </vt:lpstr>
      <vt:lpstr>ОСНОВНЫЕ  ВИДЫ И ФОРМЫ ВНЕУРОЧНОЙ ДЕТЯЕЛЬНОСТИ</vt:lpstr>
      <vt:lpstr>Педагогические технологии в организации внеурочной деятельности</vt:lpstr>
      <vt:lpstr>ВЫВОДЫ</vt:lpstr>
      <vt:lpstr>СПАСИБО ЗА ВНИМАНИЕ!!!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101</cp:revision>
  <dcterms:created xsi:type="dcterms:W3CDTF">2013-05-21T17:15:18Z</dcterms:created>
  <dcterms:modified xsi:type="dcterms:W3CDTF">2015-11-09T18:18:20Z</dcterms:modified>
</cp:coreProperties>
</file>