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57" r:id="rId4"/>
    <p:sldId id="258" r:id="rId5"/>
    <p:sldId id="259" r:id="rId6"/>
    <p:sldId id="260" r:id="rId7"/>
    <p:sldId id="261" r:id="rId8"/>
    <p:sldId id="262" r:id="rId9"/>
    <p:sldId id="264" r:id="rId10"/>
    <p:sldId id="265" r:id="rId11"/>
    <p:sldId id="268" r:id="rId12"/>
    <p:sldId id="273" r:id="rId13"/>
    <p:sldId id="266" r:id="rId14"/>
    <p:sldId id="272" r:id="rId15"/>
    <p:sldId id="267" r:id="rId16"/>
    <p:sldId id="274" r:id="rId17"/>
    <p:sldId id="269" r:id="rId18"/>
    <p:sldId id="270" r:id="rId19"/>
    <p:sldId id="271" r:id="rId20"/>
    <p:sldId id="276" r:id="rId21"/>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F5311A3-74A0-4BC6-9E30-9FBF61A4105A}" type="datetimeFigureOut">
              <a:rPr lang="ru-RU"/>
              <a:pPr>
                <a:defRPr/>
              </a:pPr>
              <a:t>10.11.2015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A9022B4-C448-4546-B347-C3F805316F50}" type="slidenum">
              <a:rPr lang="ru-RU"/>
              <a:pPr>
                <a:defRPr/>
              </a:pPr>
              <a:t>‹#›</a:t>
            </a:fld>
            <a:endParaRPr lang="ru-RU"/>
          </a:p>
        </p:txBody>
      </p:sp>
    </p:spTree>
    <p:extLst>
      <p:ext uri="{BB962C8B-B14F-4D97-AF65-F5344CB8AC3E}">
        <p14:creationId xmlns:p14="http://schemas.microsoft.com/office/powerpoint/2010/main" val="36025976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A3D14C-9535-40D4-8B67-FCD6C602357E}" type="slidenum">
              <a:rPr lang="ru-RU"/>
              <a:pPr fontAlgn="base">
                <a:spcBef>
                  <a:spcPct val="0"/>
                </a:spcBef>
                <a:spcAft>
                  <a:spcPct val="0"/>
                </a:spcAft>
              </a:pPr>
              <a:t>13</a:t>
            </a:fld>
            <a:endParaRPr lang="ru-RU"/>
          </a:p>
        </p:txBody>
      </p:sp>
    </p:spTree>
    <p:extLst>
      <p:ext uri="{BB962C8B-B14F-4D97-AF65-F5344CB8AC3E}">
        <p14:creationId xmlns:p14="http://schemas.microsoft.com/office/powerpoint/2010/main" val="328833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A9022B4-C448-4546-B347-C3F805316F50}" type="slidenum">
              <a:rPr lang="ru-RU" smtClean="0"/>
              <a:pPr>
                <a:defRPr/>
              </a:pPr>
              <a:t>19</a:t>
            </a:fld>
            <a:endParaRPr lang="ru-RU"/>
          </a:p>
        </p:txBody>
      </p:sp>
    </p:spTree>
    <p:extLst>
      <p:ext uri="{BB962C8B-B14F-4D97-AF65-F5344CB8AC3E}">
        <p14:creationId xmlns:p14="http://schemas.microsoft.com/office/powerpoint/2010/main" val="362603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0875AF1-0888-46D8-B01F-C115FCDE9319}" type="datetimeFigureOut">
              <a:rPr lang="ru-RU"/>
              <a:pPr>
                <a:defRPr/>
              </a:pPr>
              <a:t>10.11.2015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427F9F-2A8C-45EB-9C26-71CED6147C3B}" type="slidenum">
              <a:rPr lang="ru-RU"/>
              <a:pPr>
                <a:defRPr/>
              </a:pPr>
              <a:t>‹#›</a:t>
            </a:fld>
            <a:endParaRPr lang="ru-RU"/>
          </a:p>
        </p:txBody>
      </p:sp>
    </p:spTree>
    <p:extLst>
      <p:ext uri="{BB962C8B-B14F-4D97-AF65-F5344CB8AC3E}">
        <p14:creationId xmlns:p14="http://schemas.microsoft.com/office/powerpoint/2010/main" val="113603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A9E92B2-28CE-478C-A83C-095A1AA7489E}" type="datetimeFigureOut">
              <a:rPr lang="ru-RU"/>
              <a:pPr>
                <a:defRPr/>
              </a:pPr>
              <a:t>10.11.2015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45F2E9F-D2DA-4F12-A50C-04B95B7BA23B}" type="slidenum">
              <a:rPr lang="ru-RU"/>
              <a:pPr>
                <a:defRPr/>
              </a:pPr>
              <a:t>‹#›</a:t>
            </a:fld>
            <a:endParaRPr lang="ru-RU"/>
          </a:p>
        </p:txBody>
      </p:sp>
    </p:spTree>
    <p:extLst>
      <p:ext uri="{BB962C8B-B14F-4D97-AF65-F5344CB8AC3E}">
        <p14:creationId xmlns:p14="http://schemas.microsoft.com/office/powerpoint/2010/main" val="19024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ADAF7CB-A119-4E8B-9B14-A6F2C7696BFF}" type="datetimeFigureOut">
              <a:rPr lang="ru-RU"/>
              <a:pPr>
                <a:defRPr/>
              </a:pPr>
              <a:t>10.11.2015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614A2A-9FCC-4F2A-BFCC-E2B6B1B34518}" type="slidenum">
              <a:rPr lang="ru-RU"/>
              <a:pPr>
                <a:defRPr/>
              </a:pPr>
              <a:t>‹#›</a:t>
            </a:fld>
            <a:endParaRPr lang="ru-RU"/>
          </a:p>
        </p:txBody>
      </p:sp>
    </p:spTree>
    <p:extLst>
      <p:ext uri="{BB962C8B-B14F-4D97-AF65-F5344CB8AC3E}">
        <p14:creationId xmlns:p14="http://schemas.microsoft.com/office/powerpoint/2010/main" val="65591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544F424-D062-45A7-B972-271FDF6F08C4}" type="datetimeFigureOut">
              <a:rPr lang="ru-RU"/>
              <a:pPr>
                <a:defRPr/>
              </a:pPr>
              <a:t>10.11.2015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CC81FB-53B7-47EF-AE1E-7A7A5B6E60F9}" type="slidenum">
              <a:rPr lang="ru-RU"/>
              <a:pPr>
                <a:defRPr/>
              </a:pPr>
              <a:t>‹#›</a:t>
            </a:fld>
            <a:endParaRPr lang="ru-RU"/>
          </a:p>
        </p:txBody>
      </p:sp>
    </p:spTree>
    <p:extLst>
      <p:ext uri="{BB962C8B-B14F-4D97-AF65-F5344CB8AC3E}">
        <p14:creationId xmlns:p14="http://schemas.microsoft.com/office/powerpoint/2010/main" val="299105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AF9FB5F-2DD1-4830-BB20-F615B481F543}" type="datetimeFigureOut">
              <a:rPr lang="ru-RU"/>
              <a:pPr>
                <a:defRPr/>
              </a:pPr>
              <a:t>10.11.2015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041F6CF-FEC4-4083-A1FC-0C16A7E61087}" type="slidenum">
              <a:rPr lang="ru-RU"/>
              <a:pPr>
                <a:defRPr/>
              </a:pPr>
              <a:t>‹#›</a:t>
            </a:fld>
            <a:endParaRPr lang="ru-RU"/>
          </a:p>
        </p:txBody>
      </p:sp>
    </p:spTree>
    <p:extLst>
      <p:ext uri="{BB962C8B-B14F-4D97-AF65-F5344CB8AC3E}">
        <p14:creationId xmlns:p14="http://schemas.microsoft.com/office/powerpoint/2010/main" val="6141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769D2F7-3D0A-48FD-AB64-F6A5A7775E65}" type="datetimeFigureOut">
              <a:rPr lang="ru-RU"/>
              <a:pPr>
                <a:defRPr/>
              </a:pPr>
              <a:t>10.11.2015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5D05144-CDCE-4915-A609-CE5C12A56EE7}" type="slidenum">
              <a:rPr lang="ru-RU"/>
              <a:pPr>
                <a:defRPr/>
              </a:pPr>
              <a:t>‹#›</a:t>
            </a:fld>
            <a:endParaRPr lang="ru-RU"/>
          </a:p>
        </p:txBody>
      </p:sp>
    </p:spTree>
    <p:extLst>
      <p:ext uri="{BB962C8B-B14F-4D97-AF65-F5344CB8AC3E}">
        <p14:creationId xmlns:p14="http://schemas.microsoft.com/office/powerpoint/2010/main" val="300073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AB7A638-A2FB-4DB5-980C-136CD434F3FB}" type="datetimeFigureOut">
              <a:rPr lang="ru-RU"/>
              <a:pPr>
                <a:defRPr/>
              </a:pPr>
              <a:t>10.11.2015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9F43988-0203-453B-9C7E-BD1F7253A302}" type="slidenum">
              <a:rPr lang="ru-RU"/>
              <a:pPr>
                <a:defRPr/>
              </a:pPr>
              <a:t>‹#›</a:t>
            </a:fld>
            <a:endParaRPr lang="ru-RU"/>
          </a:p>
        </p:txBody>
      </p:sp>
    </p:spTree>
    <p:extLst>
      <p:ext uri="{BB962C8B-B14F-4D97-AF65-F5344CB8AC3E}">
        <p14:creationId xmlns:p14="http://schemas.microsoft.com/office/powerpoint/2010/main" val="12595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1895027-3255-4397-8B1A-6740BB9510AD}" type="datetimeFigureOut">
              <a:rPr lang="ru-RU"/>
              <a:pPr>
                <a:defRPr/>
              </a:pPr>
              <a:t>10.11.2015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F0E6B38-7208-4B74-9667-F330E42DA1F3}" type="slidenum">
              <a:rPr lang="ru-RU"/>
              <a:pPr>
                <a:defRPr/>
              </a:pPr>
              <a:t>‹#›</a:t>
            </a:fld>
            <a:endParaRPr lang="ru-RU"/>
          </a:p>
        </p:txBody>
      </p:sp>
    </p:spTree>
    <p:extLst>
      <p:ext uri="{BB962C8B-B14F-4D97-AF65-F5344CB8AC3E}">
        <p14:creationId xmlns:p14="http://schemas.microsoft.com/office/powerpoint/2010/main" val="237772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4839189-4F35-41A4-99A0-8C79EB340A2B}" type="datetimeFigureOut">
              <a:rPr lang="ru-RU"/>
              <a:pPr>
                <a:defRPr/>
              </a:pPr>
              <a:t>10.11.2015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39D3C22-2692-42AA-9006-2FFC86160433}" type="slidenum">
              <a:rPr lang="ru-RU"/>
              <a:pPr>
                <a:defRPr/>
              </a:pPr>
              <a:t>‹#›</a:t>
            </a:fld>
            <a:endParaRPr lang="ru-RU"/>
          </a:p>
        </p:txBody>
      </p:sp>
    </p:spTree>
    <p:extLst>
      <p:ext uri="{BB962C8B-B14F-4D97-AF65-F5344CB8AC3E}">
        <p14:creationId xmlns:p14="http://schemas.microsoft.com/office/powerpoint/2010/main" val="88438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3BD78A8-9717-4982-8866-D75593D84527}" type="datetimeFigureOut">
              <a:rPr lang="ru-RU"/>
              <a:pPr>
                <a:defRPr/>
              </a:pPr>
              <a:t>10.11.2015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DA01F98-65F2-4756-9093-748242D9A17A}" type="slidenum">
              <a:rPr lang="ru-RU"/>
              <a:pPr>
                <a:defRPr/>
              </a:pPr>
              <a:t>‹#›</a:t>
            </a:fld>
            <a:endParaRPr lang="ru-RU"/>
          </a:p>
        </p:txBody>
      </p:sp>
    </p:spTree>
    <p:extLst>
      <p:ext uri="{BB962C8B-B14F-4D97-AF65-F5344CB8AC3E}">
        <p14:creationId xmlns:p14="http://schemas.microsoft.com/office/powerpoint/2010/main" val="71340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DCA5CD9-8446-44BD-8964-2131312216AF}" type="datetimeFigureOut">
              <a:rPr lang="ru-RU"/>
              <a:pPr>
                <a:defRPr/>
              </a:pPr>
              <a:t>10.11.2015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DF0DF5-060C-4846-9B84-DD9287161889}" type="slidenum">
              <a:rPr lang="ru-RU"/>
              <a:pPr>
                <a:defRPr/>
              </a:pPr>
              <a:t>‹#›</a:t>
            </a:fld>
            <a:endParaRPr lang="ru-RU"/>
          </a:p>
        </p:txBody>
      </p:sp>
    </p:spTree>
    <p:extLst>
      <p:ext uri="{BB962C8B-B14F-4D97-AF65-F5344CB8AC3E}">
        <p14:creationId xmlns:p14="http://schemas.microsoft.com/office/powerpoint/2010/main" val="78758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61D59D6-3D26-470E-983B-8E162D94B719}" type="datetimeFigureOut">
              <a:rPr lang="ru-RU"/>
              <a:pPr>
                <a:defRPr/>
              </a:pPr>
              <a:t>10.11.2015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2AC76BE-95C3-4510-9725-ED895489D41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i-S-EoAIXIw" TargetMode="External"/><Relationship Id="rId2" Type="http://schemas.openxmlformats.org/officeDocument/2006/relationships/hyperlink" Target="http://www.nakedheart.org/ru/news-events/event/%D1%81%D0%B0%D0%BC%D1%8B%D0%B9-%D0%B1%D0%BE%D0%BB%D1%8C%D1%88%D0%BE%D0%B9-%D1%83%D1%80%D0%BE%D0%BA-%D0%B2-%D0%BC%D0%B8%D1%80%D0%B5-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jpeg"/><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683568" y="1049537"/>
            <a:ext cx="7632700" cy="2123658"/>
          </a:xfrm>
          <a:prstGeom prst="rect">
            <a:avLst/>
          </a:prstGeom>
        </p:spPr>
        <p:txBody>
          <a:bodyPr>
            <a:spAutoFit/>
          </a:bodyPr>
          <a:lstStyle/>
          <a:p>
            <a:pPr algn="ctr" eaLnBrk="1" fontAlgn="auto" hangingPunct="1">
              <a:spcBef>
                <a:spcPts val="0"/>
              </a:spcBef>
              <a:spcAft>
                <a:spcPts val="0"/>
              </a:spcAft>
              <a:defRPr/>
            </a:pPr>
            <a:r>
              <a:rPr lang="ru-RU"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Самый большой урок в мире  по теме:</a:t>
            </a:r>
          </a:p>
          <a:p>
            <a:pPr algn="ctr" eaLnBrk="1" fontAlgn="auto" hangingPunct="1">
              <a:spcBef>
                <a:spcPts val="0"/>
              </a:spcBef>
              <a:spcAft>
                <a:spcPts val="0"/>
              </a:spcAft>
              <a:defRPr/>
            </a:pPr>
            <a:r>
              <a:rPr lang="ru-RU"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«Школа для всех».  </a:t>
            </a:r>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b="29930"/>
          <a:stretch/>
        </p:blipFill>
        <p:spPr>
          <a:xfrm>
            <a:off x="2092281" y="3173195"/>
            <a:ext cx="4959437" cy="1946982"/>
          </a:xfrm>
          <a:prstGeom prst="rect">
            <a:avLst/>
          </a:prstGeom>
          <a:ln>
            <a:noFill/>
          </a:ln>
          <a:effectLst>
            <a:softEdge rad="112500"/>
          </a:effectLst>
        </p:spPr>
      </p:pic>
      <p:sp>
        <p:nvSpPr>
          <p:cNvPr id="6" name="Прямоугольник 5"/>
          <p:cNvSpPr/>
          <p:nvPr/>
        </p:nvSpPr>
        <p:spPr>
          <a:xfrm>
            <a:off x="0" y="260648"/>
            <a:ext cx="9144000" cy="831850"/>
          </a:xfrm>
          <a:prstGeom prst="rect">
            <a:avLst/>
          </a:prstGeom>
        </p:spPr>
        <p:txBody>
          <a:bodyPr>
            <a:spAutoFit/>
          </a:bodyPr>
          <a:lstStyle/>
          <a:p>
            <a:pPr algn="ctr" eaLnBrk="1" hangingPunct="1">
              <a:spcAft>
                <a:spcPts val="0"/>
              </a:spcAft>
              <a:defRPr/>
            </a:pPr>
            <a:r>
              <a:rPr lang="ru-RU" sz="1600" b="1" dirty="0">
                <a:solidFill>
                  <a:schemeClr val="accent6">
                    <a:lumMod val="50000"/>
                  </a:schemeClr>
                </a:solidFill>
                <a:effectLst>
                  <a:outerShdw blurRad="38100" dist="38100" dir="2700000" algn="tl">
                    <a:srgbClr val="000000">
                      <a:alpha val="43137"/>
                    </a:srgbClr>
                  </a:outerShdw>
                </a:effectLst>
                <a:latin typeface="+mj-lt"/>
              </a:rPr>
              <a:t>Муниципальное бюджетное общеобразовательное учреждение</a:t>
            </a:r>
          </a:p>
          <a:p>
            <a:pPr algn="ctr" eaLnBrk="1" hangingPunct="1">
              <a:spcAft>
                <a:spcPts val="0"/>
              </a:spcAft>
              <a:defRPr/>
            </a:pPr>
            <a:r>
              <a:rPr lang="ru-RU" sz="1600" b="1" dirty="0">
                <a:solidFill>
                  <a:schemeClr val="accent6">
                    <a:lumMod val="50000"/>
                  </a:schemeClr>
                </a:solidFill>
                <a:effectLst>
                  <a:outerShdw blurRad="38100" dist="38100" dir="2700000" algn="tl">
                    <a:srgbClr val="000000">
                      <a:alpha val="43137"/>
                    </a:srgbClr>
                  </a:outerShdw>
                </a:effectLst>
                <a:latin typeface="+mj-lt"/>
              </a:rPr>
              <a:t>Садовская средняя общеобразовательная школа филиал  </a:t>
            </a:r>
            <a:r>
              <a:rPr lang="ru-RU" sz="1600" b="1" dirty="0" err="1">
                <a:solidFill>
                  <a:schemeClr val="accent6">
                    <a:lumMod val="50000"/>
                  </a:schemeClr>
                </a:solidFill>
                <a:effectLst>
                  <a:outerShdw blurRad="38100" dist="38100" dir="2700000" algn="tl">
                    <a:srgbClr val="000000">
                      <a:alpha val="43137"/>
                    </a:srgbClr>
                  </a:outerShdw>
                </a:effectLst>
                <a:latin typeface="+mj-lt"/>
              </a:rPr>
              <a:t>с.Лозовое</a:t>
            </a:r>
            <a:endParaRPr lang="ru-RU" sz="1600" b="1" dirty="0">
              <a:solidFill>
                <a:schemeClr val="accent6">
                  <a:lumMod val="50000"/>
                </a:schemeClr>
              </a:solidFill>
              <a:effectLst>
                <a:outerShdw blurRad="38100" dist="38100" dir="2700000" algn="tl">
                  <a:srgbClr val="000000">
                    <a:alpha val="43137"/>
                  </a:srgbClr>
                </a:outerShdw>
              </a:effectLst>
              <a:latin typeface="+mj-lt"/>
            </a:endParaRPr>
          </a:p>
          <a:p>
            <a:pPr algn="ctr" eaLnBrk="1" hangingPunct="1">
              <a:spcAft>
                <a:spcPts val="0"/>
              </a:spcAft>
              <a:defRPr/>
            </a:pPr>
            <a:r>
              <a:rPr lang="ru-RU" sz="1600" b="1" dirty="0" err="1">
                <a:solidFill>
                  <a:schemeClr val="accent6">
                    <a:lumMod val="50000"/>
                  </a:schemeClr>
                </a:solidFill>
                <a:effectLst>
                  <a:outerShdw blurRad="38100" dist="38100" dir="2700000" algn="tl">
                    <a:srgbClr val="000000">
                      <a:alpha val="43137"/>
                    </a:srgbClr>
                  </a:outerShdw>
                </a:effectLst>
                <a:latin typeface="+mj-lt"/>
              </a:rPr>
              <a:t>с.Лозовое</a:t>
            </a:r>
            <a:r>
              <a:rPr lang="ru-RU" sz="1600" b="1" dirty="0">
                <a:solidFill>
                  <a:schemeClr val="accent6">
                    <a:lumMod val="50000"/>
                  </a:schemeClr>
                </a:solidFill>
                <a:effectLst>
                  <a:outerShdw blurRad="38100" dist="38100" dir="2700000" algn="tl">
                    <a:srgbClr val="000000">
                      <a:alpha val="43137"/>
                    </a:srgbClr>
                  </a:outerShdw>
                </a:effectLst>
                <a:latin typeface="+mj-lt"/>
              </a:rPr>
              <a:t> Тамбовского района Амурской области</a:t>
            </a:r>
          </a:p>
        </p:txBody>
      </p:sp>
      <p:sp>
        <p:nvSpPr>
          <p:cNvPr id="7" name="Прямоугольник 6"/>
          <p:cNvSpPr/>
          <p:nvPr/>
        </p:nvSpPr>
        <p:spPr>
          <a:xfrm>
            <a:off x="299335" y="5120177"/>
            <a:ext cx="2863850" cy="1323439"/>
          </a:xfrm>
          <a:prstGeom prst="rect">
            <a:avLst/>
          </a:prstGeom>
        </p:spPr>
        <p:txBody>
          <a:bodyPr>
            <a:spAutoFit/>
          </a:bodyPr>
          <a:lstStyle/>
          <a:p>
            <a:pPr eaLnBrk="1" fontAlgn="auto" hangingPunct="1">
              <a:spcBef>
                <a:spcPts val="0"/>
              </a:spcBef>
              <a:spcAft>
                <a:spcPts val="0"/>
              </a:spcAft>
              <a:defRPr/>
            </a:pPr>
            <a:r>
              <a:rPr lang="ru-RU" sz="1600" b="1" i="1" dirty="0" smtClean="0">
                <a:solidFill>
                  <a:schemeClr val="accent6">
                    <a:lumMod val="50000"/>
                  </a:schemeClr>
                </a:solidFill>
                <a:effectLst>
                  <a:outerShdw blurRad="38100" dist="38100" dir="2700000" algn="tl">
                    <a:srgbClr val="000000">
                      <a:alpha val="43137"/>
                    </a:srgbClr>
                  </a:outerShdw>
                </a:effectLst>
                <a:latin typeface="+mn-lt"/>
              </a:rPr>
              <a:t>Внеклассное </a:t>
            </a:r>
            <a:r>
              <a:rPr lang="ru-RU" sz="1600" b="1" i="1" dirty="0" err="1" smtClean="0">
                <a:solidFill>
                  <a:schemeClr val="accent6">
                    <a:lumMod val="50000"/>
                  </a:schemeClr>
                </a:solidFill>
                <a:effectLst>
                  <a:outerShdw blurRad="38100" dist="38100" dir="2700000" algn="tl">
                    <a:srgbClr val="000000">
                      <a:alpha val="43137"/>
                    </a:srgbClr>
                  </a:outerShdw>
                </a:effectLst>
                <a:latin typeface="+mn-lt"/>
              </a:rPr>
              <a:t>мероприятиен</a:t>
            </a:r>
            <a:endParaRPr lang="ru-RU" sz="1600" b="1" i="1" dirty="0" smtClean="0">
              <a:solidFill>
                <a:schemeClr val="accent6">
                  <a:lumMod val="50000"/>
                </a:schemeClr>
              </a:solidFill>
              <a:effectLst>
                <a:outerShdw blurRad="38100" dist="38100" dir="2700000" algn="tl">
                  <a:srgbClr val="000000">
                    <a:alpha val="43137"/>
                  </a:srgbClr>
                </a:outerShdw>
              </a:effectLst>
              <a:latin typeface="+mn-lt"/>
            </a:endParaRPr>
          </a:p>
          <a:p>
            <a:pPr eaLnBrk="1" fontAlgn="auto" hangingPunct="1">
              <a:spcBef>
                <a:spcPts val="0"/>
              </a:spcBef>
              <a:spcAft>
                <a:spcPts val="0"/>
              </a:spcAft>
              <a:defRPr/>
            </a:pPr>
            <a:r>
              <a:rPr lang="ru-RU" sz="1600" b="1" i="1" dirty="0" smtClean="0">
                <a:solidFill>
                  <a:schemeClr val="accent6">
                    <a:lumMod val="50000"/>
                  </a:schemeClr>
                </a:solidFill>
                <a:effectLst>
                  <a:outerShdw blurRad="38100" dist="38100" dir="2700000" algn="tl">
                    <a:srgbClr val="000000">
                      <a:alpha val="43137"/>
                    </a:srgbClr>
                  </a:outerShdw>
                </a:effectLst>
                <a:latin typeface="+mn-lt"/>
              </a:rPr>
              <a:t>7-11 классы</a:t>
            </a:r>
            <a:endParaRPr lang="ru-RU" sz="1600" b="1" i="1" dirty="0">
              <a:solidFill>
                <a:schemeClr val="accent6">
                  <a:lumMod val="50000"/>
                </a:schemeClr>
              </a:solidFill>
              <a:effectLst>
                <a:outerShdw blurRad="38100" dist="38100" dir="2700000" algn="tl">
                  <a:srgbClr val="000000">
                    <a:alpha val="43137"/>
                  </a:srgbClr>
                </a:outerShdw>
              </a:effectLst>
              <a:latin typeface="+mn-lt"/>
            </a:endParaRPr>
          </a:p>
          <a:p>
            <a:pPr eaLnBrk="1" fontAlgn="auto" hangingPunct="1">
              <a:spcBef>
                <a:spcPts val="0"/>
              </a:spcBef>
              <a:spcAft>
                <a:spcPts val="0"/>
              </a:spcAft>
              <a:defRPr/>
            </a:pPr>
            <a:r>
              <a:rPr lang="ru-RU" sz="1600" b="1" i="1" dirty="0">
                <a:solidFill>
                  <a:schemeClr val="accent6">
                    <a:lumMod val="50000"/>
                  </a:schemeClr>
                </a:solidFill>
                <a:effectLst>
                  <a:outerShdw blurRad="38100" dist="38100" dir="2700000" algn="tl">
                    <a:srgbClr val="000000">
                      <a:alpha val="43137"/>
                    </a:srgbClr>
                  </a:outerShdw>
                </a:effectLst>
                <a:latin typeface="+mn-lt"/>
              </a:rPr>
              <a:t>Составила учитель русского языка и литературы </a:t>
            </a:r>
          </a:p>
          <a:p>
            <a:pPr eaLnBrk="1" fontAlgn="auto" hangingPunct="1">
              <a:spcBef>
                <a:spcPts val="0"/>
              </a:spcBef>
              <a:spcAft>
                <a:spcPts val="0"/>
              </a:spcAft>
              <a:defRPr/>
            </a:pPr>
            <a:r>
              <a:rPr lang="ru-RU" sz="1600" b="1" i="1" dirty="0">
                <a:solidFill>
                  <a:schemeClr val="accent6">
                    <a:lumMod val="50000"/>
                  </a:schemeClr>
                </a:solidFill>
                <a:effectLst>
                  <a:outerShdw blurRad="38100" dist="38100" dir="2700000" algn="tl">
                    <a:srgbClr val="000000">
                      <a:alpha val="43137"/>
                    </a:srgbClr>
                  </a:outerShdw>
                </a:effectLst>
                <a:latin typeface="+mn-lt"/>
              </a:rPr>
              <a:t>Ефимова Нина Васильевна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550" y="160338"/>
            <a:ext cx="4402138" cy="1076325"/>
          </a:xfrm>
          <a:prstGeom prst="rect">
            <a:avLst/>
          </a:prstGeom>
        </p:spPr>
        <p:txBody>
          <a:bodyPr wrap="none">
            <a:spAutoFit/>
          </a:bodyPr>
          <a:lstStyle/>
          <a:p>
            <a:pPr algn="ctr" eaLnBrk="1" fontAlgn="auto" hangingPunct="1">
              <a:spcBef>
                <a:spcPts val="0"/>
              </a:spcBef>
              <a:spcAft>
                <a:spcPts val="0"/>
              </a:spcAft>
              <a:defRPr/>
            </a:pP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Данные на основе </a:t>
            </a:r>
          </a:p>
          <a:p>
            <a:pPr algn="ctr" eaLnBrk="1" fontAlgn="auto" hangingPunct="1">
              <a:spcBef>
                <a:spcPts val="0"/>
              </a:spcBef>
              <a:spcAft>
                <a:spcPts val="0"/>
              </a:spcAft>
              <a:defRPr/>
            </a:pP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статистики ЮНЕСКО</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7763" y="12700"/>
            <a:ext cx="25130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65125" y="1236663"/>
            <a:ext cx="5616575" cy="831850"/>
          </a:xfrm>
          <a:prstGeom prst="rect">
            <a:avLst/>
          </a:prstGeom>
        </p:spPr>
        <p:txBody>
          <a:bodyPr>
            <a:spAutoFit/>
          </a:bodyPr>
          <a:lstStyle/>
          <a:p>
            <a:pPr algn="ctr" eaLnBrk="1" fontAlgn="auto" hangingPunct="1">
              <a:spcBef>
                <a:spcPts val="0"/>
              </a:spcBef>
              <a:spcAft>
                <a:spcPts val="0"/>
              </a:spcAft>
              <a:defRPr/>
            </a:pP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129 стран проанализировано по уровню доступности образования</a:t>
            </a:r>
          </a:p>
        </p:txBody>
      </p:sp>
      <p:sp>
        <p:nvSpPr>
          <p:cNvPr id="7" name="Прямоугольник 6"/>
          <p:cNvSpPr/>
          <p:nvPr/>
        </p:nvSpPr>
        <p:spPr>
          <a:xfrm>
            <a:off x="365125" y="2101850"/>
            <a:ext cx="8599488" cy="2478088"/>
          </a:xfrm>
          <a:prstGeom prst="rect">
            <a:avLst/>
          </a:prstGeom>
        </p:spPr>
        <p:txBody>
          <a:bodyPr>
            <a:spAutoFit/>
          </a:bodyPr>
          <a:lstStyle/>
          <a:p>
            <a:pPr marL="285750" indent="-285750" eaLnBrk="1" fontAlgn="auto" hangingPunct="1">
              <a:spcBef>
                <a:spcPts val="0"/>
              </a:spcBef>
              <a:spcAft>
                <a:spcPts val="600"/>
              </a:spcAft>
              <a:buFont typeface="Wingdings" panose="05000000000000000000" pitchFamily="2" charset="2"/>
              <a:buChar char="Ø"/>
              <a:defRPr/>
            </a:pPr>
            <a:r>
              <a:rPr lang="ru-RU"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Около </a:t>
            </a:r>
            <a:r>
              <a:rPr lang="ru-RU"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72 млн. детей</a:t>
            </a:r>
            <a:r>
              <a:rPr lang="ru-RU"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не ходят в школу.</a:t>
            </a:r>
          </a:p>
          <a:p>
            <a:pPr marL="285750" indent="-285750" eaLnBrk="1" fontAlgn="auto" hangingPunct="1">
              <a:spcBef>
                <a:spcPts val="0"/>
              </a:spcBef>
              <a:spcAft>
                <a:spcPts val="600"/>
              </a:spcAft>
              <a:buFont typeface="Wingdings" panose="05000000000000000000" pitchFamily="2" charset="2"/>
              <a:buChar char="Ø"/>
              <a:defRPr/>
            </a:pPr>
            <a:r>
              <a:rPr lang="ru-RU"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Свыше ¾ от общего количества детей</a:t>
            </a:r>
            <a:r>
              <a:rPr lang="ru-RU"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не посещающих школу, живут в странах Южной Азии и Африки. </a:t>
            </a:r>
          </a:p>
          <a:p>
            <a:pPr marL="285750" indent="-285750" eaLnBrk="1" fontAlgn="auto" hangingPunct="1">
              <a:spcBef>
                <a:spcPts val="0"/>
              </a:spcBef>
              <a:spcAft>
                <a:spcPts val="600"/>
              </a:spcAft>
              <a:buFont typeface="Wingdings" panose="05000000000000000000" pitchFamily="2" charset="2"/>
              <a:buChar char="Ø"/>
              <a:defRPr/>
            </a:pPr>
            <a:r>
              <a:rPr lang="ru-RU"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57% детей</a:t>
            </a:r>
            <a:r>
              <a:rPr lang="ru-RU"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не получающих начального образования, - </a:t>
            </a:r>
            <a:r>
              <a:rPr lang="ru-RU"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девочки</a:t>
            </a:r>
            <a:r>
              <a:rPr lang="ru-RU"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Больше всего их на Среднем Востоке и в Северной Африке. </a:t>
            </a:r>
          </a:p>
          <a:p>
            <a:pPr marL="285750" indent="-285750" eaLnBrk="1" fontAlgn="auto" hangingPunct="1">
              <a:spcBef>
                <a:spcPts val="0"/>
              </a:spcBef>
              <a:spcAft>
                <a:spcPts val="600"/>
              </a:spcAft>
              <a:buFont typeface="Wingdings" panose="05000000000000000000" pitchFamily="2" charset="2"/>
              <a:buChar char="Ø"/>
              <a:defRPr/>
            </a:pPr>
            <a:r>
              <a:rPr lang="ru-RU"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детей получают только начальное образование </a:t>
            </a:r>
            <a:r>
              <a:rPr lang="ru-RU"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 до 5 класса не идут.</a:t>
            </a:r>
          </a:p>
        </p:txBody>
      </p:sp>
      <p:sp>
        <p:nvSpPr>
          <p:cNvPr id="8" name="Прямоугольник 7"/>
          <p:cNvSpPr/>
          <p:nvPr/>
        </p:nvSpPr>
        <p:spPr>
          <a:xfrm>
            <a:off x="508000" y="4578350"/>
            <a:ext cx="5719763" cy="1938338"/>
          </a:xfrm>
          <a:prstGeom prst="rect">
            <a:avLst/>
          </a:prstGeom>
          <a:solidFill>
            <a:schemeClr val="bg2">
              <a:lumMod val="90000"/>
            </a:schemeClr>
          </a:solidFill>
        </p:spPr>
        <p:txBody>
          <a:bodyPr>
            <a:spAutoFit/>
          </a:bodyPr>
          <a:lstStyle/>
          <a:p>
            <a:pPr eaLnBrk="1" fontAlgn="auto" hangingPunct="1">
              <a:spcBef>
                <a:spcPts val="0"/>
              </a:spcBef>
              <a:spcAft>
                <a:spcPts val="0"/>
              </a:spcAft>
              <a:defRPr/>
            </a:pPr>
            <a:r>
              <a:rPr lang="ru-RU"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Имеют возможность ходить в школу:</a:t>
            </a:r>
          </a:p>
          <a:p>
            <a:pPr marL="342900" indent="-342900" eaLnBrk="1" fontAlgn="auto" hangingPunct="1">
              <a:spcBef>
                <a:spcPts val="0"/>
              </a:spcBef>
              <a:spcAft>
                <a:spcPts val="0"/>
              </a:spcAft>
              <a:buFont typeface="Wingdings" panose="05000000000000000000" pitchFamily="2" charset="2"/>
              <a:buChar char="ü"/>
              <a:defRPr/>
            </a:pPr>
            <a:r>
              <a:rPr lang="ru-RU"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Пуэрто-Рико – менее 90% детей, </a:t>
            </a:r>
          </a:p>
          <a:p>
            <a:pPr marL="342900" indent="-342900" eaLnBrk="1" fontAlgn="auto" hangingPunct="1">
              <a:spcBef>
                <a:spcPts val="0"/>
              </a:spcBef>
              <a:spcAft>
                <a:spcPts val="0"/>
              </a:spcAft>
              <a:buFont typeface="Wingdings" panose="05000000000000000000" pitchFamily="2" charset="2"/>
              <a:buChar char="ü"/>
              <a:defRPr/>
            </a:pPr>
            <a:r>
              <a:rPr lang="ru-RU"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Судан – менее 70%,</a:t>
            </a:r>
          </a:p>
          <a:p>
            <a:pPr marL="342900" indent="-342900" eaLnBrk="1" fontAlgn="auto" hangingPunct="1">
              <a:spcBef>
                <a:spcPts val="0"/>
              </a:spcBef>
              <a:spcAft>
                <a:spcPts val="0"/>
              </a:spcAft>
              <a:buFont typeface="Wingdings" panose="05000000000000000000" pitchFamily="2" charset="2"/>
              <a:buChar char="ü"/>
              <a:defRPr/>
            </a:pPr>
            <a:r>
              <a:rPr lang="ru-RU"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Чад – менее 40%</a:t>
            </a:r>
          </a:p>
          <a:p>
            <a:pPr marL="342900" indent="-342900" eaLnBrk="1" fontAlgn="auto" hangingPunct="1">
              <a:spcBef>
                <a:spcPts val="0"/>
              </a:spcBef>
              <a:spcAft>
                <a:spcPts val="0"/>
              </a:spcAft>
              <a:buFont typeface="Wingdings" panose="05000000000000000000" pitchFamily="2" charset="2"/>
              <a:buChar char="ü"/>
              <a:defRPr/>
            </a:pPr>
            <a:r>
              <a:rPr lang="ru-RU"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Нигерия – менее 73%</a:t>
            </a:r>
          </a:p>
          <a:p>
            <a:pPr marL="342900" indent="-342900" eaLnBrk="1" fontAlgn="auto" hangingPunct="1">
              <a:spcBef>
                <a:spcPts val="0"/>
              </a:spcBef>
              <a:spcAft>
                <a:spcPts val="0"/>
              </a:spcAft>
              <a:buFont typeface="Wingdings" panose="05000000000000000000" pitchFamily="2" charset="2"/>
              <a:buChar char="ü"/>
              <a:defRPr/>
            </a:pPr>
            <a:r>
              <a:rPr lang="ru-RU"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Эфиопия – менее 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par>
                          <p:cTn id="23" fill="hold" nodeType="afterGroup">
                            <p:stCondLst>
                              <p:cond delay="41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by="(-#ppt_w*2)" calcmode="lin" valueType="num">
                                      <p:cBhvr rctx="PPT">
                                        <p:cTn id="26" dur="250" autoRev="1" fill="hold">
                                          <p:stCondLst>
                                            <p:cond delay="0"/>
                                          </p:stCondLst>
                                        </p:cTn>
                                        <p:tgtEl>
                                          <p:spTgt spid="7"/>
                                        </p:tgtEl>
                                        <p:attrNameLst>
                                          <p:attrName>ppt_w</p:attrName>
                                        </p:attrNameLst>
                                      </p:cBhvr>
                                    </p:anim>
                                    <p:anim by="(#ppt_w*0.50)" calcmode="lin" valueType="num">
                                      <p:cBhvr>
                                        <p:cTn id="27" dur="250" decel="50000" autoRev="1" fill="hold">
                                          <p:stCondLst>
                                            <p:cond delay="0"/>
                                          </p:stCondLst>
                                        </p:cTn>
                                        <p:tgtEl>
                                          <p:spTgt spid="7"/>
                                        </p:tgtEl>
                                        <p:attrNameLst>
                                          <p:attrName>ppt_x</p:attrName>
                                        </p:attrNameLst>
                                      </p:cBhvr>
                                    </p:anim>
                                    <p:anim from="(-#ppt_h/2)" to="(#ppt_y)" calcmode="lin" valueType="num">
                                      <p:cBhvr>
                                        <p:cTn id="28" dur="500" fill="hold">
                                          <p:stCondLst>
                                            <p:cond delay="0"/>
                                          </p:stCondLst>
                                        </p:cTn>
                                        <p:tgtEl>
                                          <p:spTgt spid="7"/>
                                        </p:tgtEl>
                                        <p:attrNameLst>
                                          <p:attrName>ppt_y</p:attrName>
                                        </p:attrNameLst>
                                      </p:cBhvr>
                                    </p:anim>
                                    <p:animRot by="21600000">
                                      <p:cBhvr>
                                        <p:cTn id="29" dur="500" fill="hold">
                                          <p:stCondLst>
                                            <p:cond delay="0"/>
                                          </p:stCondLst>
                                        </p:cTn>
                                        <p:tgtEl>
                                          <p:spTgt spid="7"/>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317500"/>
            <a:ext cx="8183562" cy="584200"/>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3200" b="1">
                <a:solidFill>
                  <a:srgbClr val="C00000"/>
                </a:solidFill>
                <a:effectLst>
                  <a:outerShdw blurRad="38100" dist="38100" dir="2700000" algn="tl">
                    <a:srgbClr val="C0C0C0"/>
                  </a:outerShdw>
                </a:effectLst>
                <a:latin typeface="Helvetica_Neue"/>
                <a:cs typeface="Times New Roman" panose="02020603050405020304" pitchFamily="18" charset="0"/>
              </a:rPr>
              <a:t>А все ли дети ходят в школу в России?</a:t>
            </a:r>
            <a:endParaRPr lang="ru-RU" sz="3200" b="1">
              <a:solidFill>
                <a:srgbClr val="C00000"/>
              </a:solidFill>
              <a:effectLst>
                <a:outerShdw blurRad="38100" dist="38100" dir="2700000" algn="tl">
                  <a:srgbClr val="C0C0C0"/>
                </a:outerShdw>
              </a:effectLst>
            </a:endParaRPr>
          </a:p>
        </p:txBody>
      </p:sp>
      <p:sp>
        <p:nvSpPr>
          <p:cNvPr id="4" name="Прямоугольник 3"/>
          <p:cNvSpPr/>
          <p:nvPr/>
        </p:nvSpPr>
        <p:spPr>
          <a:xfrm>
            <a:off x="5129213" y="1628775"/>
            <a:ext cx="3541712" cy="3046413"/>
          </a:xfrm>
          <a:prstGeom prst="rect">
            <a:avLst/>
          </a:prstGeom>
        </p:spPr>
        <p:txBody>
          <a:bodyPr>
            <a:spAutoFit/>
          </a:bodyPr>
          <a:lstStyle/>
          <a:p>
            <a:pPr algn="ctr" eaLnBrk="1" fontAlgn="auto" hangingPunct="1">
              <a:spcBef>
                <a:spcPts val="0"/>
              </a:spcBef>
              <a:spcAft>
                <a:spcPts val="0"/>
              </a:spcAft>
              <a:defRPr/>
            </a:pPr>
            <a:r>
              <a:rPr lang="ru-RU" sz="24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В России школы есть повсюду, </a:t>
            </a:r>
            <a:r>
              <a:rPr lang="ru-RU" sz="24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но даже в мегаполисах дети с инвалидностью не имеют возможности учиться со сверстниками в одном классе</a:t>
            </a:r>
            <a:endParaRPr lang="ru-RU"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830" y="1124744"/>
            <a:ext cx="4869160" cy="4869160"/>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8538" y="5181600"/>
            <a:ext cx="4572000" cy="461963"/>
          </a:xfrm>
          <a:prstGeom prst="rect">
            <a:avLst/>
          </a:prstGeom>
        </p:spPr>
        <p:txBody>
          <a:bodyPr>
            <a:spAutoFit/>
          </a:bodyPr>
          <a:lstStyle/>
          <a:p>
            <a:pPr algn="ctr" eaLnBrk="1" fontAlgn="auto" hangingPunct="1">
              <a:spcBef>
                <a:spcPts val="0"/>
              </a:spcBef>
              <a:spcAft>
                <a:spcPts val="0"/>
              </a:spcAft>
              <a:defRPr/>
            </a:pPr>
            <a:r>
              <a:rPr lang="ru-RU" sz="2400" b="1" i="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В.Ш.Каганов</a:t>
            </a:r>
            <a:endParaRPr lang="ru-RU"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Обращение В.Ш. Каганова">
            <a:hlinkClick r:id="" action="ppaction://media"/>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0700" y="620713"/>
            <a:ext cx="80660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 y="476672"/>
            <a:ext cx="8091405" cy="47049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07950" y="620713"/>
            <a:ext cx="8643938" cy="3170237"/>
          </a:xfrm>
          <a:prstGeom prst="rect">
            <a:avLst/>
          </a:prstGeom>
          <a:noFill/>
          <a:ln w="9525">
            <a:noFill/>
            <a:miter lim="800000"/>
            <a:headEnd/>
            <a:tailEnd/>
          </a:ln>
          <a:effectLst/>
        </p:spPr>
        <p:txBody>
          <a:bodyPr anchor="ctr">
            <a:spAutoFit/>
          </a:bodyPr>
          <a:lstStyle/>
          <a:p>
            <a:pPr marL="285750" indent="-285750">
              <a:buFont typeface="Wingdings" panose="05000000000000000000" pitchFamily="2" charset="2"/>
              <a:buChar char="q"/>
              <a:defRPr/>
            </a:pPr>
            <a:r>
              <a:rPr lang="ru-RU"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Людей с инвалидностью, особенностями развития не нужно считать больными. У них разные возможности, но равные, как у нас с вами, права.</a:t>
            </a:r>
          </a:p>
          <a:p>
            <a:pPr marL="285750" indent="-285750">
              <a:buFont typeface="Wingdings" panose="05000000000000000000" pitchFamily="2" charset="2"/>
              <a:buChar char="q"/>
              <a:defRPr/>
            </a:pPr>
            <a:r>
              <a:rPr lang="ru-RU"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Человек с детским церебральным параличом (аутизмом, синдром Дауна) – не болен. Он просто другой. </a:t>
            </a:r>
          </a:p>
          <a:p>
            <a:pPr marL="285750" indent="-285750">
              <a:buFont typeface="Wingdings" panose="05000000000000000000" pitchFamily="2" charset="2"/>
              <a:buChar char="q"/>
              <a:defRPr/>
            </a:pPr>
            <a:r>
              <a:rPr lang="ru-RU"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Человеку с инвалидностью нужна обычная жизнь, такая же, как у его друзей, одноклассников и соседей. Любой человек станет человеком с ограниченными возможностями, если его окружить барьерами и ограничениями. Таким людям нужна поддержка, чтобы передвигаться, общаться, обучаться</a:t>
            </a:r>
          </a:p>
        </p:txBody>
      </p:sp>
      <p:sp>
        <p:nvSpPr>
          <p:cNvPr id="2" name="Прямоугольник 1"/>
          <p:cNvSpPr/>
          <p:nvPr/>
        </p:nvSpPr>
        <p:spPr>
          <a:xfrm>
            <a:off x="1403350" y="115888"/>
            <a:ext cx="6434138" cy="647700"/>
          </a:xfrm>
          <a:prstGeom prst="rect">
            <a:avLst/>
          </a:prstGeom>
        </p:spPr>
        <p:txBody>
          <a:bodyPr wrap="none">
            <a:spAutoFit/>
          </a:bodyPr>
          <a:lstStyle/>
          <a:p>
            <a:pPr eaLnBrk="1" hangingPunct="1">
              <a:defRPr/>
            </a:pPr>
            <a:r>
              <a:rPr lang="ru-RU" sz="3600" b="1" i="1" dirty="0">
                <a:solidFill>
                  <a:srgbClr val="C0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Инклюзивное образование</a:t>
            </a:r>
            <a:endParaRPr lang="ru-RU" sz="3600" i="1" dirty="0">
              <a:solidFill>
                <a:srgbClr val="C00000"/>
              </a:solidFill>
              <a:effectLst>
                <a:outerShdw blurRad="38100" dist="38100" dir="2700000" algn="tl">
                  <a:srgbClr val="000000">
                    <a:alpha val="43137"/>
                  </a:srgbClr>
                </a:outerShdw>
              </a:effectLst>
              <a:latin typeface="Arial" pitchFamily="34" charset="0"/>
              <a:cs typeface="Arial" panose="020B0604020202020204"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3790787"/>
            <a:ext cx="6542642" cy="29845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wheel(1)">
                                      <p:cBhvr>
                                        <p:cTn id="13" dur="2000"/>
                                        <p:tgtEl>
                                          <p:spTgt spid="22531"/>
                                        </p:tgtEl>
                                      </p:cBhvr>
                                    </p:animEffect>
                                  </p:childTnLst>
                                </p:cTn>
                              </p:par>
                            </p:childTnLst>
                          </p:cTn>
                        </p:par>
                        <p:par>
                          <p:cTn id="14" fill="hold" nodeType="afterGroup">
                            <p:stCondLst>
                              <p:cond delay="3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4292600"/>
            <a:ext cx="8064500" cy="1939925"/>
          </a:xfrm>
          <a:prstGeom prst="rect">
            <a:avLst/>
          </a:prstGeom>
        </p:spPr>
        <p:txBody>
          <a:bodyPr>
            <a:spAutoFit/>
          </a:bodyPr>
          <a:lstStyle/>
          <a:p>
            <a:pPr eaLnBrk="1" fontAlgn="auto" hangingPunct="1">
              <a:spcBef>
                <a:spcPts val="0"/>
              </a:spcBef>
              <a:spcAft>
                <a:spcPts val="0"/>
              </a:spcAft>
              <a:buSzPts val="1000"/>
              <a:tabLst>
                <a:tab pos="457200" algn="l"/>
              </a:tabLst>
              <a:defRPr/>
            </a:pPr>
            <a:r>
              <a:rPr lang="ru-RU" sz="24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У каждого человека есть права. Например, право на имя, право на жизнь, право на образование, право на труд, право на отдых. Эти права одинаково принадлежат всем людям, независимо от того, есть ли у человека инвалидность или нет.</a:t>
            </a:r>
            <a:endParaRPr lang="ru-RU" sz="20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0" y="147638"/>
            <a:ext cx="9144000" cy="1077912"/>
          </a:xfrm>
          <a:prstGeom prst="rect">
            <a:avLst/>
          </a:prstGeom>
        </p:spPr>
        <p:txBody>
          <a:bodyPr>
            <a:spAutoFit/>
          </a:bodyPr>
          <a:lstStyle/>
          <a:p>
            <a:pPr algn="ctr" eaLnBrk="1" fontAlgn="auto" hangingPunct="1">
              <a:spcBef>
                <a:spcPts val="0"/>
              </a:spcBef>
              <a:spcAft>
                <a:spcPts val="0"/>
              </a:spcAft>
              <a:defRPr/>
            </a:pPr>
            <a:r>
              <a:rPr lang="ru-RU"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 вы знаете, как в школах может быть создана </a:t>
            </a:r>
            <a:r>
              <a:rPr lang="ru-RU"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безбарьерная</a:t>
            </a:r>
            <a:r>
              <a:rPr lang="ru-RU"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среда?</a:t>
            </a:r>
          </a:p>
        </p:txBody>
      </p:sp>
      <p:pic>
        <p:nvPicPr>
          <p:cNvPr id="1026" name="Picture 2" descr="http://ugra-news.ru/sites/default/files/styles/main_photo/public/images/article/2015/10/02/b.jpg?itok=bCePh30c"/>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75656" y="1222849"/>
            <a:ext cx="6408712" cy="31640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anim calcmode="lin" valueType="num">
                                      <p:cBhvr>
                                        <p:cTn id="2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250" y="260350"/>
            <a:ext cx="5843588" cy="1077913"/>
          </a:xfrm>
          <a:prstGeom prst="rect">
            <a:avLst/>
          </a:prstGeom>
        </p:spPr>
        <p:txBody>
          <a:bodyPr wrap="none">
            <a:spAutoFit/>
          </a:bodyPr>
          <a:lstStyle/>
          <a:p>
            <a:pPr algn="ctr" eaLnBrk="1" fontAlgn="auto" hangingPunct="1">
              <a:spcBef>
                <a:spcPts val="0"/>
              </a:spcBef>
              <a:spcAft>
                <a:spcPts val="0"/>
              </a:spcAft>
              <a:defRPr/>
            </a:pPr>
            <a:r>
              <a:rPr lang="ru-RU"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Инклюзивное образование.</a:t>
            </a:r>
          </a:p>
          <a:p>
            <a:pPr algn="ctr" eaLnBrk="1" fontAlgn="auto" hangingPunct="1">
              <a:spcBef>
                <a:spcPts val="0"/>
              </a:spcBef>
              <a:spcAft>
                <a:spcPts val="0"/>
              </a:spcAft>
              <a:defRPr/>
            </a:pPr>
            <a:r>
              <a:rPr lang="ru-RU"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это такое?</a:t>
            </a:r>
          </a:p>
        </p:txBody>
      </p:sp>
      <p:pic>
        <p:nvPicPr>
          <p:cNvPr id="3" name="Инклюзивное образование_ Что это такое">
            <a:hlinkClick r:id="" action="ppaction://media"/>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41375" y="1557338"/>
            <a:ext cx="7399338"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56" y="1412776"/>
            <a:ext cx="7956376" cy="458448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Дженнет (convert-video-online.com)">
            <a:hlinkClick r:id="" action="ppaction://media"/>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201" y="725451"/>
            <a:ext cx="7842200" cy="44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692275" y="5229225"/>
            <a:ext cx="5688013" cy="954088"/>
          </a:xfrm>
          <a:prstGeom prst="rect">
            <a:avLst/>
          </a:prstGeom>
        </p:spPr>
        <p:txBody>
          <a:bodyPr>
            <a:spAutoFit/>
          </a:bodyPr>
          <a:lstStyle/>
          <a:p>
            <a:pPr algn="ctr" eaLnBrk="1" fontAlgn="auto" hangingPunct="1">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помогло героине ролика жить полноценной жизнью?</a:t>
            </a: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3713" b="2874"/>
          <a:stretch/>
        </p:blipFill>
        <p:spPr>
          <a:xfrm>
            <a:off x="330201" y="325982"/>
            <a:ext cx="8165727" cy="4937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4048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800" b="1">
                <a:solidFill>
                  <a:srgbClr val="C00000"/>
                </a:solidFill>
                <a:latin typeface="Arial" panose="020B0604020202020204" pitchFamily="34" charset="0"/>
                <a:cs typeface="Arial" panose="020B0604020202020204" pitchFamily="34" charset="0"/>
              </a:rPr>
              <a:t>Правила этикета при общении с людьми с инвалидностью и особенностями развития</a:t>
            </a:r>
          </a:p>
        </p:txBody>
      </p:sp>
      <p:pic>
        <p:nvPicPr>
          <p:cNvPr id="3" name="Picture 2" descr="C:\Users\Sergey\Desktop\539b514b50e19.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1425" y="1554227"/>
            <a:ext cx="3960440" cy="3960440"/>
          </a:xfrm>
          <a:prstGeom prst="rect">
            <a:avLst/>
          </a:prstGeom>
          <a:ln>
            <a:noFill/>
          </a:ln>
          <a:effectLst>
            <a:softEdge rad="112500"/>
          </a:effectLst>
        </p:spPr>
      </p:pic>
      <p:pic>
        <p:nvPicPr>
          <p:cNvPr id="4" name="Picture 5" descr="C:\Users\Sergey\Desktop\98001191.jpg"/>
          <p:cNvPicPr>
            <a:picLocks noChangeAspect="1" noChangeArrowheads="1"/>
          </p:cNvPicPr>
          <p:nvPr/>
        </p:nvPicPr>
        <p:blipFill>
          <a:blip r:embed="rId3" cstate="print"/>
          <a:srcRect/>
          <a:stretch>
            <a:fillRect/>
          </a:stretch>
        </p:blipFill>
        <p:spPr bwMode="auto">
          <a:xfrm>
            <a:off x="4171865" y="1554227"/>
            <a:ext cx="4643544" cy="38189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6375" y="5013325"/>
            <a:ext cx="5613400" cy="1200150"/>
          </a:xfrm>
          <a:prstGeom prst="rect">
            <a:avLst/>
          </a:prstGeom>
        </p:spPr>
        <p:txBody>
          <a:bodyPr>
            <a:spAutoFit/>
          </a:bodyPr>
          <a:lstStyle/>
          <a:p>
            <a:pPr algn="ctr" eaLnBrk="1" fontAlgn="auto" hangingPunct="1">
              <a:spcBef>
                <a:spcPts val="0"/>
              </a:spcBef>
              <a:spcAft>
                <a:spcPts val="0"/>
              </a:spcAft>
              <a:defRPr/>
            </a:pPr>
            <a:r>
              <a:rPr lang="ru-RU"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Основатель Фонда помощи детям «Обнаженные сердца» </a:t>
            </a:r>
          </a:p>
          <a:p>
            <a:pPr algn="ctr" eaLnBrk="1" fontAlgn="auto" hangingPunct="1">
              <a:spcBef>
                <a:spcPts val="0"/>
              </a:spcBef>
              <a:spcAft>
                <a:spcPts val="0"/>
              </a:spcAft>
              <a:defRPr/>
            </a:pPr>
            <a:r>
              <a:rPr lang="ru-RU"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Наталья Михайловна Водянова</a:t>
            </a:r>
          </a:p>
        </p:txBody>
      </p:sp>
      <p:pic>
        <p:nvPicPr>
          <p:cNvPr id="4" name="Наталья Водянова_ Самый Большой Урок в Мире">
            <a:hlinkClick r:id="" action="ppaction://media"/>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4213" y="692150"/>
            <a:ext cx="76803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2286000" y="29670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t> </a:t>
            </a:r>
          </a:p>
        </p:txBody>
      </p:sp>
      <p:sp>
        <p:nvSpPr>
          <p:cNvPr id="3" name="TextBox 2"/>
          <p:cNvSpPr txBox="1"/>
          <p:nvPr/>
        </p:nvSpPr>
        <p:spPr>
          <a:xfrm>
            <a:off x="1692275" y="2274888"/>
            <a:ext cx="5997575" cy="1384300"/>
          </a:xfrm>
          <a:prstGeom prst="rect">
            <a:avLst/>
          </a:prstGeom>
          <a:noFill/>
        </p:spPr>
        <p:txBody>
          <a:bodyPr wrap="none">
            <a:spAutoFit/>
          </a:bodyPr>
          <a:lstStyle/>
          <a:p>
            <a:pPr algn="ctr" eaLnBrk="1" fontAlgn="auto" hangingPunct="1">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вам дал этот урок?</a:t>
            </a:r>
          </a:p>
          <a:p>
            <a:pPr algn="ctr" eaLnBrk="1" fontAlgn="auto" hangingPunct="1">
              <a:spcBef>
                <a:spcPts val="0"/>
              </a:spcBef>
              <a:spcAft>
                <a:spcPts val="0"/>
              </a:spcAft>
              <a:defRPr/>
            </a:pPr>
            <a:endParaRPr lang="ru-RU"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нового вы узнали но уроке?</a:t>
            </a:r>
            <a:endPar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МАКSИМ - Я Буду Жить - Премьера WOW TV">
            <a:hlinkClick r:id="" action="ppaction://media"/>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765175"/>
            <a:ext cx="72612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95288" y="4941888"/>
            <a:ext cx="7820025" cy="1200150"/>
          </a:xfrm>
          <a:prstGeom prst="rect">
            <a:avLst/>
          </a:prstGeom>
        </p:spPr>
        <p:txBody>
          <a:bodyPr>
            <a:spAutoFit/>
          </a:bodyPr>
          <a:lstStyle/>
          <a:p>
            <a:pPr eaLnBrk="1" fontAlgn="auto" hangingPunct="1">
              <a:spcBef>
                <a:spcPts val="0"/>
              </a:spcBef>
              <a:spcAft>
                <a:spcPts val="0"/>
              </a:spcAft>
              <a:defRPr/>
            </a:pPr>
            <a:r>
              <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Вам претворять Общемировые цели  в жизнь!</a:t>
            </a:r>
          </a:p>
          <a:p>
            <a:pPr eaLnBrk="1" fontAlgn="auto" hangingPunct="1">
              <a:spcBef>
                <a:spcPts val="0"/>
              </a:spcBef>
              <a:spcAft>
                <a:spcPts val="0"/>
              </a:spcAft>
              <a:defRPr/>
            </a:pP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Милосердие – важнейшее качество человека. Будьте милосердны!</a:t>
            </a:r>
            <a:endParaRPr lang="ru-RU"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t="14193"/>
          <a:stretch/>
        </p:blipFill>
        <p:spPr>
          <a:xfrm>
            <a:off x="814387" y="624465"/>
            <a:ext cx="7286625" cy="4364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xit" presetSubtype="0" fill="hold" grpId="1" nodeType="clickEffect">
                                  <p:stCondLst>
                                    <p:cond delay="0"/>
                                  </p:stCondLst>
                                  <p:iterate type="lt">
                                    <p:tmPct val="0"/>
                                  </p:iterate>
                                  <p:childTnLst>
                                    <p:animEffect transition="out" filter="fade">
                                      <p:cBhvr>
                                        <p:cTn id="15" dur="1000"/>
                                        <p:tgtEl>
                                          <p:spTgt spid="3"/>
                                        </p:tgtEl>
                                      </p:cBhvr>
                                    </p:animEffect>
                                    <p:anim calcmode="lin" valueType="num">
                                      <p:cBhvr>
                                        <p:cTn id="16" dur="1000"/>
                                        <p:tgtEl>
                                          <p:spTgt spid="3"/>
                                        </p:tgtEl>
                                        <p:attrNameLst>
                                          <p:attrName>ppt_x</p:attrName>
                                        </p:attrNameLst>
                                      </p:cBhvr>
                                      <p:tavLst>
                                        <p:tav tm="0">
                                          <p:val>
                                            <p:strVal val="ppt_x"/>
                                          </p:val>
                                        </p:tav>
                                        <p:tav tm="100000">
                                          <p:val>
                                            <p:strVal val="ppt_x"/>
                                          </p:val>
                                        </p:tav>
                                      </p:tavLst>
                                    </p:anim>
                                    <p:anim calcmode="lin" valueType="num">
                                      <p:cBhvr>
                                        <p:cTn id="17" dur="100" decel="100000"/>
                                        <p:tgtEl>
                                          <p:spTgt spid="3"/>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3"/>
                                        </p:tgtEl>
                                        <p:attrNameLst>
                                          <p:attrName>ppt_y</p:attrName>
                                        </p:attrNameLst>
                                      </p:cBhvr>
                                      <p:tavLst>
                                        <p:tav tm="0">
                                          <p:val>
                                            <p:strVal val="ppt_y"/>
                                          </p:val>
                                        </p:tav>
                                        <p:tav tm="100000">
                                          <p:val>
                                            <p:strVal val="ppt_y+1"/>
                                          </p:val>
                                        </p:tav>
                                      </p:tavLst>
                                    </p:anim>
                                    <p:set>
                                      <p:cBhvr>
                                        <p:cTn id="19" dur="1" fill="hold">
                                          <p:stCondLst>
                                            <p:cond delay="999"/>
                                          </p:stCondLst>
                                        </p:cTn>
                                        <p:tgtEl>
                                          <p:spTgt spid="3"/>
                                        </p:tgtEl>
                                        <p:attrNameLst>
                                          <p:attrName>style.visibility</p:attrName>
                                        </p:attrNameLst>
                                      </p:cBhvr>
                                      <p:to>
                                        <p:strVal val="hidden"/>
                                      </p:to>
                                    </p:set>
                                  </p:childTnLst>
                                </p:cTn>
                              </p:par>
                            </p:childTnLst>
                          </p:cTn>
                        </p:par>
                        <p:par>
                          <p:cTn id="20" fill="hold" nodeType="afterGroup">
                            <p:stCondLst>
                              <p:cond delay="1000"/>
                            </p:stCondLst>
                            <p:childTnLst>
                              <p:par>
                                <p:cTn id="21" presetID="2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par>
                                <p:cTn id="25" presetID="3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50" y="717997"/>
            <a:ext cx="9144000" cy="1785104"/>
          </a:xfrm>
          <a:prstGeom prst="rect">
            <a:avLst/>
          </a:prstGeom>
        </p:spPr>
        <p:txBody>
          <a:bodyPr>
            <a:spAutoFit/>
          </a:bodyPr>
          <a:lstStyle/>
          <a:p>
            <a:pPr eaLnBrk="1" fontAlgn="auto" hangingPunct="1">
              <a:spcBef>
                <a:spcPts val="0"/>
              </a:spcBef>
              <a:spcAft>
                <a:spcPts val="0"/>
              </a:spcAft>
              <a:defRPr/>
            </a:pPr>
            <a:r>
              <a:rPr lang="ru-RU" sz="4400" b="1" dirty="0">
                <a:solidFill>
                  <a:srgbClr val="0070C0"/>
                </a:solidFill>
                <a:effectLst>
                  <a:outerShdw blurRad="38100" dist="38100" dir="2700000" algn="tl">
                    <a:srgbClr val="000000">
                      <a:alpha val="43137"/>
                    </a:srgbClr>
                  </a:outerShdw>
                </a:effectLst>
              </a:rPr>
              <a:t>  </a:t>
            </a:r>
            <a:r>
              <a:rPr lang="ru-RU" sz="4400" b="1" i="1" u="sng" dirty="0">
                <a:solidFill>
                  <a:srgbClr val="0070C0"/>
                </a:solidFill>
                <a:effectLst>
                  <a:outerShdw blurRad="38100" dist="38100" dir="2700000" algn="tl">
                    <a:srgbClr val="000000">
                      <a:alpha val="43137"/>
                    </a:srgbClr>
                  </a:outerShdw>
                </a:effectLst>
              </a:rPr>
              <a:t>Тема</a:t>
            </a:r>
            <a:r>
              <a:rPr lang="ru-RU" sz="4400" b="1" dirty="0">
                <a:solidFill>
                  <a:srgbClr val="0070C0"/>
                </a:solidFill>
                <a:effectLst>
                  <a:outerShdw blurRad="38100" dist="38100" dir="2700000" algn="tl">
                    <a:srgbClr val="000000">
                      <a:alpha val="43137"/>
                    </a:srgbClr>
                  </a:outerShdw>
                </a:effectLst>
              </a:rPr>
              <a:t>: </a:t>
            </a:r>
          </a:p>
          <a:p>
            <a:pPr algn="ctr" eaLnBrk="1" fontAlgn="auto" hangingPunct="1">
              <a:spcBef>
                <a:spcPts val="0"/>
              </a:spcBef>
              <a:spcAft>
                <a:spcPts val="0"/>
              </a:spcAft>
              <a:defRPr/>
            </a:pPr>
            <a:r>
              <a:rPr lang="ru-RU" sz="6300" b="1" i="1" dirty="0" smtClean="0">
                <a:solidFill>
                  <a:srgbClr val="00B0F0"/>
                </a:solidFill>
                <a:effectLst>
                  <a:outerShdw blurRad="38100" dist="38100" dir="2700000" algn="tl">
                    <a:srgbClr val="000000">
                      <a:alpha val="43137"/>
                    </a:srgbClr>
                  </a:outerShdw>
                </a:effectLst>
              </a:rPr>
              <a:t>Святые и </a:t>
            </a:r>
            <a:r>
              <a:rPr lang="ru-RU" sz="6300" b="1" i="1" dirty="0">
                <a:solidFill>
                  <a:srgbClr val="00B0F0"/>
                </a:solidFill>
                <a:effectLst>
                  <a:outerShdw blurRad="38100" dist="38100" dir="2700000" algn="tl">
                    <a:srgbClr val="000000">
                      <a:alpha val="43137"/>
                    </a:srgbClr>
                  </a:outerShdw>
                </a:effectLst>
              </a:rPr>
              <a:t>святость</a:t>
            </a:r>
          </a:p>
        </p:txBody>
      </p:sp>
      <p:pic>
        <p:nvPicPr>
          <p:cNvPr id="2051" name="Picture 2"/>
          <p:cNvPicPr>
            <a:picLocks noChangeAspect="1" noChangeArrowheads="1"/>
          </p:cNvPicPr>
          <p:nvPr/>
        </p:nvPicPr>
        <p:blipFill>
          <a:blip r:embed="rId2"/>
          <a:srcRect/>
          <a:stretch>
            <a:fillRect/>
          </a:stretch>
        </p:blipFill>
        <p:spPr bwMode="auto">
          <a:xfrm>
            <a:off x="1403648" y="2780928"/>
            <a:ext cx="5929354" cy="2964677"/>
          </a:xfrm>
          <a:prstGeom prst="rect">
            <a:avLst/>
          </a:prstGeom>
          <a:noFill/>
          <a:ln w="9525">
            <a:noFill/>
            <a:miter lim="800000"/>
            <a:headEnd/>
            <a:tailEnd/>
          </a:ln>
          <a:effectLst>
            <a:softEdge rad="63500"/>
          </a:effectLst>
        </p:spPr>
      </p:pic>
      <p:sp>
        <p:nvSpPr>
          <p:cNvPr id="2" name="Прямоугольник 1"/>
          <p:cNvSpPr/>
          <p:nvPr/>
        </p:nvSpPr>
        <p:spPr>
          <a:xfrm>
            <a:off x="3635896" y="2335611"/>
            <a:ext cx="1377621" cy="461665"/>
          </a:xfrm>
          <a:prstGeom prst="rect">
            <a:avLst/>
          </a:prstGeom>
        </p:spPr>
        <p:txBody>
          <a:bodyPr wrap="none">
            <a:spAutoFit/>
          </a:bodyPr>
          <a:lstStyle/>
          <a:p>
            <a:r>
              <a:rPr lang="ru-RU" sz="2400" b="1" i="1" dirty="0" smtClean="0">
                <a:solidFill>
                  <a:srgbClr val="00B0F0"/>
                </a:solidFill>
                <a:effectLst>
                  <a:outerShdw blurRad="38100" dist="38100" dir="2700000" algn="tl">
                    <a:srgbClr val="000000">
                      <a:alpha val="43137"/>
                    </a:srgbClr>
                  </a:outerShdw>
                </a:effectLst>
              </a:rPr>
              <a:t>(Урок 1)</a:t>
            </a:r>
            <a:endParaRPr lang="ru-RU" sz="2400" dirty="0"/>
          </a:p>
        </p:txBody>
      </p:sp>
      <p:sp>
        <p:nvSpPr>
          <p:cNvPr id="5" name="Прямоугольник 4"/>
          <p:cNvSpPr/>
          <p:nvPr/>
        </p:nvSpPr>
        <p:spPr>
          <a:xfrm>
            <a:off x="6350" y="188913"/>
            <a:ext cx="9144000" cy="831850"/>
          </a:xfrm>
          <a:prstGeom prst="rect">
            <a:avLst/>
          </a:prstGeom>
        </p:spPr>
        <p:txBody>
          <a:bodyPr>
            <a:spAutoFit/>
          </a:bodyPr>
          <a:lstStyle/>
          <a:p>
            <a:pPr algn="ctr" eaLnBrk="1" hangingPunct="1">
              <a:spcAft>
                <a:spcPts val="0"/>
              </a:spcAft>
              <a:defRPr/>
            </a:pPr>
            <a:r>
              <a:rPr lang="ru-RU" sz="1600" b="1" dirty="0">
                <a:solidFill>
                  <a:schemeClr val="accent3">
                    <a:lumMod val="60000"/>
                    <a:lumOff val="40000"/>
                  </a:schemeClr>
                </a:solidFill>
                <a:effectLst>
                  <a:outerShdw blurRad="38100" dist="38100" dir="2700000" algn="tl">
                    <a:srgbClr val="000000">
                      <a:alpha val="43137"/>
                    </a:srgbClr>
                  </a:outerShdw>
                </a:effectLst>
                <a:latin typeface="+mj-lt"/>
              </a:rPr>
              <a:t>Муниципальное бюджетное общеобразовательное учреждение</a:t>
            </a:r>
          </a:p>
          <a:p>
            <a:pPr algn="ctr" eaLnBrk="1" hangingPunct="1">
              <a:spcAft>
                <a:spcPts val="0"/>
              </a:spcAft>
              <a:defRPr/>
            </a:pPr>
            <a:r>
              <a:rPr lang="ru-RU" sz="1600" b="1" dirty="0">
                <a:solidFill>
                  <a:schemeClr val="accent3">
                    <a:lumMod val="60000"/>
                    <a:lumOff val="40000"/>
                  </a:schemeClr>
                </a:solidFill>
                <a:effectLst>
                  <a:outerShdw blurRad="38100" dist="38100" dir="2700000" algn="tl">
                    <a:srgbClr val="000000">
                      <a:alpha val="43137"/>
                    </a:srgbClr>
                  </a:outerShdw>
                </a:effectLst>
                <a:latin typeface="+mj-lt"/>
              </a:rPr>
              <a:t>Садовская средняя общеобразовательная школа филиал  </a:t>
            </a:r>
            <a:r>
              <a:rPr lang="ru-RU" sz="1600" b="1" dirty="0" err="1">
                <a:solidFill>
                  <a:schemeClr val="accent3">
                    <a:lumMod val="60000"/>
                    <a:lumOff val="40000"/>
                  </a:schemeClr>
                </a:solidFill>
                <a:effectLst>
                  <a:outerShdw blurRad="38100" dist="38100" dir="2700000" algn="tl">
                    <a:srgbClr val="000000">
                      <a:alpha val="43137"/>
                    </a:srgbClr>
                  </a:outerShdw>
                </a:effectLst>
                <a:latin typeface="+mj-lt"/>
              </a:rPr>
              <a:t>с.Лозовое</a:t>
            </a:r>
            <a:endParaRPr lang="ru-RU" sz="1600" b="1" dirty="0">
              <a:solidFill>
                <a:schemeClr val="accent3">
                  <a:lumMod val="60000"/>
                  <a:lumOff val="40000"/>
                </a:schemeClr>
              </a:solidFill>
              <a:effectLst>
                <a:outerShdw blurRad="38100" dist="38100" dir="2700000" algn="tl">
                  <a:srgbClr val="000000">
                    <a:alpha val="43137"/>
                  </a:srgbClr>
                </a:outerShdw>
              </a:effectLst>
              <a:latin typeface="+mj-lt"/>
            </a:endParaRPr>
          </a:p>
          <a:p>
            <a:pPr algn="ctr" eaLnBrk="1" hangingPunct="1">
              <a:spcAft>
                <a:spcPts val="0"/>
              </a:spcAft>
              <a:defRPr/>
            </a:pPr>
            <a:r>
              <a:rPr lang="ru-RU" sz="1600" b="1" dirty="0" err="1">
                <a:solidFill>
                  <a:schemeClr val="accent3">
                    <a:lumMod val="60000"/>
                    <a:lumOff val="40000"/>
                  </a:schemeClr>
                </a:solidFill>
                <a:effectLst>
                  <a:outerShdw blurRad="38100" dist="38100" dir="2700000" algn="tl">
                    <a:srgbClr val="000000">
                      <a:alpha val="43137"/>
                    </a:srgbClr>
                  </a:outerShdw>
                </a:effectLst>
                <a:latin typeface="+mj-lt"/>
              </a:rPr>
              <a:t>с.Лозовое</a:t>
            </a:r>
            <a:r>
              <a:rPr lang="ru-RU" sz="1600" b="1" dirty="0">
                <a:solidFill>
                  <a:schemeClr val="accent3">
                    <a:lumMod val="60000"/>
                    <a:lumOff val="40000"/>
                  </a:schemeClr>
                </a:solidFill>
                <a:effectLst>
                  <a:outerShdw blurRad="38100" dist="38100" dir="2700000" algn="tl">
                    <a:srgbClr val="000000">
                      <a:alpha val="43137"/>
                    </a:srgbClr>
                  </a:outerShdw>
                </a:effectLst>
                <a:latin typeface="+mj-lt"/>
              </a:rPr>
              <a:t> Тамбовского района Амурской области</a:t>
            </a:r>
          </a:p>
        </p:txBody>
      </p:sp>
      <p:sp>
        <p:nvSpPr>
          <p:cNvPr id="7" name="Прямоугольник 6"/>
          <p:cNvSpPr/>
          <p:nvPr/>
        </p:nvSpPr>
        <p:spPr>
          <a:xfrm>
            <a:off x="6156176" y="5680841"/>
            <a:ext cx="2863850" cy="1076325"/>
          </a:xfrm>
          <a:prstGeom prst="rect">
            <a:avLst/>
          </a:prstGeom>
        </p:spPr>
        <p:txBody>
          <a:bodyPr>
            <a:spAutoFit/>
          </a:bodyPr>
          <a:lstStyle/>
          <a:p>
            <a:pPr eaLnBrk="1" fontAlgn="auto" hangingPunct="1">
              <a:spcBef>
                <a:spcPts val="0"/>
              </a:spcBef>
              <a:spcAft>
                <a:spcPts val="0"/>
              </a:spcAft>
              <a:defRPr/>
            </a:pPr>
            <a:r>
              <a:rPr lang="ru-RU" sz="1600" b="1" i="1" dirty="0">
                <a:solidFill>
                  <a:schemeClr val="accent3">
                    <a:lumMod val="60000"/>
                    <a:lumOff val="40000"/>
                  </a:schemeClr>
                </a:solidFill>
                <a:effectLst>
                  <a:outerShdw blurRad="38100" dist="38100" dir="2700000" algn="tl">
                    <a:srgbClr val="000000">
                      <a:alpha val="43137"/>
                    </a:srgbClr>
                  </a:outerShdw>
                </a:effectLst>
                <a:latin typeface="+mn-lt"/>
              </a:rPr>
              <a:t>МХК. 7 класс</a:t>
            </a:r>
          </a:p>
          <a:p>
            <a:pPr eaLnBrk="1" fontAlgn="auto" hangingPunct="1">
              <a:spcBef>
                <a:spcPts val="0"/>
              </a:spcBef>
              <a:spcAft>
                <a:spcPts val="0"/>
              </a:spcAft>
              <a:defRPr/>
            </a:pPr>
            <a:r>
              <a:rPr lang="ru-RU" sz="1600" b="1" i="1" dirty="0">
                <a:solidFill>
                  <a:schemeClr val="accent3">
                    <a:lumMod val="60000"/>
                    <a:lumOff val="40000"/>
                  </a:schemeClr>
                </a:solidFill>
                <a:effectLst>
                  <a:outerShdw blurRad="38100" dist="38100" dir="2700000" algn="tl">
                    <a:srgbClr val="000000">
                      <a:alpha val="43137"/>
                    </a:srgbClr>
                  </a:outerShdw>
                </a:effectLst>
                <a:latin typeface="+mn-lt"/>
              </a:rPr>
              <a:t>Составила учитель русского языка и литературы </a:t>
            </a:r>
          </a:p>
          <a:p>
            <a:pPr eaLnBrk="1" fontAlgn="auto" hangingPunct="1">
              <a:spcBef>
                <a:spcPts val="0"/>
              </a:spcBef>
              <a:spcAft>
                <a:spcPts val="0"/>
              </a:spcAft>
              <a:defRPr/>
            </a:pPr>
            <a:r>
              <a:rPr lang="ru-RU" sz="1600" b="1" i="1" dirty="0">
                <a:solidFill>
                  <a:schemeClr val="accent3">
                    <a:lumMod val="60000"/>
                    <a:lumOff val="40000"/>
                  </a:schemeClr>
                </a:solidFill>
                <a:effectLst>
                  <a:outerShdw blurRad="38100" dist="38100" dir="2700000" algn="tl">
                    <a:srgbClr val="000000">
                      <a:alpha val="43137"/>
                    </a:srgbClr>
                  </a:outerShdw>
                </a:effectLst>
                <a:latin typeface="+mn-lt"/>
              </a:rPr>
              <a:t>Ефимова Нина Васильевна</a:t>
            </a:r>
          </a:p>
        </p:txBody>
      </p:sp>
    </p:spTree>
    <p:extLst>
      <p:ext uri="{BB962C8B-B14F-4D97-AF65-F5344CB8AC3E}">
        <p14:creationId xmlns:p14="http://schemas.microsoft.com/office/powerpoint/2010/main" val="67421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052736"/>
            <a:ext cx="8424936" cy="4108817"/>
          </a:xfrm>
          <a:prstGeom prst="rect">
            <a:avLst/>
          </a:prstGeom>
        </p:spPr>
        <p:txBody>
          <a:bodyPr wrap="square">
            <a:spAutoFit/>
          </a:bodyPr>
          <a:lstStyle/>
          <a:p>
            <a:pPr algn="ctr">
              <a:lnSpc>
                <a:spcPct val="150000"/>
              </a:lnSpc>
              <a:spcAft>
                <a:spcPts val="600"/>
              </a:spcAft>
            </a:pPr>
            <a:r>
              <a:rPr lang="ru-RU" sz="2000" b="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Литература.</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mj-lt"/>
              <a:buAutoNum type="arabicPeriod"/>
            </a:pPr>
            <a:r>
              <a:rPr lang="ru-RU"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За основу взят план опубликованный на сайте фонда помощи детям «Обнаженные сердца».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http://www.nakedheart.org/ru/news-events/event/%D1%81%D0%B0%D0%BC%D1%8B%D0%B9-%D0%B1%D0%BE%D0%BB%D1%8C%D1%88%D0%BE%D0%B9-%D1%83%D1%80%D0%BE%D0%BA-%D0%B2-%D0%BC%D0%B8%D1%80%D0%B5-2</a:t>
            </a:r>
            <a:r>
              <a:rPr lang="ru-RU"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a:t>
            </a:r>
            <a:endParaRPr lang="ru-RU"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mj-lt"/>
              <a:buAutoNum type="arabicPeriod"/>
            </a:pPr>
            <a:r>
              <a:rPr lang="ru-RU"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Все видео можно скачать на </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сайте фонда помощи детям «Обнаженные сердца».</a:t>
            </a: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mj-lt"/>
              <a:buAutoNum type="arabicPeriod"/>
            </a:pPr>
            <a:r>
              <a:rPr lang="ru-RU" dirty="0" err="1">
                <a:solidFill>
                  <a:srgbClr val="404040"/>
                </a:solidFill>
                <a:latin typeface="Times New Roman" panose="02020603050405020304" pitchFamily="18" charset="0"/>
                <a:ea typeface="Calibri" panose="020F0502020204030204" pitchFamily="34" charset="0"/>
                <a:cs typeface="Times New Roman" panose="02020603050405020304" pitchFamily="18" charset="0"/>
              </a:rPr>
              <a:t>Видеохостинг</a:t>
            </a:r>
            <a:r>
              <a:rPr lang="ru-RU"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404040"/>
                </a:solidFill>
                <a:latin typeface="Times New Roman" panose="02020603050405020304" pitchFamily="18" charset="0"/>
                <a:ea typeface="Calibri" panose="020F0502020204030204" pitchFamily="34" charset="0"/>
                <a:cs typeface="Times New Roman" panose="02020603050405020304" pitchFamily="18" charset="0"/>
              </a:rPr>
              <a:t>YouTube</a:t>
            </a:r>
            <a:r>
              <a:rPr lang="ru-RU"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http://www.youtube.com/watch?v=i-S-EoAIXIw</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07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3675"/>
            <a:ext cx="8964613" cy="1570038"/>
          </a:xfrm>
          <a:prstGeom prst="rect">
            <a:avLst/>
          </a:prstGeom>
        </p:spPr>
        <p:txBody>
          <a:bodyPr>
            <a:spAutoFit/>
          </a:bodyPr>
          <a:lstStyle/>
          <a:p>
            <a:pPr algn="ctr" eaLnBrk="1" hangingPunct="1">
              <a:defRPr/>
            </a:pPr>
            <a:r>
              <a:rPr lang="ru-RU"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Впервые в истории нашей планеты один и тот же урок проходит сразу в </a:t>
            </a:r>
            <a:r>
              <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более чем ста странах мира! </a:t>
            </a:r>
            <a:r>
              <a:rPr lang="ru-RU"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только в России, но и в Бразилии, в Великобритании и вообще в более, чем 100 странах мира!</a:t>
            </a:r>
          </a:p>
        </p:txBody>
      </p:sp>
      <p:pic>
        <p:nvPicPr>
          <p:cNvPr id="4" name="Объект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06224" y="1758300"/>
            <a:ext cx="6552039" cy="4341853"/>
          </a:xfrm>
          <a:prstGeom prst="rect">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71700" y="5229225"/>
            <a:ext cx="4572000" cy="461963"/>
          </a:xfrm>
          <a:prstGeom prst="rect">
            <a:avLst/>
          </a:prstGeom>
        </p:spPr>
        <p:txBody>
          <a:bodyPr>
            <a:spAutoFit/>
          </a:bodyPr>
          <a:lstStyle/>
          <a:p>
            <a:pPr algn="ctr" eaLnBrk="1" fontAlgn="auto" hangingPunct="1">
              <a:spcBef>
                <a:spcPts val="0"/>
              </a:spcBef>
              <a:spcAft>
                <a:spcPts val="0"/>
              </a:spcAft>
              <a:defRPr/>
            </a:pPr>
            <a:r>
              <a:rPr lang="ru-RU" sz="2400" b="1" i="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В.Ш.Каганов</a:t>
            </a:r>
            <a:endParaRPr lang="ru-RU"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Приветственное слово В.Ш.Каганова">
            <a:hlinkClick r:id="" action="ppaction://media"/>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474663"/>
            <a:ext cx="841375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b="4319"/>
          <a:stretch/>
        </p:blipFill>
        <p:spPr>
          <a:xfrm>
            <a:off x="250825" y="372725"/>
            <a:ext cx="8413750" cy="48615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Анимационный мультфильм сэра Кена Робинсона">
            <a:hlinkClick r:id="" action="ppaction://media"/>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8313" y="836613"/>
            <a:ext cx="80645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09" y="548680"/>
            <a:ext cx="8158352" cy="51125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504" y="188640"/>
            <a:ext cx="8734425" cy="4724400"/>
          </a:xfrm>
          <a:prstGeom prst="rect">
            <a:avLst/>
          </a:prstGeom>
          <a:ln>
            <a:noFill/>
          </a:ln>
          <a:effectLst>
            <a:softEdge rad="112500"/>
          </a:effectLst>
        </p:spPr>
      </p:pic>
      <p:sp>
        <p:nvSpPr>
          <p:cNvPr id="4" name="Прямоугольник 3"/>
          <p:cNvSpPr/>
          <p:nvPr/>
        </p:nvSpPr>
        <p:spPr>
          <a:xfrm>
            <a:off x="114300" y="5229225"/>
            <a:ext cx="7705725" cy="830263"/>
          </a:xfrm>
          <a:prstGeom prst="rect">
            <a:avLst/>
          </a:prstGeom>
        </p:spPr>
        <p:txBody>
          <a:bodyPr>
            <a:spAutoFit/>
          </a:bodyPr>
          <a:lstStyle/>
          <a:p>
            <a:pPr marL="285750" indent="-285750" eaLnBrk="1" fontAlgn="auto" hangingPunct="1">
              <a:spcBef>
                <a:spcPts val="0"/>
              </a:spcBef>
              <a:spcAft>
                <a:spcPts val="0"/>
              </a:spcAft>
              <a:buFont typeface="Wingdings" panose="05000000000000000000" pitchFamily="2" charset="2"/>
              <a:buChar char="Ø"/>
              <a:defRPr/>
            </a:pPr>
            <a:r>
              <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Какие проблемы стоят перед нашей планетой?</a:t>
            </a:r>
          </a:p>
          <a:p>
            <a:pPr marL="285750" indent="-285750" eaLnBrk="1" fontAlgn="auto" hangingPunct="1">
              <a:spcBef>
                <a:spcPts val="0"/>
              </a:spcBef>
              <a:spcAft>
                <a:spcPts val="0"/>
              </a:spcAft>
              <a:buFont typeface="Wingdings" panose="05000000000000000000" pitchFamily="2" charset="2"/>
              <a:buChar char="Ø"/>
              <a:defRPr/>
            </a:pPr>
            <a:r>
              <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Какие цели являются общемировыми?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80988" y="5292725"/>
            <a:ext cx="5616575" cy="830263"/>
          </a:xfrm>
          <a:prstGeom prst="rect">
            <a:avLst/>
          </a:prstGeom>
          <a:noFill/>
          <a:ln w="9525">
            <a:noFill/>
            <a:miter lim="800000"/>
            <a:headEnd/>
            <a:tailEnd/>
          </a:ln>
          <a:effectLst/>
        </p:spPr>
        <p:txBody>
          <a:bodyPr anchor="ctr">
            <a:spAutoFit/>
          </a:bodyPr>
          <a:lstStyle/>
          <a:p>
            <a:pPr marL="285750" indent="-285750" eaLnBrk="1" hangingPunct="1">
              <a:buFont typeface="Wingdings" panose="05000000000000000000" pitchFamily="2" charset="2"/>
              <a:buChar char="q"/>
              <a:defRPr/>
            </a:pPr>
            <a:r>
              <a:rPr lang="ru-RU"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Какие из перечисленных целей вам кажутся самыми важными?</a:t>
            </a:r>
          </a:p>
        </p:txBody>
      </p:sp>
      <p:sp>
        <p:nvSpPr>
          <p:cNvPr id="8195" name="Прямоугольник 3"/>
          <p:cNvSpPr>
            <a:spLocks noChangeArrowheads="1"/>
          </p:cNvSpPr>
          <p:nvPr/>
        </p:nvSpPr>
        <p:spPr bwMode="auto">
          <a:xfrm>
            <a:off x="228123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b="1"/>
              <a:t> </a:t>
            </a:r>
            <a:endParaRPr lang="ru-RU"/>
          </a:p>
        </p:txBody>
      </p:sp>
      <p:sp>
        <p:nvSpPr>
          <p:cNvPr id="5" name="Прямоугольник 4"/>
          <p:cNvSpPr/>
          <p:nvPr/>
        </p:nvSpPr>
        <p:spPr>
          <a:xfrm>
            <a:off x="-14288" y="307975"/>
            <a:ext cx="8891588" cy="554038"/>
          </a:xfrm>
          <a:prstGeom prst="rect">
            <a:avLst/>
          </a:prstGeom>
        </p:spPr>
        <p:txBody>
          <a:bodyPr>
            <a:spAutoFit/>
          </a:bodyPr>
          <a:lstStyle/>
          <a:p>
            <a:pPr algn="ctr" eaLnBrk="1" fontAlgn="auto" hangingPunct="1">
              <a:spcBef>
                <a:spcPts val="0"/>
              </a:spcBef>
              <a:spcAft>
                <a:spcPts val="0"/>
              </a:spcAft>
              <a:defRPr/>
            </a:pPr>
            <a:r>
              <a:rPr lang="ru-RU" sz="3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Общемировые цели устойчивого развития</a:t>
            </a:r>
            <a:endParaRPr lang="ru-RU" sz="3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792413" y="1535113"/>
            <a:ext cx="324961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06700" y="1546225"/>
            <a:ext cx="32194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786063" y="1519238"/>
            <a:ext cx="32400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786063" y="1527175"/>
            <a:ext cx="32400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800350" y="1528763"/>
            <a:ext cx="321468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806700" y="1517650"/>
            <a:ext cx="32400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16"/>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808288" y="1514475"/>
            <a:ext cx="32385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Рисунок 17"/>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798763" y="1549400"/>
            <a:ext cx="32512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2779713" y="1527175"/>
            <a:ext cx="324961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2797175" y="1514475"/>
            <a:ext cx="3240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19"/>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2798763" y="1512888"/>
            <a:ext cx="32400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Рисунок 20"/>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2795588" y="1520825"/>
            <a:ext cx="32400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Рисунок 23"/>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2805113" y="1538288"/>
            <a:ext cx="32400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2800350" y="1497013"/>
            <a:ext cx="32210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22"/>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2773363" y="1519238"/>
            <a:ext cx="32400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2813050" y="1520825"/>
            <a:ext cx="3240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Рисунок 25"/>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2786063" y="1525588"/>
            <a:ext cx="32400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273050" y="925513"/>
            <a:ext cx="86042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nodeType="afterGroup">
                            <p:stCondLst>
                              <p:cond delay="2150"/>
                            </p:stCondLst>
                            <p:childTnLst>
                              <p:par>
                                <p:cTn id="13" presetID="45"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4"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nodeType="click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3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6" presetClass="entr" presetSubtype="16"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ircle(in)">
                                      <p:cBhvr>
                                        <p:cTn id="64" dur="2000"/>
                                        <p:tgtEl>
                                          <p:spTgt spid="1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nodeType="click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21" presetClass="entr" presetSubtype="1"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heel(1)">
                                      <p:cBhvr>
                                        <p:cTn id="72" dur="20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par>
                                <p:cTn id="78" presetID="16" presetClass="entr" presetSubtype="21" fill="hold"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arn(inVertical)">
                                      <p:cBhvr>
                                        <p:cTn id="80" dur="500"/>
                                        <p:tgtEl>
                                          <p:spTgt spid="1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nodeType="click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par>
                                <p:cTn id="86" presetID="35" presetClass="entr" presetSubtype="0"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2000"/>
                                        <p:tgtEl>
                                          <p:spTgt spid="15"/>
                                        </p:tgtEl>
                                      </p:cBhvr>
                                    </p:animEffect>
                                    <p:anim calcmode="lin" valueType="num">
                                      <p:cBhvr>
                                        <p:cTn id="89" dur="2000" fill="hold"/>
                                        <p:tgtEl>
                                          <p:spTgt spid="15"/>
                                        </p:tgtEl>
                                        <p:attrNameLst>
                                          <p:attrName>style.rotation</p:attrName>
                                        </p:attrNameLst>
                                      </p:cBhvr>
                                      <p:tavLst>
                                        <p:tav tm="0">
                                          <p:val>
                                            <p:fltVal val="720"/>
                                          </p:val>
                                        </p:tav>
                                        <p:tav tm="100000">
                                          <p:val>
                                            <p:fltVal val="0"/>
                                          </p:val>
                                        </p:tav>
                                      </p:tavLst>
                                    </p:anim>
                                    <p:anim calcmode="lin" valueType="num">
                                      <p:cBhvr>
                                        <p:cTn id="90" dur="2000" fill="hold"/>
                                        <p:tgtEl>
                                          <p:spTgt spid="15"/>
                                        </p:tgtEl>
                                        <p:attrNameLst>
                                          <p:attrName>ppt_h</p:attrName>
                                        </p:attrNameLst>
                                      </p:cBhvr>
                                      <p:tavLst>
                                        <p:tav tm="0">
                                          <p:val>
                                            <p:fltVal val="0"/>
                                          </p:val>
                                        </p:tav>
                                        <p:tav tm="100000">
                                          <p:val>
                                            <p:strVal val="#ppt_h"/>
                                          </p:val>
                                        </p:tav>
                                      </p:tavLst>
                                    </p:anim>
                                    <p:anim calcmode="lin" valueType="num">
                                      <p:cBhvr>
                                        <p:cTn id="91"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xit" presetSubtype="0" fill="hold" nodeType="click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52"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animScale>
                                      <p:cBhvr>
                                        <p:cTn id="9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6"/>
                                        </p:tgtEl>
                                        <p:attrNameLst>
                                          <p:attrName>ppt_x</p:attrName>
                                          <p:attrName>ppt_y</p:attrName>
                                        </p:attrNameLst>
                                      </p:cBhvr>
                                    </p:animMotion>
                                    <p:animEffect transition="in" filter="fade">
                                      <p:cBhvr>
                                        <p:cTn id="101" dur="1000"/>
                                        <p:tgtEl>
                                          <p:spTgt spid="1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xit" presetSubtype="0" fill="hold" nodeType="clickEffect">
                                  <p:stCondLst>
                                    <p:cond delay="0"/>
                                  </p:stCondLst>
                                  <p:childTnLst>
                                    <p:animEffect transition="out" filter="fade">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par>
                                <p:cTn id="107" presetID="55" presetClass="entr" presetSubtype="0"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strVal val="#ppt_w*0.70"/>
                                          </p:val>
                                        </p:tav>
                                        <p:tav tm="100000">
                                          <p:val>
                                            <p:strVal val="#ppt_w"/>
                                          </p:val>
                                        </p:tav>
                                      </p:tavLst>
                                    </p:anim>
                                    <p:anim calcmode="lin" valueType="num">
                                      <p:cBhvr>
                                        <p:cTn id="110" dur="1000" fill="hold"/>
                                        <p:tgtEl>
                                          <p:spTgt spid="20"/>
                                        </p:tgtEl>
                                        <p:attrNameLst>
                                          <p:attrName>ppt_h</p:attrName>
                                        </p:attrNameLst>
                                      </p:cBhvr>
                                      <p:tavLst>
                                        <p:tav tm="0">
                                          <p:val>
                                            <p:strVal val="#ppt_h"/>
                                          </p:val>
                                        </p:tav>
                                        <p:tav tm="100000">
                                          <p:val>
                                            <p:strVal val="#ppt_h"/>
                                          </p:val>
                                        </p:tav>
                                      </p:tavLst>
                                    </p:anim>
                                    <p:animEffect transition="in" filter="fade">
                                      <p:cBhvr>
                                        <p:cTn id="111" dur="1000"/>
                                        <p:tgtEl>
                                          <p:spTgt spid="2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xit" presetSubtype="0" fill="hold" nodeType="clickEffect">
                                  <p:stCondLst>
                                    <p:cond delay="0"/>
                                  </p:stCondLst>
                                  <p:childTnLst>
                                    <p:animEffect transition="out" filter="fade">
                                      <p:cBhvr>
                                        <p:cTn id="115" dur="500"/>
                                        <p:tgtEl>
                                          <p:spTgt spid="20"/>
                                        </p:tgtEl>
                                      </p:cBhvr>
                                    </p:animEffect>
                                    <p:set>
                                      <p:cBhvr>
                                        <p:cTn id="116" dur="1" fill="hold">
                                          <p:stCondLst>
                                            <p:cond delay="499"/>
                                          </p:stCondLst>
                                        </p:cTn>
                                        <p:tgtEl>
                                          <p:spTgt spid="20"/>
                                        </p:tgtEl>
                                        <p:attrNameLst>
                                          <p:attrName>style.visibility</p:attrName>
                                        </p:attrNameLst>
                                      </p:cBhvr>
                                      <p:to>
                                        <p:strVal val="hidden"/>
                                      </p:to>
                                    </p:set>
                                  </p:childTnLst>
                                </p:cTn>
                              </p:par>
                              <p:par>
                                <p:cTn id="117" presetID="49" presetClass="entr" presetSubtype="0" decel="100000" fill="hold"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fltVal val="0"/>
                                          </p:val>
                                        </p:tav>
                                        <p:tav tm="100000">
                                          <p:val>
                                            <p:strVal val="#ppt_w"/>
                                          </p:val>
                                        </p:tav>
                                      </p:tavLst>
                                    </p:anim>
                                    <p:anim calcmode="lin" valueType="num">
                                      <p:cBhvr>
                                        <p:cTn id="120" dur="500" fill="hold"/>
                                        <p:tgtEl>
                                          <p:spTgt spid="21"/>
                                        </p:tgtEl>
                                        <p:attrNameLst>
                                          <p:attrName>ppt_h</p:attrName>
                                        </p:attrNameLst>
                                      </p:cBhvr>
                                      <p:tavLst>
                                        <p:tav tm="0">
                                          <p:val>
                                            <p:fltVal val="0"/>
                                          </p:val>
                                        </p:tav>
                                        <p:tav tm="100000">
                                          <p:val>
                                            <p:strVal val="#ppt_h"/>
                                          </p:val>
                                        </p:tav>
                                      </p:tavLst>
                                    </p:anim>
                                    <p:anim calcmode="lin" valueType="num">
                                      <p:cBhvr>
                                        <p:cTn id="121" dur="500" fill="hold"/>
                                        <p:tgtEl>
                                          <p:spTgt spid="21"/>
                                        </p:tgtEl>
                                        <p:attrNameLst>
                                          <p:attrName>style.rotation</p:attrName>
                                        </p:attrNameLst>
                                      </p:cBhvr>
                                      <p:tavLst>
                                        <p:tav tm="0">
                                          <p:val>
                                            <p:fltVal val="360"/>
                                          </p:val>
                                        </p:tav>
                                        <p:tav tm="100000">
                                          <p:val>
                                            <p:fltVal val="0"/>
                                          </p:val>
                                        </p:tav>
                                      </p:tavLst>
                                    </p:anim>
                                    <p:animEffect transition="in" filter="fade">
                                      <p:cBhvr>
                                        <p:cTn id="122" dur="500"/>
                                        <p:tgtEl>
                                          <p:spTgt spid="2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xit" presetSubtype="0" fill="hold" nodeType="clickEffect">
                                  <p:stCondLst>
                                    <p:cond delay="0"/>
                                  </p:stCondLst>
                                  <p:childTnLst>
                                    <p:animEffect transition="out" filter="fade">
                                      <p:cBhvr>
                                        <p:cTn id="126" dur="500"/>
                                        <p:tgtEl>
                                          <p:spTgt spid="21"/>
                                        </p:tgtEl>
                                      </p:cBhvr>
                                    </p:animEffect>
                                    <p:set>
                                      <p:cBhvr>
                                        <p:cTn id="127" dur="1" fill="hold">
                                          <p:stCondLst>
                                            <p:cond delay="499"/>
                                          </p:stCondLst>
                                        </p:cTn>
                                        <p:tgtEl>
                                          <p:spTgt spid="21"/>
                                        </p:tgtEl>
                                        <p:attrNameLst>
                                          <p:attrName>style.visibility</p:attrName>
                                        </p:attrNameLst>
                                      </p:cBhvr>
                                      <p:to>
                                        <p:strVal val="hidden"/>
                                      </p:to>
                                    </p:set>
                                  </p:childTnLst>
                                </p:cTn>
                              </p:par>
                              <p:par>
                                <p:cTn id="128" presetID="20" presetClass="entr" presetSubtype="0" fill="hold" nodeType="with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edge">
                                      <p:cBhvr>
                                        <p:cTn id="130" dur="2000"/>
                                        <p:tgtEl>
                                          <p:spTgt spid="2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xit" presetSubtype="0" fill="hold" nodeType="click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12" presetClass="entr" presetSubtype="4" fill="hold" nodeType="withEffect">
                                  <p:stCondLst>
                                    <p:cond delay="0"/>
                                  </p:stCondLst>
                                  <p:childTnLst>
                                    <p:set>
                                      <p:cBhvr>
                                        <p:cTn id="137" dur="1" fill="hold">
                                          <p:stCondLst>
                                            <p:cond delay="0"/>
                                          </p:stCondLst>
                                        </p:cTn>
                                        <p:tgtEl>
                                          <p:spTgt spid="22"/>
                                        </p:tgtEl>
                                        <p:attrNameLst>
                                          <p:attrName>style.visibility</p:attrName>
                                        </p:attrNameLst>
                                      </p:cBhvr>
                                      <p:to>
                                        <p:strVal val="visible"/>
                                      </p:to>
                                    </p:set>
                                    <p:anim calcmode="lin" valueType="num">
                                      <p:cBhvr additive="base">
                                        <p:cTn id="138" dur="500"/>
                                        <p:tgtEl>
                                          <p:spTgt spid="22"/>
                                        </p:tgtEl>
                                        <p:attrNameLst>
                                          <p:attrName>ppt_y</p:attrName>
                                        </p:attrNameLst>
                                      </p:cBhvr>
                                      <p:tavLst>
                                        <p:tav tm="0">
                                          <p:val>
                                            <p:strVal val="#ppt_y+#ppt_h*1.125000"/>
                                          </p:val>
                                        </p:tav>
                                        <p:tav tm="100000">
                                          <p:val>
                                            <p:strVal val="#ppt_y"/>
                                          </p:val>
                                        </p:tav>
                                      </p:tavLst>
                                    </p:anim>
                                    <p:animEffect transition="in" filter="wipe(up)">
                                      <p:cBhvr>
                                        <p:cTn id="139" dur="500"/>
                                        <p:tgtEl>
                                          <p:spTgt spid="22"/>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xit" presetSubtype="0" fill="hold" nodeType="clickEffect">
                                  <p:stCondLst>
                                    <p:cond delay="0"/>
                                  </p:stCondLst>
                                  <p:childTnLst>
                                    <p:animEffect transition="out" filter="fade">
                                      <p:cBhvr>
                                        <p:cTn id="143" dur="500"/>
                                        <p:tgtEl>
                                          <p:spTgt spid="22"/>
                                        </p:tgtEl>
                                      </p:cBhvr>
                                    </p:animEffect>
                                    <p:set>
                                      <p:cBhvr>
                                        <p:cTn id="144" dur="1" fill="hold">
                                          <p:stCondLst>
                                            <p:cond delay="499"/>
                                          </p:stCondLst>
                                        </p:cTn>
                                        <p:tgtEl>
                                          <p:spTgt spid="22"/>
                                        </p:tgtEl>
                                        <p:attrNameLst>
                                          <p:attrName>style.visibility</p:attrName>
                                        </p:attrNameLst>
                                      </p:cBhvr>
                                      <p:to>
                                        <p:strVal val="hidden"/>
                                      </p:to>
                                    </p:set>
                                  </p:childTnLst>
                                </p:cTn>
                              </p:par>
                              <p:par>
                                <p:cTn id="145" presetID="3" presetClass="entr" presetSubtype="10" fill="hold" nodeType="with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blinds(horizontal)">
                                      <p:cBhvr>
                                        <p:cTn id="147" dur="500"/>
                                        <p:tgtEl>
                                          <p:spTgt spid="23"/>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xit" presetSubtype="0" fill="hold" nodeType="clickEffect">
                                  <p:stCondLst>
                                    <p:cond delay="0"/>
                                  </p:stCondLst>
                                  <p:childTnLst>
                                    <p:animEffect transition="out" filter="fade">
                                      <p:cBhvr>
                                        <p:cTn id="151" dur="500"/>
                                        <p:tgtEl>
                                          <p:spTgt spid="23"/>
                                        </p:tgtEl>
                                      </p:cBhvr>
                                    </p:animEffect>
                                    <p:set>
                                      <p:cBhvr>
                                        <p:cTn id="152" dur="1" fill="hold">
                                          <p:stCondLst>
                                            <p:cond delay="499"/>
                                          </p:stCondLst>
                                        </p:cTn>
                                        <p:tgtEl>
                                          <p:spTgt spid="23"/>
                                        </p:tgtEl>
                                        <p:attrNameLst>
                                          <p:attrName>style.visibility</p:attrName>
                                        </p:attrNameLst>
                                      </p:cBhvr>
                                      <p:to>
                                        <p:strVal val="hidden"/>
                                      </p:to>
                                    </p:set>
                                  </p:childTnLst>
                                </p:cTn>
                              </p:par>
                              <p:par>
                                <p:cTn id="153" presetID="47" presetClass="entr" presetSubtype="0" fill="hold" nodeType="with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fade">
                                      <p:cBhvr>
                                        <p:cTn id="155" dur="1000"/>
                                        <p:tgtEl>
                                          <p:spTgt spid="25"/>
                                        </p:tgtEl>
                                      </p:cBhvr>
                                    </p:animEffect>
                                    <p:anim calcmode="lin" valueType="num">
                                      <p:cBhvr>
                                        <p:cTn id="156" dur="1000" fill="hold"/>
                                        <p:tgtEl>
                                          <p:spTgt spid="25"/>
                                        </p:tgtEl>
                                        <p:attrNameLst>
                                          <p:attrName>ppt_x</p:attrName>
                                        </p:attrNameLst>
                                      </p:cBhvr>
                                      <p:tavLst>
                                        <p:tav tm="0">
                                          <p:val>
                                            <p:strVal val="#ppt_x"/>
                                          </p:val>
                                        </p:tav>
                                        <p:tav tm="100000">
                                          <p:val>
                                            <p:strVal val="#ppt_x"/>
                                          </p:val>
                                        </p:tav>
                                      </p:tavLst>
                                    </p:anim>
                                    <p:anim calcmode="lin" valueType="num">
                                      <p:cBhvr>
                                        <p:cTn id="1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xit" presetSubtype="0" fill="hold" nodeType="clickEffect">
                                  <p:stCondLst>
                                    <p:cond delay="0"/>
                                  </p:stCondLst>
                                  <p:childTnLst>
                                    <p:animEffect transition="out" filter="fade">
                                      <p:cBhvr>
                                        <p:cTn id="161" dur="500"/>
                                        <p:tgtEl>
                                          <p:spTgt spid="25"/>
                                        </p:tgtEl>
                                      </p:cBhvr>
                                    </p:animEffect>
                                    <p:set>
                                      <p:cBhvr>
                                        <p:cTn id="162" dur="1" fill="hold">
                                          <p:stCondLst>
                                            <p:cond delay="499"/>
                                          </p:stCondLst>
                                        </p:cTn>
                                        <p:tgtEl>
                                          <p:spTgt spid="25"/>
                                        </p:tgtEl>
                                        <p:attrNameLst>
                                          <p:attrName>style.visibility</p:attrName>
                                        </p:attrNameLst>
                                      </p:cBhvr>
                                      <p:to>
                                        <p:strVal val="hidden"/>
                                      </p:to>
                                    </p:set>
                                  </p:childTnLst>
                                </p:cTn>
                              </p:par>
                              <p:par>
                                <p:cTn id="163" presetID="15" presetClass="entr" presetSubtype="0" fill="hold" nodeType="withEffect">
                                  <p:stCondLst>
                                    <p:cond delay="0"/>
                                  </p:stCondLst>
                                  <p:childTnLst>
                                    <p:set>
                                      <p:cBhvr>
                                        <p:cTn id="164" dur="1" fill="hold">
                                          <p:stCondLst>
                                            <p:cond delay="0"/>
                                          </p:stCondLst>
                                        </p:cTn>
                                        <p:tgtEl>
                                          <p:spTgt spid="26"/>
                                        </p:tgtEl>
                                        <p:attrNameLst>
                                          <p:attrName>style.visibility</p:attrName>
                                        </p:attrNameLst>
                                      </p:cBhvr>
                                      <p:to>
                                        <p:strVal val="visible"/>
                                      </p:to>
                                    </p:set>
                                    <p:anim calcmode="lin" valueType="num">
                                      <p:cBhvr>
                                        <p:cTn id="165" dur="1000" fill="hold"/>
                                        <p:tgtEl>
                                          <p:spTgt spid="26"/>
                                        </p:tgtEl>
                                        <p:attrNameLst>
                                          <p:attrName>ppt_w</p:attrName>
                                        </p:attrNameLst>
                                      </p:cBhvr>
                                      <p:tavLst>
                                        <p:tav tm="0">
                                          <p:val>
                                            <p:fltVal val="0"/>
                                          </p:val>
                                        </p:tav>
                                        <p:tav tm="100000">
                                          <p:val>
                                            <p:strVal val="#ppt_w"/>
                                          </p:val>
                                        </p:tav>
                                      </p:tavLst>
                                    </p:anim>
                                    <p:anim calcmode="lin" valueType="num">
                                      <p:cBhvr>
                                        <p:cTn id="166" dur="1000" fill="hold"/>
                                        <p:tgtEl>
                                          <p:spTgt spid="26"/>
                                        </p:tgtEl>
                                        <p:attrNameLst>
                                          <p:attrName>ppt_h</p:attrName>
                                        </p:attrNameLst>
                                      </p:cBhvr>
                                      <p:tavLst>
                                        <p:tav tm="0">
                                          <p:val>
                                            <p:fltVal val="0"/>
                                          </p:val>
                                        </p:tav>
                                        <p:tav tm="100000">
                                          <p:val>
                                            <p:strVal val="#ppt_h"/>
                                          </p:val>
                                        </p:tav>
                                      </p:tavLst>
                                    </p:anim>
                                    <p:anim calcmode="lin" valueType="num">
                                      <p:cBhvr>
                                        <p:cTn id="167"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68"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xit" presetSubtype="0" fill="hold" nodeType="clickEffect">
                                  <p:stCondLst>
                                    <p:cond delay="0"/>
                                  </p:stCondLst>
                                  <p:childTnLst>
                                    <p:animEffect transition="out" filter="fade">
                                      <p:cBhvr>
                                        <p:cTn id="172" dur="500"/>
                                        <p:tgtEl>
                                          <p:spTgt spid="26"/>
                                        </p:tgtEl>
                                      </p:cBhvr>
                                    </p:animEffect>
                                    <p:set>
                                      <p:cBhvr>
                                        <p:cTn id="173" dur="1" fill="hold">
                                          <p:stCondLst>
                                            <p:cond delay="499"/>
                                          </p:stCondLst>
                                        </p:cTn>
                                        <p:tgtEl>
                                          <p:spTgt spid="26"/>
                                        </p:tgtEl>
                                        <p:attrNameLst>
                                          <p:attrName>style.visibility</p:attrName>
                                        </p:attrNameLst>
                                      </p:cBhvr>
                                      <p:to>
                                        <p:strVal val="hidden"/>
                                      </p:to>
                                    </p:set>
                                  </p:childTnLst>
                                </p:cTn>
                              </p:par>
                            </p:childTnLst>
                          </p:cTn>
                        </p:par>
                        <p:par>
                          <p:cTn id="174" fill="hold" nodeType="afterGroup">
                            <p:stCondLst>
                              <p:cond delay="500"/>
                            </p:stCondLst>
                            <p:childTnLst>
                              <p:par>
                                <p:cTn id="175" presetID="16" presetClass="entr" presetSubtype="21" fill="hold" nodeType="afterEffect">
                                  <p:stCondLst>
                                    <p:cond delay="0"/>
                                  </p:stCondLst>
                                  <p:childTnLst>
                                    <p:set>
                                      <p:cBhvr>
                                        <p:cTn id="176" dur="1" fill="hold">
                                          <p:stCondLst>
                                            <p:cond delay="0"/>
                                          </p:stCondLst>
                                        </p:cTn>
                                        <p:tgtEl>
                                          <p:spTgt spid="27"/>
                                        </p:tgtEl>
                                        <p:attrNameLst>
                                          <p:attrName>style.visibility</p:attrName>
                                        </p:attrNameLst>
                                      </p:cBhvr>
                                      <p:to>
                                        <p:strVal val="visible"/>
                                      </p:to>
                                    </p:set>
                                    <p:animEffect transition="in" filter="barn(inVertical)">
                                      <p:cBhvr>
                                        <p:cTn id="177" dur="500"/>
                                        <p:tgtEl>
                                          <p:spTgt spid="27"/>
                                        </p:tgtEl>
                                      </p:cBhvr>
                                    </p:animEffect>
                                  </p:childTnLst>
                                </p:cTn>
                              </p:par>
                            </p:childTnLst>
                          </p:cTn>
                        </p:par>
                        <p:par>
                          <p:cTn id="178" fill="hold" nodeType="afterGroup">
                            <p:stCondLst>
                              <p:cond delay="1000"/>
                            </p:stCondLst>
                            <p:childTnLst>
                              <p:par>
                                <p:cTn id="179" presetID="41" presetClass="entr" presetSubtype="0" fill="hold" grpId="0" nodeType="afterEffect">
                                  <p:stCondLst>
                                    <p:cond delay="0"/>
                                  </p:stCondLst>
                                  <p:iterate type="lt">
                                    <p:tmPct val="10000"/>
                                  </p:iterate>
                                  <p:childTnLst>
                                    <p:set>
                                      <p:cBhvr>
                                        <p:cTn id="180" dur="1" fill="hold">
                                          <p:stCondLst>
                                            <p:cond delay="0"/>
                                          </p:stCondLst>
                                        </p:cTn>
                                        <p:tgtEl>
                                          <p:spTgt spid="3074"/>
                                        </p:tgtEl>
                                        <p:attrNameLst>
                                          <p:attrName>style.visibility</p:attrName>
                                        </p:attrNameLst>
                                      </p:cBhvr>
                                      <p:to>
                                        <p:strVal val="visible"/>
                                      </p:to>
                                    </p:set>
                                    <p:anim calcmode="lin" valueType="num">
                                      <p:cBhvr>
                                        <p:cTn id="181"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82" dur="500" fill="hold"/>
                                        <p:tgtEl>
                                          <p:spTgt spid="3074"/>
                                        </p:tgtEl>
                                        <p:attrNameLst>
                                          <p:attrName>ppt_y</p:attrName>
                                        </p:attrNameLst>
                                      </p:cBhvr>
                                      <p:tavLst>
                                        <p:tav tm="0">
                                          <p:val>
                                            <p:strVal val="#ppt_y"/>
                                          </p:val>
                                        </p:tav>
                                        <p:tav tm="100000">
                                          <p:val>
                                            <p:strVal val="#ppt_y"/>
                                          </p:val>
                                        </p:tav>
                                      </p:tavLst>
                                    </p:anim>
                                    <p:anim calcmode="lin" valueType="num">
                                      <p:cBhvr>
                                        <p:cTn id="183"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84"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185" dur="500" tmFilter="0,0; .5, 1; 1, 1"/>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438" y="333375"/>
            <a:ext cx="8353425" cy="1384300"/>
          </a:xfrm>
          <a:prstGeom prst="rect">
            <a:avLst/>
          </a:prstGeom>
        </p:spPr>
        <p:txBody>
          <a:bodyPr>
            <a:spAutoFit/>
          </a:bodyPr>
          <a:lstStyle/>
          <a:p>
            <a:pPr algn="ctr" eaLnBrk="1" hangingPunct="1">
              <a:defRPr/>
            </a:pP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Общемировые Цели Устойчивого Развития или по другому </a:t>
            </a:r>
          </a:p>
          <a:p>
            <a:pPr algn="ctr" eaLnBrk="1" hangingPunct="1">
              <a:defRPr/>
            </a:pP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ДОСТОЙНОЙ ЖИЗНИ.</a:t>
            </a:r>
          </a:p>
        </p:txBody>
      </p:sp>
      <p:sp>
        <p:nvSpPr>
          <p:cNvPr id="3" name="Прямоугольник 2"/>
          <p:cNvSpPr/>
          <p:nvPr/>
        </p:nvSpPr>
        <p:spPr>
          <a:xfrm>
            <a:off x="4106863" y="2135188"/>
            <a:ext cx="4572000" cy="1816100"/>
          </a:xfrm>
          <a:prstGeom prst="rect">
            <a:avLst/>
          </a:prstGeom>
        </p:spPr>
        <p:txBody>
          <a:bodyPr>
            <a:spAutoFit/>
          </a:bodyPr>
          <a:lstStyle/>
          <a:p>
            <a:pPr algn="ctr">
              <a:defRPr/>
            </a:pPr>
            <a:r>
              <a:rPr lang="ru-RU" sz="28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К 2030 году </a:t>
            </a:r>
          </a:p>
          <a:p>
            <a:pPr algn="ctr">
              <a:defRPr/>
            </a:pPr>
            <a:r>
              <a:rPr lang="ru-RU" sz="28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указанные цели </a:t>
            </a:r>
          </a:p>
          <a:p>
            <a:pPr algn="ctr">
              <a:defRPr/>
            </a:pPr>
            <a:r>
              <a:rPr lang="ru-RU" sz="28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должны быть выполнены</a:t>
            </a:r>
            <a:r>
              <a:rPr lang="ru-RU" sz="2800" b="1" dirty="0">
                <a:solidFill>
                  <a:srgbClr val="0070C0"/>
                </a:solidFill>
                <a:effectLst>
                  <a:outerShdw blurRad="38100" dist="38100" dir="2700000" algn="tl">
                    <a:srgbClr val="000000">
                      <a:alpha val="43137"/>
                    </a:srgbClr>
                  </a:outerShdw>
                </a:effectLst>
                <a:latin typeface="Arial" pitchFamily="34" charset="0"/>
                <a:cs typeface="Arial" panose="020B0604020202020204" pitchFamily="34" charset="0"/>
              </a:rPr>
              <a:t> </a:t>
            </a: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1560" y="1772816"/>
            <a:ext cx="3750346" cy="4411170"/>
          </a:xfrm>
          <a:prstGeom prst="rect">
            <a:avLst/>
          </a:prstGeom>
          <a:ln>
            <a:noFill/>
          </a:ln>
          <a:effectLst>
            <a:softEdge rad="112500"/>
          </a:effectLst>
        </p:spPr>
      </p:pic>
      <p:sp>
        <p:nvSpPr>
          <p:cNvPr id="5" name="Прямоугольник 4"/>
          <p:cNvSpPr/>
          <p:nvPr/>
        </p:nvSpPr>
        <p:spPr>
          <a:xfrm>
            <a:off x="4695825" y="4149725"/>
            <a:ext cx="3392488" cy="1384300"/>
          </a:xfrm>
          <a:prstGeom prst="rect">
            <a:avLst/>
          </a:prstGeom>
        </p:spPr>
        <p:txBody>
          <a:bodyPr>
            <a:spAutoFit/>
          </a:bodyPr>
          <a:lstStyle/>
          <a:p>
            <a:pPr algn="ctr" eaLnBrk="1" fontAlgn="auto" hangingPunct="1">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Исполнителями этих целей будете вы!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5"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50825" y="1268413"/>
            <a:ext cx="4770438" cy="4108450"/>
          </a:xfrm>
          <a:prstGeom prst="rect">
            <a:avLst/>
          </a:prstGeom>
          <a:noFill/>
          <a:ln w="9525">
            <a:noFill/>
            <a:miter lim="800000"/>
            <a:headEnd/>
            <a:tailEnd/>
          </a:ln>
          <a:effectLst/>
        </p:spPr>
        <p:txBody>
          <a:bodyPr anchor="ctr">
            <a:spAutoFit/>
          </a:bodyPr>
          <a:lstStyle/>
          <a:p>
            <a:pPr marL="285750" indent="-285750" eaLnBrk="1" hangingPunct="1">
              <a:spcAft>
                <a:spcPts val="1800"/>
              </a:spcAft>
              <a:buFont typeface="Wingdings" panose="05000000000000000000" pitchFamily="2" charset="2"/>
              <a:buChar char="Ø"/>
              <a:defRPr/>
            </a:pPr>
            <a:r>
              <a:rPr lang="ru-RU"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Зачем нужно образование?</a:t>
            </a:r>
          </a:p>
          <a:p>
            <a:pPr marL="285750" indent="-285750">
              <a:spcAft>
                <a:spcPts val="1800"/>
              </a:spcAft>
              <a:buFont typeface="Wingdings" panose="05000000000000000000" pitchFamily="2" charset="2"/>
              <a:buChar char="Ø"/>
              <a:defRPr/>
            </a:pPr>
            <a:r>
              <a:rPr lang="ru-RU"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Почему важно, чтобы дети ходили в школу?</a:t>
            </a:r>
          </a:p>
          <a:p>
            <a:pPr marL="285750" indent="-285750">
              <a:spcAft>
                <a:spcPts val="1800"/>
              </a:spcAft>
              <a:buFont typeface="Wingdings" panose="05000000000000000000" pitchFamily="2" charset="2"/>
              <a:buChar char="Ø"/>
              <a:defRPr/>
            </a:pPr>
            <a:r>
              <a:rPr lang="ru-RU"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 знаете ли вы, что далеко не у всех детей в мире есть возможность ходить в школу?</a:t>
            </a:r>
          </a:p>
          <a:p>
            <a:pPr marL="285750" indent="-285750">
              <a:spcAft>
                <a:spcPts val="1800"/>
              </a:spcAft>
              <a:buFont typeface="Wingdings" panose="05000000000000000000" pitchFamily="2" charset="2"/>
              <a:buChar char="Ø"/>
              <a:defRPr/>
            </a:pPr>
            <a:r>
              <a:rPr lang="ru-RU"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Почему, как вам кажется, не все дети ходят в школу?</a:t>
            </a:r>
          </a:p>
        </p:txBody>
      </p:sp>
      <p:sp>
        <p:nvSpPr>
          <p:cNvPr id="2" name="Прямоугольник 1"/>
          <p:cNvSpPr/>
          <p:nvPr/>
        </p:nvSpPr>
        <p:spPr>
          <a:xfrm>
            <a:off x="1763713" y="333375"/>
            <a:ext cx="5853112" cy="646113"/>
          </a:xfrm>
          <a:prstGeom prst="rect">
            <a:avLst/>
          </a:prstGeom>
        </p:spPr>
        <p:txBody>
          <a:bodyPr wrap="none">
            <a:spAutoFit/>
          </a:bodyPr>
          <a:lstStyle/>
          <a:p>
            <a:pPr eaLnBrk="1" fontAlgn="auto" hangingPunct="1">
              <a:spcBef>
                <a:spcPts val="0"/>
              </a:spcBef>
              <a:spcAft>
                <a:spcPts val="0"/>
              </a:spcAft>
              <a:defRPr/>
            </a:pPr>
            <a:r>
              <a:rPr lang="ru-RU" sz="36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Важность образования </a:t>
            </a:r>
          </a:p>
        </p:txBody>
      </p:sp>
      <p:pic>
        <p:nvPicPr>
          <p:cNvPr id="4"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20664" y="1268760"/>
            <a:ext cx="3673475" cy="3671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24577"/>
                                        </p:tgtEl>
                                        <p:attrNameLst>
                                          <p:attrName>style.visibility</p:attrName>
                                        </p:attrNameLst>
                                      </p:cBhvr>
                                      <p:to>
                                        <p:strVal val="visible"/>
                                      </p:to>
                                    </p:set>
                                    <p:anim calcmode="lin" valueType="num">
                                      <p:cBhvr>
                                        <p:cTn id="13" dur="1000" fill="hold"/>
                                        <p:tgtEl>
                                          <p:spTgt spid="24577"/>
                                        </p:tgtEl>
                                        <p:attrNameLst>
                                          <p:attrName>ppt_w</p:attrName>
                                        </p:attrNameLst>
                                      </p:cBhvr>
                                      <p:tavLst>
                                        <p:tav tm="0">
                                          <p:val>
                                            <p:fltVal val="0"/>
                                          </p:val>
                                        </p:tav>
                                        <p:tav tm="100000">
                                          <p:val>
                                            <p:strVal val="#ppt_w"/>
                                          </p:val>
                                        </p:tav>
                                      </p:tavLst>
                                    </p:anim>
                                    <p:anim calcmode="lin" valueType="num">
                                      <p:cBhvr>
                                        <p:cTn id="14" dur="1000" fill="hold"/>
                                        <p:tgtEl>
                                          <p:spTgt spid="24577"/>
                                        </p:tgtEl>
                                        <p:attrNameLst>
                                          <p:attrName>ppt_h</p:attrName>
                                        </p:attrNameLst>
                                      </p:cBhvr>
                                      <p:tavLst>
                                        <p:tav tm="0">
                                          <p:val>
                                            <p:fltVal val="0"/>
                                          </p:val>
                                        </p:tav>
                                        <p:tav tm="100000">
                                          <p:val>
                                            <p:strVal val="#ppt_h"/>
                                          </p:val>
                                        </p:tav>
                                      </p:tavLst>
                                    </p:anim>
                                    <p:anim calcmode="lin" valueType="num">
                                      <p:cBhvr>
                                        <p:cTn id="15" dur="1000" fill="hold"/>
                                        <p:tgtEl>
                                          <p:spTgt spid="24577"/>
                                        </p:tgtEl>
                                        <p:attrNameLst>
                                          <p:attrName>style.rotation</p:attrName>
                                        </p:attrNameLst>
                                      </p:cBhvr>
                                      <p:tavLst>
                                        <p:tav tm="0">
                                          <p:val>
                                            <p:fltVal val="90"/>
                                          </p:val>
                                        </p:tav>
                                        <p:tav tm="100000">
                                          <p:val>
                                            <p:fltVal val="0"/>
                                          </p:val>
                                        </p:tav>
                                      </p:tavLst>
                                    </p:anim>
                                    <p:animEffect transition="in" filter="fade">
                                      <p:cBhvr>
                                        <p:cTn id="16" dur="1000"/>
                                        <p:tgtEl>
                                          <p:spTgt spid="24577"/>
                                        </p:tgtEl>
                                      </p:cBhvr>
                                    </p:animEffect>
                                  </p:childTnLst>
                                </p:cTn>
                              </p:par>
                            </p:childTnLst>
                          </p:cTn>
                        </p:par>
                        <p:par>
                          <p:cTn id="17" fill="hold" nodeType="afterGroup">
                            <p:stCondLst>
                              <p:cond delay="2000"/>
                            </p:stCondLst>
                            <p:childTnLst>
                              <p:par>
                                <p:cTn id="18" presetID="21"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631</Words>
  <Application>Microsoft Office PowerPoint</Application>
  <PresentationFormat>Экран (4:3)</PresentationFormat>
  <Paragraphs>76</Paragraphs>
  <Slides>20</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Helvetica_Neue</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5</dc:creator>
  <cp:lastModifiedBy>Вероника</cp:lastModifiedBy>
  <cp:revision>30</cp:revision>
  <dcterms:created xsi:type="dcterms:W3CDTF">2015-11-02T07:50:36Z</dcterms:created>
  <dcterms:modified xsi:type="dcterms:W3CDTF">2015-11-10T13:33:31Z</dcterms:modified>
</cp:coreProperties>
</file>