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59" r:id="rId8"/>
    <p:sldId id="261" r:id="rId9"/>
    <p:sldId id="265" r:id="rId10"/>
    <p:sldId id="266" r:id="rId11"/>
    <p:sldId id="267" r:id="rId12"/>
    <p:sldId id="268" r:id="rId13"/>
    <p:sldId id="269" r:id="rId14"/>
    <p:sldId id="262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9A0B-58F3-4DDD-BD39-7F8C509DCF5F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B425C4-050C-4845-B791-50E78379E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9A0B-58F3-4DDD-BD39-7F8C509DCF5F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25C4-050C-4845-B791-50E78379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9A0B-58F3-4DDD-BD39-7F8C509DCF5F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25C4-050C-4845-B791-50E78379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D49A0B-58F3-4DDD-BD39-7F8C509DCF5F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0B425C4-050C-4845-B791-50E78379E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9A0B-58F3-4DDD-BD39-7F8C509DCF5F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25C4-050C-4845-B791-50E78379E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9A0B-58F3-4DDD-BD39-7F8C509DCF5F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25C4-050C-4845-B791-50E78379E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25C4-050C-4845-B791-50E78379E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9A0B-58F3-4DDD-BD39-7F8C509DCF5F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9A0B-58F3-4DDD-BD39-7F8C509DCF5F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25C4-050C-4845-B791-50E78379E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9A0B-58F3-4DDD-BD39-7F8C509DCF5F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25C4-050C-4845-B791-50E78379E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D49A0B-58F3-4DDD-BD39-7F8C509DCF5F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B425C4-050C-4845-B791-50E78379E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9A0B-58F3-4DDD-BD39-7F8C509DCF5F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B425C4-050C-4845-B791-50E78379E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D49A0B-58F3-4DDD-BD39-7F8C509DCF5F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0B425C4-050C-4845-B791-50E78379E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psearch&amp;text=%D0%B1%D0%B5%D1%86%D0%BA%D0%BE%D0%B9%20%D1%81%D0%BE%D0%B7%D0%B4%D0%B0%D1%82%D0%B5%D0%BB%D1%8C%20%D0%B7%D0%B0%D0%BA%D1%80%D1%8B%D1%82%D0%BE%D0%B9%20%D0%BE%D0%B1%D1%89%D0%B5%D0%BE%D0%B1%D1%80%D0%B0%D0%B7%D0%BE%D0%B2%D0%B0%D1%82%D0%B5%D0%BB%D1%8C%D0%BD%D0%BE%D0%B9%20%D1%81%D0%B8%D1%81%D1%82%D0%B5%D0%BC%D0%BE%D0%B9&amp;pos=0&amp;rpt=simage&amp;lr=213&amp;uinfo=ww-1403-wh-1051-fw-1178-fh-598-pd-0.8999999761581421&amp;img_url=http://topwar.ru/uploads/posts/2012-12/1354526251_02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0%BD%D0%B0%D0%B3%D1%80%D0%B0%D0%B4%D1%8B%20%D0%B1%D0%B5%D1%86%D0%BA%D0%BE%D0%B3%D0%BE&amp;pos=7&amp;uinfo=ww-1403-wh-1051-fw-1178-fh-598-pd-0.8999999761581421&amp;rpt=simage&amp;img_url=http://www.statehistory.ru/img_lib2/2012/12/1354491121_937c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http://s7.uploads.ru/EZVc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23528" y="692696"/>
            <a:ext cx="4839201" cy="59766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1268760"/>
            <a:ext cx="7772400" cy="230425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Бецкой</a:t>
            </a:r>
            <a:br>
              <a:rPr lang="ru-RU" sz="6000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6000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Иван</a:t>
            </a:r>
            <a:br>
              <a:rPr lang="ru-RU" sz="6000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6000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Иванович 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571500" y="0"/>
            <a:ext cx="7848600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Мурманский Арктический Государственный университет.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Мурманск, 2015 г.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220072" y="4077072"/>
            <a:ext cx="3923928" cy="2428875"/>
          </a:xfrm>
          <a:prstGeom prst="rect">
            <a:avLst/>
          </a:prstGeom>
          <a:noFill/>
        </p:spPr>
        <p:txBody>
          <a:bodyPr vert="horz" lIns="90000" tIns="46800" rIns="90000" bIns="4680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Подготовила: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Панова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Ульяна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Витальевна, студентка 2 курса психолого-педагогического института.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Преподаватель: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Панченко Татьяна Владимировна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касается методов воспитания, то Бецкой ратовал за обучение «легкое и естественное». Он писал, что «приводить детей к учению надобно, как в приятное, украшенное цветами поле, а тернии, в оном находящиеся, только раздражают природу, особливо сначала, а сие происходит единственно от неразумения воспитателя». Бецкой был уверен, что преподаватели должны учитывать возрастную психологию учеников и не заставлять их слишком много учить наизусть, перегружая память.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воспитания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 его мнению, преподаватели должны стараться заинтересовать детей, «используя их естественную детскую любознательность». Здесь Бецкой возлагал большие надежды на наглядную методику: детям как можно больше нужно показывать различные предметы, чтобы они изучали «вещи, а не слова». Поэтому он рекомендовал держать в классах глобусы, чучела, макеты и коллекции камней, а также чаще устраивать с детьми познавательные прогулки. Тем, кто постарше, надо наблюдать за трудом ремесленников. Выбрав ремесло себе по душе, они сначала будут играть в него, но именно в процессе игры усвоят основы труда. Конечно, Бецкой был против телесных наказаний, считая, что они развивают мстительность и притворство. Вместо них он ставил «осуждение», которое для нравственного человека сильнее розги.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4402832" cy="528945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Г.Р.Деравин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Луч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милости был, Бецкой, ты! 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в бранях крови лил потоки; 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грады с прах преображал – 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Ты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милосердья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полн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любови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Спасал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, хранил, учил, писал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Кто блеск метал – ты устранялся; 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богател – ты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ущедрялся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расточал – ты жизнь берег; 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для себя – ты жил для всех. 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1795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pic>
        <p:nvPicPr>
          <p:cNvPr id="3074" name="Picture 2" descr="http://player.myshared.ru/311767/data/images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76672"/>
            <a:ext cx="4495047" cy="5805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 descr="http://img0.liveinternet.ru/images/attach/b/4/104/424/104424324_4000579_1354491121_937c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560" y="1412776"/>
            <a:ext cx="3176802" cy="45259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663300"/>
                </a:solidFill>
                <a:effectLst/>
              </a:rPr>
              <a:t>В 1772 году Бецкой удостоился редкой чести – по указанию сената в честь него была выбита настольная медаль.</a:t>
            </a:r>
            <a:endParaRPr lang="ru-RU" sz="3200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4644008" y="1916832"/>
            <a:ext cx="4038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R="0" lvl="0" algn="just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SzTx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Иван Иванович Бецкой  является заметной личностью в России XVIII в. Один из образованнейших людей своего времени, он впитал в себя лучшие идеи современного ему века. Это был человек гуманный и сердечный, одаренный деятельной натурой; он пытался проводить в жизнь мечтания лучших умов своего времени — так оценивали И.И. Бецкого его современники.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- положил начало женскому образованию,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открыл </a:t>
            </a:r>
            <a:r>
              <a:rPr lang="ru-RU" dirty="0"/>
              <a:t>новые учебные, воспитательные учреждения,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изменил </a:t>
            </a:r>
            <a:r>
              <a:rPr lang="ru-RU" dirty="0"/>
              <a:t>постановку учебно-воспитательной работы в кадетских корпусах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- выступал за сословные учреждения.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деятельности И.И. Бецкого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Бецкой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И. И. Генеральный план Императорского Воспитательного дома и госпиталя // Собрание учреждений и предписаний касательно воспитания в России обоего пола благородного и мещанского юношества. Т. 1. СПб., 1789. С. 273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Каптерев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П.Ф. «История русской педагогики» – Петроград, 1915 г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Майков П. М. И. И. Бецкой. Опыт биографии. СПб., 1904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Рождественский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С. В., Очерки по истории систем нар. просвещения в России в XVIII - XIX вв., СПБ, 1912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Сухарева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О.В. Кто был кто в России от Петра I до Павла I, Москва, 2005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Выдающийся русский государственный и общественный деятель, президент Императорской Академии художеств И.И. Бецкой родился 3 (14) февраля 1704 года в Стокгольме. Он был побочным сыном князя Ивана Юрьевича Трубецкого (впоследствии фельдмаршала) и родился, когда его отец находился в плену.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Личность И.И. Бецкого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Был профессиональным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педагогом, получившим образование за границей, где под влиянием идей французских просветителей он сформировался как мыслитель и деятель образования.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Его педагогические взгляды формировались под влиянием Я.А. Коменского, Д. Локка, Ж.-Ж. Руссо, Д. Дидро и других прогрессивных педагогов Западной Европы.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/>
              <a:t>Вернувшись в Россию при Петре III, Бецкой, после переворота 1762 г., занял прочное и видное место при Екатерине II. Тесное общение с императрицей объяснялось не столько их давним знакомством, сколько близостью взглядов. При частных встречах Екатерины и Бецкого (совместных занятиях, беседах, чтении вслух) проблемы воспитания занимали особое место. Педагогическая система, созданная в ходе этого общения, есть результат их совместной работы</a:t>
            </a:r>
            <a:r>
              <a:rPr lang="ru-RU" dirty="0" smtClean="0"/>
              <a:t>.</a:t>
            </a:r>
            <a:r>
              <a:rPr lang="ru-RU" dirty="0"/>
              <a:t> Неудивительно, что именно Бецкому Екатерина II поручила создать в России систему воспитательно-образовательных учреждений, прежде всего, для дворянских детей.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80px-Imperial_Academy_of_Ar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4716015" cy="263691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404664"/>
            <a:ext cx="4125144" cy="5976664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Училище при Академии художеств для мальчиков (1764 г.) и при Академии наук (1765 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Воспитательное общество благородных девиц при Смольном монастыре в Петербурге (1764 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Коммерческое училище (1772 г.)</a:t>
            </a:r>
          </a:p>
        </p:txBody>
      </p:sp>
      <p:pic>
        <p:nvPicPr>
          <p:cNvPr id="6" name="Рисунок 5" descr="250px-Galaktionov_Smolny_institute_18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76872"/>
            <a:ext cx="4716016" cy="2232248"/>
          </a:xfrm>
          <a:prstGeom prst="rect">
            <a:avLst/>
          </a:prstGeom>
        </p:spPr>
      </p:pic>
      <p:pic>
        <p:nvPicPr>
          <p:cNvPr id="7" name="Рисунок 6" descr="скачанные файлы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09120"/>
            <a:ext cx="4716016" cy="23488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документе «Генеральное учреждение о воспитании обоего пола юношества» (1764) и труде «Краткое наставление, выбранное из лучших авторов, с некоторыми физическими примечаниями о воспитании детей от рождения до юношества» (1766), И.И. Бецкой изложил свои взгляды на всестороннее воспитание «идеальных» дворян. Именно в воспитании он видел «корень всему злу и добру»;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Педагогические взгляды И.И. Бецкого.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воспитания: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Создать «новую породу людей»: образованных дворян, способных гуманно относится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крестьянам, разночинцев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способных заниматься торговлей, промышленностью, ремеслом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истинного воспитания – внушить человеку уважение к себе: «Человек, почитая себя человеком…не должен допускать поступать с собою, как с животными» «Одобрение честных людей будет моя награда; а успехи юношества будут венцом наших трудов»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Цель воспитания: эти люди передадут своим детям привитые им взгляды, привычки, постепенно измениться нравственность, произойдет изменение общества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 цель воспитания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учебных заведениях рассматривался с четырех сторон: физической («в здоровом теле здоровых дух»);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физическо-моральной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(«Праздность - мать всех пороков, а трудолюбие - отец всех добродетелей»); моральной (удаление ученика от того, что может иметь тень порока); учения (развитие умственных сил как средства для добывания куска хлеба).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Воспитательный процесс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5"/>
          <p:cNvSpPr>
            <a:spLocks noGrp="1"/>
          </p:cNvSpPr>
          <p:nvPr>
            <p:ph idx="1"/>
          </p:nvPr>
        </p:nvSpPr>
        <p:spPr>
          <a:xfrm>
            <a:off x="457200" y="692696"/>
            <a:ext cx="3394720" cy="5433467"/>
          </a:xfrm>
        </p:spPr>
        <p:txBody>
          <a:bodyPr>
            <a:normAutofit fontScale="55000" lnSpcReduction="20000"/>
          </a:bodyPr>
          <a:lstStyle/>
          <a:p>
            <a:pPr marL="0" indent="0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900" dirty="0">
                <a:solidFill>
                  <a:srgbClr val="A3301D"/>
                </a:solidFill>
                <a:latin typeface="Times New Roman" pitchFamily="18" charset="0"/>
                <a:cs typeface="Times New Roman" pitchFamily="18" charset="0"/>
              </a:rPr>
              <a:t>«Утверждать сердце юношей в похвальных склонностях, возбуждать в них охоту к трудолюбию, и чтобы страшились праздности; научить их пристойному поведению, учтивости, соболезнованию о бедных, несчастливых; обучать их домостроительству, особливо же вкоренять в них склонность к опрятности и чистоте». </a:t>
            </a:r>
            <a:br>
              <a:rPr lang="ru-RU" sz="2900" dirty="0">
                <a:solidFill>
                  <a:srgbClr val="A3301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solidFill>
                  <a:srgbClr val="A3301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>
                <a:solidFill>
                  <a:srgbClr val="A3301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solidFill>
                  <a:srgbClr val="A3301D"/>
                </a:solidFill>
                <a:latin typeface="Times New Roman" pitchFamily="18" charset="0"/>
                <a:cs typeface="Times New Roman" pitchFamily="18" charset="0"/>
              </a:rPr>
              <a:t>И.И. Бецкой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>
              <a:solidFill>
                <a:srgbClr val="A3301D"/>
              </a:solidFill>
            </a:endParaRPr>
          </a:p>
        </p:txBody>
      </p:sp>
      <p:pic>
        <p:nvPicPr>
          <p:cNvPr id="5" name="Объект 6" descr="http://statehistory.ru/img_lib2/2012/11/1352588641_c25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95936" y="260648"/>
            <a:ext cx="4486275" cy="585311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108</TotalTime>
  <Words>956</Words>
  <Application>Microsoft Office PowerPoint</Application>
  <PresentationFormat>Экран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Бецкой Иван  Иванович </vt:lpstr>
      <vt:lpstr>Личность И.И. Бецкого</vt:lpstr>
      <vt:lpstr>Слайд 3</vt:lpstr>
      <vt:lpstr>Слайд 4</vt:lpstr>
      <vt:lpstr>Слайд 5</vt:lpstr>
      <vt:lpstr>Педагогические взгляды И.И. Бецкого.</vt:lpstr>
      <vt:lpstr>Задачи и цель воспитания</vt:lpstr>
      <vt:lpstr>Воспитательный процесс </vt:lpstr>
      <vt:lpstr>Слайд 9</vt:lpstr>
      <vt:lpstr>Методы воспитания</vt:lpstr>
      <vt:lpstr>Слайд 11</vt:lpstr>
      <vt:lpstr>Слайд 12</vt:lpstr>
      <vt:lpstr>В 1772 году Бецкой удостоился редкой чести – по указанию сената в честь него была выбита настольная медаль.</vt:lpstr>
      <vt:lpstr>Значение деятельности И.И. Бецкого</vt:lpstr>
      <vt:lpstr>Список литературы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Ульяна</dc:creator>
  <cp:lastModifiedBy>Ульяна</cp:lastModifiedBy>
  <cp:revision>12</cp:revision>
  <dcterms:created xsi:type="dcterms:W3CDTF">2015-11-10T15:40:35Z</dcterms:created>
  <dcterms:modified xsi:type="dcterms:W3CDTF">2015-11-11T09:04:13Z</dcterms:modified>
</cp:coreProperties>
</file>