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7" r:id="rId9"/>
    <p:sldId id="261" r:id="rId10"/>
    <p:sldId id="266" r:id="rId11"/>
    <p:sldId id="262" r:id="rId12"/>
    <p:sldId id="268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4717" autoAdjust="0"/>
  </p:normalViewPr>
  <p:slideViewPr>
    <p:cSldViewPr>
      <p:cViewPr>
        <p:scale>
          <a:sx n="80" d="100"/>
          <a:sy n="80" d="100"/>
        </p:scale>
        <p:origin x="-80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mer.info/bibliotek_Buks/Pedagog/ist_obraz/01.php" TargetMode="External"/><Relationship Id="rId2" Type="http://schemas.openxmlformats.org/officeDocument/2006/relationships/hyperlink" Target="http://www.pedagogov.net/files/books/Piskunov_ipo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643966" cy="1643074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учреждение высшего образования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«Мурманский государственный гуманитарный университет»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тему:</a:t>
            </a:r>
            <a:r>
              <a:rPr lang="ru-RU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образования и педагогическая мысль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Античном мире»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214686"/>
            <a:ext cx="5500726" cy="2500330"/>
          </a:xfrm>
        </p:spPr>
        <p:txBody>
          <a:bodyPr>
            <a:normAutofit fontScale="92500"/>
          </a:bodyPr>
          <a:lstStyle/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066925"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marL="2066925" algn="l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Кутырева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Марина Николаевна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066925"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группы 2БПО-НО.</a:t>
            </a:r>
          </a:p>
          <a:p>
            <a:pPr marL="2066925" algn="l"/>
            <a:r>
              <a:rPr lang="ru-RU" sz="2000" dirty="0" smtClean="0">
                <a:solidFill>
                  <a:schemeClr val="tx1"/>
                </a:solidFill>
              </a:rPr>
              <a:t>Преподаватель: </a:t>
            </a:r>
          </a:p>
          <a:p>
            <a:pPr marL="2066925" algn="l"/>
            <a:r>
              <a:rPr lang="ru-RU" sz="2000" dirty="0" smtClean="0">
                <a:solidFill>
                  <a:schemeClr val="tx1"/>
                </a:solidFill>
              </a:rPr>
              <a:t>Татьяна Владимировна  Панченко.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5929330"/>
            <a:ext cx="4214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Мурманск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7"/>
            <a:ext cx="6500858" cy="4000528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Школы повышенного типа-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грамматические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 греко-латинских грамматических школах обучались мальчики с 12 до 16 лет. Учителя здесь занимали более высокое положение в обществе. Иногда такие школы оплачивались государством.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3714752"/>
            <a:ext cx="57864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Для молодежи аристократического происхождения существовали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риторские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школы. Учителя риторики занимали государственные посты. </a:t>
            </a:r>
            <a:endParaRPr lang="ru-RU" sz="28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4786_Marcus-Fabius-Quintilianus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4414" y="571480"/>
            <a:ext cx="5857916" cy="6025638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1" y="-25116"/>
            <a:ext cx="8229600" cy="717812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5.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3929091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Квинтилиан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Был первым римским учителем риторики, автором сочинения «Наставление оратору», где он изложил свои представления об  обучении риторике. По убеждению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Квинтилиана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общественное (школьное) образование имеет больше достоинств по сравнению с индивидуальным (домашним). Считал, что младенца надо обучать правильно произносить звуки речи, выговаривая слова. Необходимо учитывать возрастные и индивидуальные особенности учащихся. Требовал сделать процесс обучения радостным для детей. Выделил 3 стадии процесса обучения: подражание, теоретическое наставление и упражнение.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48266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5143504" y="2714620"/>
            <a:ext cx="3571900" cy="383979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7286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Цицерон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Был оратором, политическим деятелем, философом, педагогом. Цицерон считал, что единственным путем для достижения человеческой зрелости является систематическое и непрерывное образование и самообразование.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714752"/>
            <a:ext cx="4286248" cy="126188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>
                <a:solidFill>
                  <a:srgbClr val="002060"/>
                </a:solidFill>
              </a:rPr>
              <a:t>      «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Человеческий ум воспитывается учением и мышлением»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Цицерон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3071810"/>
            <a:ext cx="8072494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Источники: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http://www.pedagogov.net/files/books/Piskunov_ipo.pdf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http://www.gumer.info/bibliotek_Buks/Pedagog/ist_obraz/01.php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9144000" cy="413765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sz="2800" dirty="0" smtClean="0">
                <a:effectLst>
                  <a:glow rad="101600">
                    <a:schemeClr val="accent6">
                      <a:lumMod val="5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Система воспитания в Афинах</a:t>
            </a:r>
          </a:p>
          <a:p>
            <a:pPr marL="537210" indent="-400050">
              <a:buFont typeface="+mj-lt"/>
              <a:buAutoNum type="arabicPeriod"/>
            </a:pPr>
            <a:r>
              <a:rPr lang="ru-RU" sz="2800" dirty="0" smtClean="0">
                <a:effectLst>
                  <a:glow rad="101600">
                    <a:schemeClr val="accent6">
                      <a:lumMod val="5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Развитие педагогической мысли в Древней Греции</a:t>
            </a:r>
          </a:p>
          <a:p>
            <a:pPr marL="537210" indent="-400050">
              <a:buFont typeface="+mj-lt"/>
              <a:buAutoNum type="arabicPeriod"/>
            </a:pPr>
            <a:r>
              <a:rPr lang="ru-RU" sz="2800" dirty="0" smtClean="0">
                <a:effectLst>
                  <a:glow rad="101600">
                    <a:schemeClr val="accent6">
                      <a:lumMod val="5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Система образования и формирования личности в Древнем Риме</a:t>
            </a:r>
          </a:p>
          <a:p>
            <a:pPr marL="537210" indent="-400050">
              <a:buFont typeface="+mj-lt"/>
              <a:buAutoNum type="arabicPeriod"/>
            </a:pPr>
            <a:r>
              <a:rPr lang="ru-RU" sz="2800" dirty="0" smtClean="0">
                <a:effectLst>
                  <a:glow rad="101600">
                    <a:schemeClr val="accent6">
                      <a:lumMod val="5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Элементарные, грамматические и риторские школы</a:t>
            </a:r>
          </a:p>
          <a:p>
            <a:pPr marL="537210" indent="-400050">
              <a:buFont typeface="+mj-lt"/>
              <a:buAutoNum type="arabicPeriod"/>
            </a:pPr>
            <a:r>
              <a:rPr lang="ru-RU" sz="2800" dirty="0" smtClean="0">
                <a:effectLst>
                  <a:glow rad="101600">
                    <a:schemeClr val="accent6">
                      <a:lumMod val="5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Вопросы воспитания в сочинениях римских мыслителей</a:t>
            </a:r>
            <a:r>
              <a:rPr lang="ru-RU" sz="2400" dirty="0" smtClean="0">
                <a:effectLst>
                  <a:glow rad="101600">
                    <a:schemeClr val="accent6">
                      <a:lumMod val="5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effectLst>
                <a:glow rad="101600">
                  <a:schemeClr val="accent6">
                    <a:lumMod val="50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0364" y="285728"/>
            <a:ext cx="266639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2800" dirty="0">
                <a:effectLst>
                  <a:glow rad="101600">
                    <a:schemeClr val="accent6">
                      <a:lumMod val="5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27113392"/>
              </p:ext>
            </p:extLst>
          </p:nvPr>
        </p:nvGraphicFramePr>
        <p:xfrm>
          <a:off x="357158" y="1071546"/>
          <a:ext cx="8501122" cy="4929222"/>
        </p:xfrm>
        <a:graphic>
          <a:graphicData uri="http://schemas.openxmlformats.org/drawingml/2006/table">
            <a:tbl>
              <a:tblPr firstRow="1" firstCol="1" lastCol="1" bandRow="1">
                <a:tableStyleId>{9D7B26C5-4107-4FEC-AEDC-1716B250A1EF}</a:tableStyleId>
              </a:tblPr>
              <a:tblGrid>
                <a:gridCol w="4357718"/>
                <a:gridCol w="4143404"/>
              </a:tblGrid>
              <a:tr h="58722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>
                            <a:reflection blurRad="6350" stA="60000" endA="900" endPos="58000" dir="5400000" sy="-100000" algn="bl" rotWithShape="0"/>
                          </a:effectLst>
                        </a:rPr>
                        <a:t>Спарта</a:t>
                      </a:r>
                      <a:endParaRPr lang="ru-RU" sz="2800" dirty="0">
                        <a:effectLst>
                          <a:reflection blurRad="6350" stA="60000" endA="900" endPos="58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>
                            <a:reflection blurRad="6350" stA="60000" endA="900" endPos="58000" dir="5400000" sy="-100000" algn="bl" rotWithShape="0"/>
                          </a:effectLst>
                        </a:rPr>
                        <a:t>Афины</a:t>
                      </a:r>
                      <a:endParaRPr lang="ru-RU" sz="2800" dirty="0">
                        <a:effectLst>
                          <a:reflection blurRad="6350" stA="60000" endA="900" endPos="58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43419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     Сложился идеал сильного духом,</a:t>
                      </a:r>
                      <a:r>
                        <a:rPr lang="ru-RU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физически развитого воина, но невежественного человека. Воспитание было в ведении государства. Общественное воспитание начиналось с первого дня жизни. Грамоту изучали ради «потребности жизни».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 7 лет мальчики вступали в «школы-послушания».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 13 лет – «школы для гимнастических упражнений».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 14 лет- публичные испытания, в которых они показывали свои успехи.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После прохождения всех этапов воспитания , юноши становились полноправными гражданами. 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Здесь велика роль государства. </a:t>
                      </a:r>
                      <a:endParaRPr lang="ru-RU" sz="16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      Интеллект + физическая</a:t>
                      </a:r>
                      <a:r>
                        <a:rPr lang="ru-RU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способность. 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До 7 лет- семейное воспитание, цель которого- развитие физических сил, чувства красоты, формирование нравственных установок.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 7 лет- этап школьного обучения у раба-воспитателя.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Школы были платные. Существовало два типа школ : </a:t>
                      </a:r>
                      <a:r>
                        <a:rPr lang="ru-RU" sz="1600" baseline="0" dirty="0" err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мусические</a:t>
                      </a:r>
                      <a:r>
                        <a:rPr lang="ru-RU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и гимнастические.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 16-18 лет юноши учились в </a:t>
                      </a:r>
                      <a:r>
                        <a:rPr lang="ru-RU" sz="1600" baseline="0" dirty="0" err="1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гимнасиях</a:t>
                      </a:r>
                      <a:r>
                        <a:rPr lang="ru-RU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. 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 18 лет они должны были состоять в организации для подготовки молодых людей к военной службе. 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Низкая роль государства. </a:t>
                      </a:r>
                      <a:endParaRPr lang="ru-RU" sz="1600" baseline="0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ocra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2706160" cy="3247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5929353" cy="488021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just">
              <a:buNone/>
            </a:pPr>
            <a:r>
              <a:rPr lang="ru-RU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2.  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Внимание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воспитанию детей было большим, сложился образ совершенного человека, развитого умственно, нравственно и физически.</a:t>
            </a:r>
          </a:p>
          <a:p>
            <a:pPr marL="0" indent="0" algn="just"/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Вершиной педагогической мысли Древней Греции считается </a:t>
            </a:r>
            <a:r>
              <a:rPr lang="ru-RU" sz="28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Сократ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buNone/>
            </a:pPr>
            <a:endParaRPr lang="ru-RU" sz="1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4868489"/>
            <a:ext cx="657226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just"/>
            <a:r>
              <a:rPr lang="ru-RU" b="1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000232" y="2071678"/>
            <a:ext cx="7143768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571876"/>
            <a:ext cx="78581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Он рассматривал воспитание как восходящий путь интеллектуального и нравственного развития человека и характеризовал его как «второе рождение». Стоял у истоков зарождения эвристического метода обучения.  По его мнению, убеждение- основное воспитательное средство, а диалог- поиск истины. 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5286412" cy="4525963"/>
          </a:xfrm>
        </p:spPr>
        <p:txBody>
          <a:bodyPr>
            <a:normAutofit/>
          </a:bodyPr>
          <a:lstStyle/>
          <a:p>
            <a:pPr marL="0" lvl="0" indent="0" algn="just">
              <a:defRPr/>
            </a:pPr>
            <a:r>
              <a:rPr lang="ru-RU" sz="24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Платон -</a:t>
            </a: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ученик Сократа. По мысли философа, в идеальном аристократическом государстве воспитание детей в семье и школьное обучение должны осуществляться под контролем государства и в его интересах . Новорожденные  должны вскармливаться общественными кормилицами в государственных воспитательных домах. </a:t>
            </a:r>
            <a:endParaRPr lang="ru-RU" sz="3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pla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8923" y="428604"/>
            <a:ext cx="3535077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4000504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§"/>
              <a:defRPr/>
            </a:pP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 3-6 лет- воспитание особыми воспитательницами вблизи храмов.</a:t>
            </a:r>
          </a:p>
          <a:p>
            <a:pPr lvl="0" algn="just">
              <a:buFont typeface="Wingdings" pitchFamily="2" charset="2"/>
              <a:buChar char="§"/>
              <a:defRPr/>
            </a:pP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 7 лет- все дети должны посещать государственные школы.</a:t>
            </a:r>
          </a:p>
          <a:p>
            <a:pPr lvl="0" algn="just">
              <a:buFont typeface="Wingdings" pitchFamily="2" charset="2"/>
              <a:buChar char="§"/>
              <a:defRPr/>
            </a:pP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 12-16 лет- должны посещать палестры и </a:t>
            </a:r>
            <a:r>
              <a:rPr lang="ru-RU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гимнасии</a:t>
            </a: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Font typeface="Wingdings" pitchFamily="2" charset="2"/>
              <a:buChar char="§"/>
              <a:defRPr/>
            </a:pP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 18-20 лет- для детей элиты военно-гимнастическая подготовка в </a:t>
            </a:r>
            <a:r>
              <a:rPr lang="ru-RU" sz="2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Эфебии</a:t>
            </a: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pla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357562"/>
            <a:ext cx="3346846" cy="3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548324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Аристотель</a:t>
            </a:r>
            <a:r>
              <a:rPr lang="ru-RU" sz="2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ученик и продолжатель идей Платона. Вопросы воспитания и обучения затрагивались Аристотелем практически во всех его сочинениях. Он продолжал развивать идею государственного воспитания и обучения молодежи. Аристотель полагал, что ум ребенка от рождения есть «чистая доска», которая заполняется в процессе жизни.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786190"/>
            <a:ext cx="4071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Методы обучения должны опираться на внутреннюю присущую человеку способность к подражанию. </a:t>
            </a:r>
            <a:endParaRPr lang="ru-RU" sz="2800" dirty="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sred_veka_obrazovanie_14135698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143248"/>
            <a:ext cx="4286312" cy="29289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  <a:scene3d>
            <a:camera prst="perspectiveLef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3.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786710" cy="414340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Семейно-домашнее воспитание. Глава семьи нес ответственность за воспитание перед общиной. Отцы  воспитывали и своих и приемных сыновей.  Изучают законы, обучаются верховной езде, фехтованию, плаванию. Господствует домашнее обучение с приглашением учителей- греков.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286124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Школы существовали на латинском и на греческом  языке.</a:t>
            </a:r>
            <a:endParaRPr lang="ru-RU" sz="28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285992"/>
            <a:ext cx="4572032" cy="378621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Утвердилось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двухчастное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деление школьного курса: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Тривиум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 грамматика, риторика, диалектика).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Квадратиум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(арифметика, геометрия, музыка, астрономия).</a:t>
            </a:r>
          </a:p>
        </p:txBody>
      </p:sp>
      <p:pic>
        <p:nvPicPr>
          <p:cNvPr id="5" name="Picture 2" descr="C:\Users\user\Desktop\4судь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4320119" cy="293150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  <a:softEdge rad="63500"/>
          </a:effectLst>
          <a:scene3d>
            <a:camera prst="perspectiveRight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6357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 римской империи установился устойчивый школьный канон, включавший и содержание образования, и порядок его освоения, и методы обучения.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626"/>
            <a:ext cx="8229600" cy="656314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4.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4071966" cy="6858000"/>
          </a:xfrm>
        </p:spPr>
        <p:txBody>
          <a:bodyPr>
            <a:normAutofit/>
          </a:bodyPr>
          <a:lstStyle/>
          <a:p>
            <a:endParaRPr lang="ru-RU" sz="16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Элементарное образование давалось в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тривиальных школах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частные школы с неопределенным сроков обучения. Учителя приравнивались к ремесленникам.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bgR4uk3R5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642918"/>
            <a:ext cx="4582302" cy="410445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731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Федеральное государственное бюджетное образовательное  учреждение высшего образования  «Мурманский государственный гуманитарный университет»    Презентация   на тему: «Системы образования и педагогическая мысль в Античном мире»   </vt:lpstr>
      <vt:lpstr>Слайд 2</vt:lpstr>
      <vt:lpstr>      1.</vt:lpstr>
      <vt:lpstr> </vt:lpstr>
      <vt:lpstr>Слайд 5</vt:lpstr>
      <vt:lpstr>Слайд 6</vt:lpstr>
      <vt:lpstr>           3.</vt:lpstr>
      <vt:lpstr>Слайд 8</vt:lpstr>
      <vt:lpstr>    4. </vt:lpstr>
      <vt:lpstr>Слайд 10</vt:lpstr>
      <vt:lpstr>         5.</vt:lpstr>
      <vt:lpstr>Слайд 12</vt:lpstr>
      <vt:lpstr>Спасибо  за внимание!  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федеральное государственное бюджетное образовательное учреждение высшего образования «Мурманский государственный гуманитарный университет». Кафедра педагогики  </dc:title>
  <dc:creator>user</dc:creator>
  <cp:lastModifiedBy>user</cp:lastModifiedBy>
  <cp:revision>53</cp:revision>
  <dcterms:created xsi:type="dcterms:W3CDTF">2015-09-07T14:07:32Z</dcterms:created>
  <dcterms:modified xsi:type="dcterms:W3CDTF">2015-11-17T13:13:43Z</dcterms:modified>
</cp:coreProperties>
</file>