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0377C9-1CC6-4B6D-8F5E-CA163B1541B8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3642BB-BB42-4CA7-A675-A44E754F4E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8%D0%BD%D0%BE%D1%81%D1%82%D1%80%D0%B0%D0%BD%D0%BD%D1%8B%D0%B5%20%D1%8F%D0%B7%D1%8B%D0%BA%D0%B8%20%D0%BA%D0%25" TargetMode="External"/><Relationship Id="rId2" Type="http://schemas.openxmlformats.org/officeDocument/2006/relationships/hyperlink" Target="http://www.ef-russia.ru/blog/language/%D0%B8%D0%B7%D1%83%D1%87%D0%B5%D0%BD%D0%B8%D0%B5-%D1%8F%D0%B7%D1%8B%D0%BA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biturient-nsk.ru/upload/medialibrary/e5b/oth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16416" cy="62373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620688"/>
            <a:ext cx="5961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10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самых веселых языков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для изучения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9671" y="5445224"/>
            <a:ext cx="4104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Шайдурова Валентина </a:t>
            </a:r>
            <a:r>
              <a:rPr lang="ru-RU" b="1" dirty="0" smtClean="0">
                <a:solidFill>
                  <a:srgbClr val="002060"/>
                </a:solidFill>
              </a:rPr>
              <a:t>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-lexika.narod.ru/german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00"/>
            <a:ext cx="2771800" cy="20672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148478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8.Немецкий язык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64904"/>
            <a:ext cx="9177512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Уча немецкий, вы, вероятно, будете удивлены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его длинными словами. 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Однако, как только  вы разделите слова на части,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то обнаружите, что многие из них неперовидимы на английский. 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Посмотрите на </a:t>
            </a:r>
            <a:r>
              <a:rPr lang="ru-RU" sz="2000" b="1" i="1" dirty="0" smtClean="0">
                <a:solidFill>
                  <a:srgbClr val="7030A0"/>
                </a:solidFill>
                <a:latin typeface="Segoe Print" pitchFamily="2" charset="0"/>
              </a:rPr>
              <a:t>Schadenfreude 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Segoe Print" pitchFamily="2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чувство счастья, когда другие терпят неудачи), 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Segoe Print" pitchFamily="2" charset="0"/>
              </a:rPr>
              <a:t>Fernweh </a:t>
            </a:r>
            <a:r>
              <a:rPr lang="ru-RU" sz="2000" b="1" i="1" dirty="0" smtClean="0">
                <a:solidFill>
                  <a:srgbClr val="002060"/>
                </a:solidFill>
                <a:latin typeface="Segoe Print" pitchFamily="2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тоска по месту, где ты никогда не был) или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Segoe Print" pitchFamily="2" charset="0"/>
              </a:rPr>
              <a:t>Verschlimmbessern</a:t>
            </a:r>
            <a:r>
              <a:rPr lang="ru-RU" sz="2000" b="1" i="1" dirty="0" smtClean="0">
                <a:solidFill>
                  <a:srgbClr val="002060"/>
                </a:solidFill>
                <a:latin typeface="Segoe Print" pitchFamily="2" charset="0"/>
              </a:rPr>
              <a:t> 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Segoe Print" pitchFamily="2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пытаться улучшить что-то и сделать только хуже в итоге).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.piccy.info/i5/72/12/1431272/tibet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03201" cy="19442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1412776"/>
            <a:ext cx="4460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9. Кечуя , язык инков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88840"/>
            <a:ext cx="9224000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Хотите учить язык инков?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Да, это может показаться необдуманным решением,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но что более веселое, чем изучение редкого язык,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сделает вашу поездку настолько лучше?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Если вы планируете отправиться в Перу, Эквадор или Боливию,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местные сделают вас героем за лингвистические попытки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говорить на их языке (корни которого уходят в испанский).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К счастью, на самом деле очень просто  (и весело!)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выучить основы – оставьте время,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чтобы выучить более сложную грамматику кечуа.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ompix.ru/oboi/29/stil_vid_flag_polotnische_strana_2460x1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555776" cy="18954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1124744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10. Китайский язык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333" y="1916832"/>
            <a:ext cx="8619667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В то время как китайская грамматика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в действительности легче,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чем у многих других языков, настоящее веселье происходит,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когда вы начинаете говорить.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Китайский – это тональный язык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(в данном случае, с четырьмя тонами). 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Это значит, что один звук может произноситься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четырьмя разными способами – да-да,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с четырьмя разными значениями! 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Вы определенно запутаетесь в начале,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но наслаждайтесь изучением, пустив все своим ходом,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и посмейтесь над собой!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1584176" cy="12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abiturient-nsk.ru/upload/medialibrary/e5b/oth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0"/>
            <a:ext cx="2411760" cy="18088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492896"/>
            <a:ext cx="770114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Об</a:t>
            </a:r>
            <a:r>
              <a:rPr lang="ru-RU" sz="20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изучении серьезных, на самом деле, языков </a:t>
            </a:r>
            <a:endParaRPr lang="en-US" sz="24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Erin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 говорит весело,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в каждом языке находит  интересные,</a:t>
            </a:r>
            <a:endParaRPr lang="en-US" sz="24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 мотивирующие факты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  и, таким образом,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  заставляет нас не бояться </a:t>
            </a:r>
            <a:endParaRPr lang="en-US" sz="24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изучать новые и новые иностранные языки.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62880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u="sng" dirty="0" smtClean="0">
                <a:hlinkClick r:id="rId2"/>
              </a:rPr>
              <a:t>http://www.ef-russia.ru/blog/language/%D0%B8%D0%B7%D1%83%D1%87%D0%B5%D0%BD%D0%B8%D0%B5-%D1%8F%D0%B7%D1%8B%D0%BA%D0%B0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836712"/>
            <a:ext cx="1610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Источники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306896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3"/>
              </a:rPr>
              <a:t>https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yandex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images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search</a:t>
            </a:r>
            <a:r>
              <a:rPr lang="ru-RU" u="sng" dirty="0" smtClean="0">
                <a:hlinkClick r:id="rId3"/>
              </a:rPr>
              <a:t>?</a:t>
            </a:r>
            <a:r>
              <a:rPr lang="en-US" u="sng" dirty="0" smtClean="0">
                <a:hlinkClick r:id="rId3"/>
              </a:rPr>
              <a:t>text</a:t>
            </a:r>
            <a:r>
              <a:rPr lang="ru-RU" u="sng" dirty="0" smtClean="0">
                <a:hlinkClick r:id="rId3"/>
              </a:rPr>
              <a:t>=%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8%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BD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BE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1%81%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1%82%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1%80%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BD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BD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5%20%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</a:t>
            </a:r>
            <a:r>
              <a:rPr lang="en-US" u="sng" dirty="0" smtClean="0">
                <a:hlinkClick r:id="rId3"/>
              </a:rPr>
              <a:t>F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7%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BA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8%20%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BA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6" name="Picture 2" descr="http://abiturient-nsk.ru/upload/medialibrary/e5b/oth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0"/>
            <a:ext cx="2411760" cy="180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44824"/>
            <a:ext cx="902202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Нет абсолютно никакой причины,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 которой изучение иностранного языка может быть скучным.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Несомненно, если свободное владение является вашей целью,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тогда все языки требуют преданности и усидчивости,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но почему бы не повеселиться в процессе изучения.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Так считает переводчик и копирайтер </a:t>
            </a:r>
            <a:r>
              <a:rPr lang="en-US" sz="2000" b="1" dirty="0" smtClean="0">
                <a:solidFill>
                  <a:srgbClr val="002060"/>
                </a:solidFill>
                <a:latin typeface="Segoe Print" pitchFamily="2" charset="0"/>
              </a:rPr>
              <a:t>Erin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которая после учебы  в Испании  переехала в Чили.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Эту страну она называет сказочной.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Segoe Print" pitchFamily="2" charset="0"/>
              </a:rPr>
              <a:t>Erin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предлагает вам 10 самых языков, которые, по ее мнению,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весело изучать.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Какой вы выберите? </a:t>
            </a:r>
          </a:p>
          <a:p>
            <a:endParaRPr lang="ru-RU" dirty="0"/>
          </a:p>
        </p:txBody>
      </p:sp>
      <p:pic>
        <p:nvPicPr>
          <p:cNvPr id="4" name="Picture 2" descr="http://abiturient-nsk.ru/upload/medialibrary/e5b/oth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0"/>
            <a:ext cx="2411760" cy="1808820"/>
          </a:xfrm>
          <a:prstGeom prst="rect">
            <a:avLst/>
          </a:prstGeom>
          <a:noFill/>
        </p:spPr>
      </p:pic>
      <p:pic>
        <p:nvPicPr>
          <p:cNvPr id="5" name="Picture 4" descr="Eri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717032"/>
            <a:ext cx="1296144" cy="115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59394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  <a:t>10 самых веселых  языков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  <a:t> для изучения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bload.de/img/g2reat_britain_uk_gruhvb7v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1"/>
            <a:ext cx="2267744" cy="1701643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83768" y="836712"/>
            <a:ext cx="4159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Английский язык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00808"/>
            <a:ext cx="7962436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Принимая во внимание количество заимстованных слов,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английский действительно впечатляет,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это очень разнообразный и изменчивый язык.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Это язык мировой поп-культуры,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и он находится под ее сильным воздействием.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Английский любит принимать разные модные словечки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и делать их «официальными»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(например, </a:t>
            </a:r>
            <a:r>
              <a:rPr lang="ru-RU" sz="2000" b="1" i="1" dirty="0" smtClean="0">
                <a:solidFill>
                  <a:srgbClr val="002060"/>
                </a:solidFill>
                <a:latin typeface="Segoe Print" pitchFamily="2" charset="0"/>
              </a:rPr>
              <a:t>selfie, frankenfood и totes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). 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Плюс, так как это язык широко используется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(примерно 1 – 1,6 миллиард людей говорит на нем),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у вас есть много возможностей,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чтобы использовать эти свежие слова на практике,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прежде чем кто-то другой это сделает!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q-wallpapers.ru/wallpapers/14/hq-wallpapers_ru_city_66303_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760" cy="18088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1052736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2. Испанский язык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3568" y="2060848"/>
            <a:ext cx="779732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Помимо полезности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(более чем для 400 миллионов людей это родной язык),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испанский действительно увлекательно учить,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особенно на первых занятиях,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когда в вашей голове крутятся картинки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Спиди Гонзалеса, Кота в сапогах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и других латинских или испанских героев.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Segoe Print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как дополнительный бонус,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испанский еще и «вкусно» произносить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semakavaslar.com/wp-content/uploads/2013/11/japanese_japan_culture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147091" cy="17728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5856" y="1124744"/>
            <a:ext cx="3821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3.  Японский язык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76872"/>
            <a:ext cx="907331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Изучая японский, вы будете ошарашены 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Segoe Print" pitchFamily="2" charset="0"/>
              </a:rPr>
              <a:t>garaigo (заимствованными словами)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которые обычно пишутся на «катакане»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(одна из двух слоговых азбук).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Эти западные слова сейчас внедрились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в разговорный язык жителей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– например, </a:t>
            </a:r>
            <a:r>
              <a:rPr lang="ru-RU" sz="2000" b="1" i="1" dirty="0" smtClean="0">
                <a:solidFill>
                  <a:srgbClr val="002060"/>
                </a:solidFill>
                <a:latin typeface="Segoe Print" pitchFamily="2" charset="0"/>
              </a:rPr>
              <a:t>apo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 (от англ. appointment) и</a:t>
            </a:r>
            <a:r>
              <a:rPr lang="ru-RU" sz="2000" b="1" i="1" dirty="0" smtClean="0">
                <a:solidFill>
                  <a:srgbClr val="002060"/>
                </a:solidFill>
                <a:latin typeface="Segoe Print" pitchFamily="2" charset="0"/>
              </a:rPr>
              <a:t>baiku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 (от англ. bike) –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они часто так вписываются,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что вы получите удовольствие от их использования!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mastepok.ru/wp-content/uploads/2015/07/Russian-and-English-alphabet-in-sign-langu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627784" cy="19640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112474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4. Язык жестов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204864"/>
            <a:ext cx="77139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Изучение языка жестов заставит ваш мозг работать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совершенно по-другому,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и вы получите совершенно новый набор способностей. 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Но есть и практические выгоды: представьте только,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что вы сможете легко общаться через стекло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или большие расстояния, или даже с полным ртом!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Это еще и привилегия – помимо всего,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как много людей кроме немых могут похвастаться,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что «говорят» на языке жестов?</a:t>
            </a:r>
          </a:p>
          <a:p>
            <a:endParaRPr lang="ru-RU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energy.ru/uploads/posts/2010-05/1272953974_7401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19168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2843808" y="112474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5. Португальский язык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060848"/>
            <a:ext cx="770595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Наравне с бразильской музыкой,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которая пробуждает ритм,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и пляжами,  впитывающими солнце,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португальский язык волнует душу 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заставляет влюбиться в эту страну и его язык.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Умение говорить на местном языке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(с этой бразильской звонкостью!)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даст вам значительное преимущество,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если вы зохотите смешаться с местными жителями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в ходе вашего непременного путешествия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в эту красивую страну.</a:t>
            </a:r>
          </a:p>
          <a:p>
            <a:endParaRPr lang="ru-RU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omeniusitaly.altervista.org/turc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226" y="0"/>
            <a:ext cx="2663010" cy="19895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1052736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6. Турецкий язык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2060848"/>
            <a:ext cx="859401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Вас может удивить тот факт,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что турецкий язык – это набор заимствованных слов,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в основном французских.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го грамматика сравнительно логична.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Заинтригованы?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Веселье действительно начинается с попытками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читать и писать,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фонетически используя латинские буквы,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но запоминая турецкие звуки для тех же самых символов.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Например, турецкая буква «с» произносится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как английская “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” в слове “jam”.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ktrest.ru/sites/default/files/land/flag/italy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1870" cy="19168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1196752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7. Итальянский язык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348880"/>
            <a:ext cx="814197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Ох уж этот язык любви к жизни! 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Уже представили себя,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беседующего на итальянском во время прогулки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 мощеным улочкам  Рима,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катающимся на скутере Vespa или в местной пиццерии?</a:t>
            </a:r>
          </a:p>
          <a:p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Любовь к итальянскому искусству и еде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плотно укоренилась в общественом разуме –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и не собирается терять популярность.</a:t>
            </a:r>
          </a:p>
          <a:p>
            <a:endParaRPr lang="ru-RU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702</Words>
  <Application>Microsoft Office PowerPoint</Application>
  <PresentationFormat>On-screen Show (4:3)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40</cp:revision>
  <dcterms:created xsi:type="dcterms:W3CDTF">2015-11-19T20:26:29Z</dcterms:created>
  <dcterms:modified xsi:type="dcterms:W3CDTF">2015-11-22T08:02:27Z</dcterms:modified>
</cp:coreProperties>
</file>