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E052-9AB6-4E9F-A521-280199441554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3C32-B3D4-4A31-9540-00D1AF8DB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41733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3B16-A107-47B1-B336-60AD5AEE230E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3FFCE-096A-403F-815F-5412013FD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89782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0561-930D-4523-883D-F2DEF1494C9C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5D98A-F099-4271-977F-22905A84C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04623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F6AA-0C66-472D-B8AE-4EC76F560D80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CA51-6DBA-4087-BD5A-570A107E9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6680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9421-EAA7-46F5-9AD2-311219D708B9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4137-94C0-4981-A18C-1EB9CEA1C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65001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9C33-9042-4FF9-AF30-86B8D8DA2AF2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525B-AD75-4E9D-A35B-D7EB52B7B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5185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C398-486E-4625-97F7-951F99623B51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8909-0A4B-4A14-B45A-FCDD08C6D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4568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9D366-421C-478C-854B-DFDABCE34B59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FC41C-2EEB-43A7-9DEB-75911AC85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1153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D07D-D142-4458-B316-569EB5C88F78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04AF-04B4-4CAC-A1B3-037BCC6F4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53750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58CD-6506-433D-B487-65CA1277E953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934F-A1DE-4FA6-A55A-B9BC5E8D6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32715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5BC1-7902-4DD1-B5EB-A01FB0542790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7824-51BF-464F-B91A-04F0A798B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282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67E4DB-5A9F-47E8-BE37-75CF8627852B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8A2121-A540-490A-9CA2-E889B5F3B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source.org/wiki/%D0%A2%D0%BE%D0%BB%D0%BA%D0%BE%D0%B2%D1%8B%D0%B9_%D1%81%D0%BB%D0%BE%D0%B2%D0%B0%D1%80%D1%8C_%D0%92._%D0%94%D0%B0%D0%BB%D1%8F/%D0%9A%D0%B0%D1%88%D0%B0_%E2%80%94_%D0%9A%D0%B2%D0%B0%D1%80%D1%82%D0%BE%D0%B2%D0%B0%D1%82%D1%8C" TargetMode="External"/><Relationship Id="rId2" Type="http://schemas.openxmlformats.org/officeDocument/2006/relationships/hyperlink" Target="http://www.razumniki.ru/dal_tolkovuy_slovar_istoriya_doklad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1%D0%B8%D0%BD%D0%BA%D0%B2%D0%B5%D0%B9%D0%B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36" y="1265237"/>
            <a:ext cx="8291512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«Собирал человек слова»  </a:t>
            </a: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714375" y="2000250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823913" y="2778125"/>
            <a:ext cx="3384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Интегрированный урок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(внеклассное занятие +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русский язык)</a:t>
            </a:r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078696" cy="3945092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6013" y="5176838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0708" y="731044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95288" y="765175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Сочинения Даля появлялись под псевдонимом Казак Луганский,  а известность Казаку Луганскому принесли "Русские сказки».</a:t>
            </a: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3336"/>
            <a:ext cx="3205902" cy="4337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3671888" y="2562225"/>
            <a:ext cx="5472112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8000" indent="-28800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Записать предложение, выделить грамматическую основу, объяснить орфограммы. Определить вид предложения. Начертить схему.</a:t>
            </a:r>
          </a:p>
          <a:p>
            <a:pPr marL="288000" indent="-28800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Почему есть слова в кавычках?</a:t>
            </a:r>
          </a:p>
          <a:p>
            <a:pPr marL="288000" indent="-288000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Объяснить правописание  слова </a:t>
            </a:r>
            <a:r>
              <a:rPr lang="ru-RU" sz="24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принесли</a:t>
            </a:r>
            <a:r>
              <a:rPr lang="ru-RU" sz="2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8000" indent="-288000" eaLnBrk="1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такое псевдоним?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73475" y="1981200"/>
            <a:ext cx="233838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Задание 5.</a:t>
            </a:r>
            <a:endParaRPr lang="ru-RU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23850" y="730250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 сатирических сказках Даль высмеивал "блюдолизов придворных", тупость чиновников, используя известные фольклорные сюжеты. 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755650" y="2590800"/>
            <a:ext cx="79930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Самостоятельная работа. </a:t>
            </a:r>
          </a:p>
          <a:p>
            <a:pPr marL="360000">
              <a:spcBef>
                <a:spcPct val="0"/>
              </a:spcBef>
              <a:buFontTx/>
              <a:buNone/>
              <a:defRPr/>
            </a:pP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Сат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рические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..тили,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соч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ным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рус..ким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дворных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ный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гов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..ром,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пр..несла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..ценили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750888" y="4183063"/>
            <a:ext cx="43926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образовалось слово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блюдолизы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Кто такие блюдолизы?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9363"/>
            <a:ext cx="208756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4050" y="2005013"/>
            <a:ext cx="233838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Задание 6.</a:t>
            </a:r>
            <a:endParaRPr lang="ru-RU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68313" y="544513"/>
            <a:ext cx="81645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Пушкин поддержал идею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Владимира Ивановича составить «Словарь живого великорусского языка», а о собранных Далем пословицах и поговорках отозвался восторженно: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«Что за роскошь, что за смысл, какой толк в каждой поговорке нашей! Что за золото!»</a:t>
            </a: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971550" y="3484563"/>
            <a:ext cx="4843463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24000" indent="-32400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образовалось слово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великорусский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</a:p>
          <a:p>
            <a:pPr marL="324000" indent="-32400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Прочитать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предложение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составить его схему.</a:t>
            </a:r>
          </a:p>
          <a:p>
            <a:pPr marL="324000" indent="-32400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Определить способ образования слова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составить. </a:t>
            </a: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2976563"/>
            <a:ext cx="20732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Задание 7.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" descr="https://www.proza.ru/pics/2013/02/18/12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 t="6140" r="18450"/>
          <a:stretch/>
        </p:blipFill>
        <p:spPr bwMode="auto">
          <a:xfrm>
            <a:off x="5292080" y="2929012"/>
            <a:ext cx="3257210" cy="3494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64163" y="5373688"/>
            <a:ext cx="2039937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Памятник «</a:t>
            </a:r>
          </a:p>
          <a:p>
            <a:pPr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Пушкин и Даль"</a:t>
            </a:r>
          </a:p>
          <a:p>
            <a:pPr>
              <a:defRPr/>
            </a:pP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г.Оренбург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90525" y="620713"/>
            <a:ext cx="56007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Первый том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словаря был издан в 1863 году. Император Александр II взял расходы по выпуску всех следующих томов (всего их 4) и пожаловал Далю орденскую ленту.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Последний том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словаря вышел в 1866 году. Академия наук присудила Далю за словарь Ломоносовскую премию и избрала его в почётные члены. Географическое общество наградило автора золотой Константиновской медалью, а Дерптский университет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прислал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диплом и премию.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5092700"/>
            <a:ext cx="25923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97" y="836712"/>
            <a:ext cx="2459698" cy="340948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89663" y="4014788"/>
            <a:ext cx="2139950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Обложка I тома второго издания (1880)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806450" y="906463"/>
            <a:ext cx="7673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"Спущен на воду мой корабль!" 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809625" y="2428875"/>
            <a:ext cx="44259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Записать предложение.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Дать характеристику предложению, 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синтаксический разбор.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43" y="1700808"/>
            <a:ext cx="3230474" cy="454112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4213" y="1844675"/>
            <a:ext cx="23383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Задание 8.</a:t>
            </a:r>
            <a:endParaRPr lang="ru-RU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64" y="2847054"/>
            <a:ext cx="2494915" cy="33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831976"/>
            <a:ext cx="2547692" cy="33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62" y="3140968"/>
            <a:ext cx="3312000" cy="33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188" y="771525"/>
            <a:ext cx="6445250" cy="1878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 ком говорили на уроке?</a:t>
            </a:r>
          </a:p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Что узнали о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В.Дале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285750" indent="-285750"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Кем он был? Что создал?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t="4409" r="15947" b="27886"/>
          <a:stretch/>
        </p:blipFill>
        <p:spPr>
          <a:xfrm>
            <a:off x="6469493" y="814480"/>
            <a:ext cx="2038056" cy="2080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827088" y="1628775"/>
            <a:ext cx="43926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24000" indent="-3240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Язык</a:t>
            </a:r>
          </a:p>
          <a:p>
            <a:pPr marL="324000" indent="-3240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Живой, великорусский</a:t>
            </a:r>
          </a:p>
          <a:p>
            <a:pPr marL="324000" indent="-3240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Путешествовал, слушал, записывал</a:t>
            </a:r>
          </a:p>
          <a:p>
            <a:pPr marL="324000" indent="-3240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Толковый словарь русского языка.</a:t>
            </a:r>
          </a:p>
          <a:p>
            <a:pPr marL="324000" indent="-3240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 Даль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6375" y="812800"/>
            <a:ext cx="62896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Составление 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сенквейна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2750" r="2879" b="6688"/>
          <a:stretch/>
        </p:blipFill>
        <p:spPr>
          <a:xfrm>
            <a:off x="4788024" y="1520788"/>
            <a:ext cx="3845226" cy="487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696652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Литература. 6 класс.: Учебник-хрестоматия для общеобразовательных учреждений. В двух частях. /Под редакцией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Г.И.Беленького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13 издание, – М.: Мнемозина, 2012.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u-RU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http://www.razumniki.ru/dal_tolkovuy_slovar_istoriya_doklad.html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u-RU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https://ru.wikisource.org/wiki/%D0%A2%D0%BE%D0%BB%D0%BA%D0%BE%D0%B2%D1%8B%D0%B9_%D1%81%D0%BB%D0%BE%D0%B2%D0%B0%D1%80%D1%8C_%D0%92._%D0%94%D0%B0%D0%BB%D1%8F/%D0%9A%D0%B0%D1%88%D0%B0_%E2%80%94_%D0%9A%D0%B2%D0%B0%D1%80%D1%82%D0%BE%D0%B2%D0%B0%D1%82%D1%8C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u-RU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https://ru.wikipedia.org/wiki/%D0%A1%D0%B8%D0%BD%D0%BA%D0%B2%D0%B5%D0%B9%D0%BD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5169178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52734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25336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971550" y="1355725"/>
            <a:ext cx="7777163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360000"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Сани легко катились по снежному полю. Ветер гудел. Ямщик, закутанный в тяжёлый тулуп, понукая лошадей, через плечо поглядывал на седока. Тот жался от холода, поднял воротник, сунул руки в рукава. Новая, с иголочки мичманская форма греет плохо. Ямщик ткнул кнутовищем в небо, пробасил, утешая:</a:t>
            </a:r>
          </a:p>
          <a:p>
            <a:pPr indent="360000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Замолаживает...</a:t>
            </a:r>
          </a:p>
          <a:p>
            <a:pPr indent="360000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Как это "замолаживает"?</a:t>
            </a:r>
          </a:p>
          <a:p>
            <a:pPr indent="360000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Пасмурнеет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— коротко объяснил ямщик. — К теплу. Даль вытащил из кармана записную книжку, карандашик, подул на закоченевшие пальцы и вывел старательно: "Замолаживает, замолаживать — иначе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пасмурнеть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в Новгородской губернии значит заволакиваться тучками, говоря о небе, клониться к ненастью".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6513" y="771525"/>
            <a:ext cx="66071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 ком этот отрывок? Узнайте героя.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4075" y="5805488"/>
            <a:ext cx="5103813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цель нашего урока?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468313" y="981075"/>
            <a:ext cx="83264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внеклассного занятия – «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В.И.Даль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105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урока русского языка – «Состав слова».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187450" y="2420938"/>
            <a:ext cx="73453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с творчеством великого лингвиста, сказочника, писателя  В.И. Даля.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любви и уважения к великому и могучему русскому языку.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 состава слова и способов образования. 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грамотности учащихся.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635375" y="1557338"/>
            <a:ext cx="4843463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представляет  отрывок? 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Сколько  человек участвует в диалоге?  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Найдите синонимы к слову </a:t>
            </a:r>
            <a:r>
              <a:rPr lang="ru-RU" sz="2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замолаживать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это за слово? 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Какие слова называются диалектными?</a:t>
            </a:r>
          </a:p>
        </p:txBody>
      </p:sp>
      <p:pic>
        <p:nvPicPr>
          <p:cNvPr id="6147" name="Picture 2" descr="C:\Documents and Settings\5\Рабочий стол\в и даль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5" y="1412776"/>
            <a:ext cx="2904740" cy="43251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3300" y="828675"/>
            <a:ext cx="23399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Задание 1.</a:t>
            </a:r>
            <a:endParaRPr lang="ru-RU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198563" y="869950"/>
            <a:ext cx="6880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«Он открыл рудник словесный»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В.И. Даль (10.11.1801–22.09.1872)</a:t>
            </a: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804863" y="2620963"/>
            <a:ext cx="766762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Объяснить написание приставки в слове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превышает.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означает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выражение                                                       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словесный рудник».</a:t>
            </a:r>
          </a:p>
          <a:p>
            <a:pPr marL="457200" indent="-45720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Разобрать по составу                                                     слово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преувеличение.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>
            <a:fillRect/>
          </a:stretch>
        </p:blipFill>
        <p:spPr bwMode="auto">
          <a:xfrm>
            <a:off x="4716463" y="3213100"/>
            <a:ext cx="39973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0725" y="2035175"/>
            <a:ext cx="233838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Задание 2.</a:t>
            </a:r>
            <a:endParaRPr lang="ru-RU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755650" y="765175"/>
            <a:ext cx="7507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"Русского человека он знает,  как свой карман, как свои пять пальцев"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3473450" y="1731963"/>
            <a:ext cx="5080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Словарь Даля — это не только лексикон, словник, это единственная в своём роде энциклопедия широкой народной жизни.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5" y="1827069"/>
            <a:ext cx="2929091" cy="4492471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473450" y="4194175"/>
            <a:ext cx="56419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является словарь В. Даля?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Разберите по составу определите способ образования слова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 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фразеологизм в отрывке, объясните его значение.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устаревшее слово. Объясните его значение.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8525" y="3716338"/>
            <a:ext cx="20732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Задание 3.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684213" y="1900238"/>
            <a:ext cx="813593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КАША, —   </a:t>
            </a:r>
          </a:p>
          <a:p>
            <a:pPr marL="457200" indent="-457200">
              <a:spcBef>
                <a:spcPct val="0"/>
              </a:spcBef>
              <a:buClr>
                <a:srgbClr val="002060"/>
              </a:buClr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густоватая пища, крупа варёная на воде или на молоке: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артель, которая собирается для общей работы (иногда говорят: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с ним в одной КАШЕ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жатвы крестьяне помогают друг другу, такая помощь тоже порой именуется 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кашей: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беспорядок, суматоха, недоразумение;                            пословица 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 заварил кашу, сам                                                  и расхлёбывай.</a:t>
            </a:r>
            <a:endParaRPr lang="ru-RU" sz="2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6013" y="461963"/>
            <a:ext cx="69977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Задание 4.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Работа со словарной статьей Даля.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2413" y="1384300"/>
            <a:ext cx="61849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Кто из вас любит кашу? Какую?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350" y="5354638"/>
            <a:ext cx="43926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Вспомните пословицы про кашу </a:t>
            </a:r>
          </a:p>
        </p:txBody>
      </p:sp>
      <p:pic>
        <p:nvPicPr>
          <p:cNvPr id="9221" name="Picture 5" descr="http://www.likefoods.ru/wp-content/uploads/2011/11/ka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25925"/>
            <a:ext cx="361156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0" t="-19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6" descr="Крупное конфетти"/>
          <p:cNvSpPr>
            <a:spLocks/>
          </p:cNvSpPr>
          <p:nvPr/>
        </p:nvSpPr>
        <p:spPr bwMode="auto">
          <a:xfrm>
            <a:off x="1385888" y="6500813"/>
            <a:ext cx="5616575" cy="647700"/>
          </a:xfrm>
          <a:custGeom>
            <a:avLst/>
            <a:gdLst>
              <a:gd name="T0" fmla="*/ 2147483646 w 5050"/>
              <a:gd name="T1" fmla="*/ 2147483646 h 567"/>
              <a:gd name="T2" fmla="*/ 2147483646 w 5050"/>
              <a:gd name="T3" fmla="*/ 2147483646 h 567"/>
              <a:gd name="T4" fmla="*/ 2147483646 w 5050"/>
              <a:gd name="T5" fmla="*/ 2147483646 h 567"/>
              <a:gd name="T6" fmla="*/ 2147483646 w 5050"/>
              <a:gd name="T7" fmla="*/ 2147483646 h 567"/>
              <a:gd name="T8" fmla="*/ 2147483646 w 5050"/>
              <a:gd name="T9" fmla="*/ 2147483646 h 567"/>
              <a:gd name="T10" fmla="*/ 2147483646 w 5050"/>
              <a:gd name="T11" fmla="*/ 2147483646 h 567"/>
              <a:gd name="T12" fmla="*/ 2147483646 w 5050"/>
              <a:gd name="T13" fmla="*/ 2147483646 h 567"/>
              <a:gd name="T14" fmla="*/ 2147483646 w 5050"/>
              <a:gd name="T15" fmla="*/ 2147483646 h 567"/>
              <a:gd name="T16" fmla="*/ 2147483646 w 5050"/>
              <a:gd name="T17" fmla="*/ 2147483646 h 567"/>
              <a:gd name="T18" fmla="*/ 2147483646 w 5050"/>
              <a:gd name="T19" fmla="*/ 2147483646 h 567"/>
              <a:gd name="T20" fmla="*/ 2147483646 w 5050"/>
              <a:gd name="T21" fmla="*/ 2147483646 h 567"/>
              <a:gd name="T22" fmla="*/ 2147483646 w 5050"/>
              <a:gd name="T23" fmla="*/ 0 h 567"/>
              <a:gd name="T24" fmla="*/ 2147483646 w 5050"/>
              <a:gd name="T25" fmla="*/ 2147483646 h 567"/>
              <a:gd name="T26" fmla="*/ 2147483646 w 5050"/>
              <a:gd name="T27" fmla="*/ 2147483646 h 567"/>
              <a:gd name="T28" fmla="*/ 2147483646 w 5050"/>
              <a:gd name="T29" fmla="*/ 2147483646 h 567"/>
              <a:gd name="T30" fmla="*/ 2147483646 w 5050"/>
              <a:gd name="T31" fmla="*/ 2147483646 h 567"/>
              <a:gd name="T32" fmla="*/ 2147483646 w 5050"/>
              <a:gd name="T33" fmla="*/ 2147483646 h 567"/>
              <a:gd name="T34" fmla="*/ 2147483646 w 5050"/>
              <a:gd name="T35" fmla="*/ 2147483646 h 567"/>
              <a:gd name="T36" fmla="*/ 2147483646 w 5050"/>
              <a:gd name="T37" fmla="*/ 2147483646 h 567"/>
              <a:gd name="T38" fmla="*/ 2147483646 w 5050"/>
              <a:gd name="T39" fmla="*/ 0 h 567"/>
              <a:gd name="T40" fmla="*/ 2147483646 w 5050"/>
              <a:gd name="T41" fmla="*/ 2147483646 h 567"/>
              <a:gd name="T42" fmla="*/ 2147483646 w 5050"/>
              <a:gd name="T43" fmla="*/ 2147483646 h 567"/>
              <a:gd name="T44" fmla="*/ 2147483646 w 5050"/>
              <a:gd name="T45" fmla="*/ 2147483646 h 567"/>
              <a:gd name="T46" fmla="*/ 2147483646 w 5050"/>
              <a:gd name="T47" fmla="*/ 2147483646 h 567"/>
              <a:gd name="T48" fmla="*/ 2147483646 w 5050"/>
              <a:gd name="T49" fmla="*/ 2147483646 h 567"/>
              <a:gd name="T50" fmla="*/ 2147483646 w 5050"/>
              <a:gd name="T51" fmla="*/ 2147483646 h 567"/>
              <a:gd name="T52" fmla="*/ 2147483646 w 5050"/>
              <a:gd name="T53" fmla="*/ 2147483646 h 567"/>
              <a:gd name="T54" fmla="*/ 2147483646 w 5050"/>
              <a:gd name="T55" fmla="*/ 2147483646 h 567"/>
              <a:gd name="T56" fmla="*/ 2147483646 w 5050"/>
              <a:gd name="T57" fmla="*/ 2147483646 h 567"/>
              <a:gd name="T58" fmla="*/ 2147483646 w 5050"/>
              <a:gd name="T59" fmla="*/ 2147483646 h 567"/>
              <a:gd name="T60" fmla="*/ 2147483646 w 5050"/>
              <a:gd name="T61" fmla="*/ 2147483646 h 567"/>
              <a:gd name="T62" fmla="*/ 2147483646 w 5050"/>
              <a:gd name="T63" fmla="*/ 2147483646 h 567"/>
              <a:gd name="T64" fmla="*/ 2147483646 w 5050"/>
              <a:gd name="T65" fmla="*/ 2147483646 h 567"/>
              <a:gd name="T66" fmla="*/ 2147483646 w 5050"/>
              <a:gd name="T67" fmla="*/ 2147483646 h 567"/>
              <a:gd name="T68" fmla="*/ 2147483646 w 5050"/>
              <a:gd name="T69" fmla="*/ 2147483646 h 567"/>
              <a:gd name="T70" fmla="*/ 2147483646 w 5050"/>
              <a:gd name="T71" fmla="*/ 2147483646 h 567"/>
              <a:gd name="T72" fmla="*/ 2147483646 w 5050"/>
              <a:gd name="T73" fmla="*/ 2147483646 h 567"/>
              <a:gd name="T74" fmla="*/ 2147483646 w 5050"/>
              <a:gd name="T75" fmla="*/ 2147483646 h 567"/>
              <a:gd name="T76" fmla="*/ 2147483646 w 5050"/>
              <a:gd name="T77" fmla="*/ 2147483646 h 567"/>
              <a:gd name="T78" fmla="*/ 2147483646 w 5050"/>
              <a:gd name="T79" fmla="*/ 2147483646 h 56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50"/>
              <a:gd name="T121" fmla="*/ 0 h 567"/>
              <a:gd name="T122" fmla="*/ 5050 w 5050"/>
              <a:gd name="T123" fmla="*/ 567 h 56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3" name="Picture 6" descr="352132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pic>
        <p:nvPicPr>
          <p:cNvPr id="2067" name="Picture 1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 descr="Ёжик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812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</vt:lpstr>
      <vt:lpstr>Calibri</vt:lpstr>
      <vt:lpstr>Monotype Corsiva</vt:lpstr>
      <vt:lpstr>Times New Roman</vt:lpstr>
      <vt:lpstr>Wingdings</vt:lpstr>
      <vt:lpstr>Тема Office</vt:lpstr>
      <vt:lpstr>«Собирал человек слова»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«Собирал человек слова»</dc:title>
  <dc:creator>5</dc:creator>
  <cp:lastModifiedBy>Вероника</cp:lastModifiedBy>
  <cp:revision>34</cp:revision>
  <dcterms:created xsi:type="dcterms:W3CDTF">2015-11-15T12:59:17Z</dcterms:created>
  <dcterms:modified xsi:type="dcterms:W3CDTF">2015-11-25T10:59:51Z</dcterms:modified>
</cp:coreProperties>
</file>