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4" r:id="rId4"/>
    <p:sldId id="258" r:id="rId5"/>
    <p:sldId id="282" r:id="rId6"/>
    <p:sldId id="259" r:id="rId7"/>
    <p:sldId id="276" r:id="rId8"/>
    <p:sldId id="281" r:id="rId9"/>
    <p:sldId id="263" r:id="rId10"/>
    <p:sldId id="277" r:id="rId11"/>
    <p:sldId id="260" r:id="rId12"/>
    <p:sldId id="278" r:id="rId13"/>
    <p:sldId id="261" r:id="rId14"/>
    <p:sldId id="262" r:id="rId15"/>
    <p:sldId id="279" r:id="rId16"/>
    <p:sldId id="280" r:id="rId17"/>
    <p:sldId id="265" r:id="rId18"/>
    <p:sldId id="266" r:id="rId19"/>
    <p:sldId id="267" r:id="rId20"/>
    <p:sldId id="268" r:id="rId21"/>
    <p:sldId id="271" r:id="rId22"/>
    <p:sldId id="272" r:id="rId23"/>
    <p:sldId id="283" r:id="rId2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80D98A-A52D-4AB1-B884-E839CD65B29D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F8ED844-9F91-44C2-820D-6B75FF0F1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575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F6A308-C60B-4133-ACA2-99B93CFDFDF2}" type="slidenum">
              <a:rPr 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486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66FBC-541E-48BC-B295-3E5DBA4A2D7E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CE034-4659-47A9-BF7C-33DD40A2A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183820"/>
      </p:ext>
    </p:extLst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B93A1-D0BE-4283-BF76-A4F37A9D0EFE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F1AD8-E4D4-4991-9656-02D4160F8C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705625"/>
      </p:ext>
    </p:extLst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97736-761D-4E9D-ACD2-DFB4D0A29481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FF446-BDF8-4657-A83B-AF107EB3B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013382"/>
      </p:ext>
    </p:extLst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939ED-04BE-4B85-85C6-899FFFF85D82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E39D7-7FCF-4EFF-999D-E9050BC0E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503933"/>
      </p:ext>
    </p:extLst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EC95E-56DF-4F86-8A68-2CD4CEA12A22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A2658-2058-4911-8239-175592402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447539"/>
      </p:ext>
    </p:extLst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04AC0-7C0A-4069-BCAC-D4D43BA34A69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6FFD0-169A-43A6-8620-760555D6F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138985"/>
      </p:ext>
    </p:extLst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FE56E-6F47-4E81-80F1-DD00D14569C1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5A686-0EF0-4BD6-9911-0EF3DB6C7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170822"/>
      </p:ext>
    </p:extLst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B8ADC-7880-4975-8316-7984310C6836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FA6F1-022F-48DF-8F9D-7E91A39B7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811688"/>
      </p:ext>
    </p:extLst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D0CB7-017F-492E-8A3B-21120E8DBBED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55872-9B4B-4064-AD2B-7CE2265E7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712015"/>
      </p:ext>
    </p:extLst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94F76-338D-4C93-B1AC-EFE1ED0EE3DA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74BA2-C6D0-44E9-BDEC-38B6CF7E5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30743"/>
      </p:ext>
    </p:extLst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749B8-F655-4E38-8051-75A8BF5E2EDF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3777C-C6CB-4E4F-AEAE-EAEAE3302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779641"/>
      </p:ext>
    </p:extLst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F8C44E-6FFB-4C6B-85CF-FC6E01B8C61C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A5E3402-9E43-4C04-9B83-09744FE87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d/da/Coat_of_Arms_of_Moscow.png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0%D1%8B%D1%86%D0%B0%D1%80%D1%81%D1%82%D0%B2%D0%B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"/>
          <p:cNvSpPr>
            <a:spLocks noChangeArrowheads="1"/>
          </p:cNvSpPr>
          <p:nvPr/>
        </p:nvSpPr>
        <p:spPr bwMode="auto">
          <a:xfrm>
            <a:off x="-35723" y="844065"/>
            <a:ext cx="91440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4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ru-RU" sz="4400" b="1" i="1" u="sng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Тема</a:t>
            </a:r>
            <a:r>
              <a:rPr lang="ru-RU" sz="44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: </a:t>
            </a:r>
          </a:p>
          <a:p>
            <a:pPr algn="ctr" eaLnBrk="1" hangingPunct="1">
              <a:defRPr/>
            </a:pPr>
            <a:r>
              <a:rPr lang="ru-RU" sz="6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Идеал благородного рыцарства</a:t>
            </a:r>
            <a:endParaRPr lang="ru-RU" sz="60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7" y="3356992"/>
            <a:ext cx="3357579" cy="335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350" y="188913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Тамбовского района Амурской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15066" y="5517232"/>
            <a:ext cx="286385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7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4929188" y="1500188"/>
            <a:ext cx="392906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Жизнь средневековых рыцарей протекала в постоянных боях, они с удовольствием пускались в опасные путешествия и походы. Смерть в бою расценивалась как подвиг мужества и геройства.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9588" y="6345238"/>
            <a:ext cx="420528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Битва при Льюисе (14 мая 1264 г.)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4577747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0" y="198438"/>
            <a:ext cx="91440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2500"/>
              </a:lnSpc>
              <a:defRPr/>
            </a:pPr>
            <a:r>
              <a:rPr lang="ru-RU" sz="2400" b="1" spc="-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Военные навыки рыцарей формировались и оттачивались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во время турниров, проводившихся по большим праздникам или в честь какого-то знаменательного события. Перед их началом подробно перечислялись все совершённые рыцарями подвиги, а иногда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воспроиз-водились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грандиозные сцены военных сражений.</a:t>
            </a:r>
          </a:p>
        </p:txBody>
      </p:sp>
      <p:pic>
        <p:nvPicPr>
          <p:cNvPr id="3" name="Picture 4" descr="Image13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254956"/>
            <a:ext cx="6357982" cy="431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2143140"/>
            <a:ext cx="3714776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6429375"/>
            <a:ext cx="9144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Рыцарский турнир (конец XIV в.)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0" y="142875"/>
            <a:ext cx="91440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Правила состязаний были сформулированы в 11 веке.</a:t>
            </a:r>
          </a:p>
          <a:p>
            <a:pPr algn="ctr">
              <a:lnSpc>
                <a:spcPts val="2500"/>
              </a:lnSpc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В них запрещалось сражаться вне очереди, наносить раны лошадям, продолжать бой после того, как противник поднял забрало или сложил оружие.</a:t>
            </a:r>
          </a:p>
          <a:p>
            <a:pPr algn="ctr">
              <a:lnSpc>
                <a:spcPts val="2500"/>
              </a:lnSpc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Герольды выкликивали имена вступавших в бой. </a:t>
            </a:r>
          </a:p>
          <a:p>
            <a:pPr algn="ctr">
              <a:lnSpc>
                <a:spcPts val="2500"/>
              </a:lnSpc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Они же следили за соблюдением правил и умоляли дам остановить сражение, когда страсти накалялись.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066" y="2500306"/>
            <a:ext cx="2398108" cy="42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3" y="2786058"/>
            <a:ext cx="2915288" cy="323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2428875" y="5929313"/>
            <a:ext cx="342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Герольд – </a:t>
            </a:r>
          </a:p>
          <a:p>
            <a:pPr algn="ctr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турнирный судья.</a:t>
            </a:r>
          </a:p>
        </p:txBody>
      </p:sp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2500306"/>
            <a:ext cx="3196169" cy="42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0" y="4643438"/>
            <a:ext cx="91440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Распространённой формой турниров были поединки. Сражались верхом на конях притуплёнными копьями и мечами. Главной задачей было выбить противника из седла и нанести ему удар в грудь. Заканчивалось такое зрелище вручением призов победителю, который, как правило, посвящал свой подвиг даме сердца.</a:t>
            </a:r>
          </a:p>
        </p:txBody>
      </p:sp>
      <p:pic>
        <p:nvPicPr>
          <p:cNvPr id="12291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285728"/>
            <a:ext cx="6167437" cy="434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214313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Настоящие сражения, были крайне ожесточёнными, хотя и не всегда кровопролитными, т.к. рыцарь был очень хорошо защищен. Известно, например, что в одной из крупнейших битв участвовало 900 рыцарей, а в результате убито всего трое, в плен взято 140 человек.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14554"/>
            <a:ext cx="6946744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285750" y="1214438"/>
            <a:ext cx="4929188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88000" eaLnBrk="1" hangingPunct="1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Мужественные деяния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ры-царей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прославлены благодаря известным произведениям литературы. Начиная с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XII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века в Западной Европе возникла богатейшая средневековая литература.  </a:t>
            </a:r>
          </a:p>
          <a:p>
            <a:pPr indent="288000" eaLnBrk="1" hangingPunct="1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Для нее характерно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много-образие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жанров: </a:t>
            </a:r>
          </a:p>
          <a:p>
            <a:pPr marL="684000" indent="-324000" eaLnBrk="1" hangingPunct="1"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романы, </a:t>
            </a:r>
          </a:p>
          <a:p>
            <a:pPr marL="684000" indent="-324000" eaLnBrk="1" hangingPunct="1"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героические эпосы, </a:t>
            </a:r>
          </a:p>
          <a:p>
            <a:pPr marL="684000" indent="-324000" eaLnBrk="1" hangingPunct="1"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рыцарская поэзия,</a:t>
            </a:r>
          </a:p>
          <a:p>
            <a:pPr marL="684000" indent="-324000" eaLnBrk="1" hangingPunct="1"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солнечная «История королей Британии».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285860"/>
            <a:ext cx="373512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0" y="142875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Деяния рыцарей </a:t>
            </a:r>
          </a:p>
          <a:p>
            <a:pPr algn="ctr" eaLnBrk="1" hangingPunct="1"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произведениях литературе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428625" y="214313"/>
            <a:ext cx="87153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Самыми знаменитые из героических эпосов были:</a:t>
            </a:r>
          </a:p>
          <a:p>
            <a:pPr marL="900000" indent="-457200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«Песнь о Роланде» (Франция),</a:t>
            </a:r>
          </a:p>
          <a:p>
            <a:pPr marL="900000" indent="-457200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«Песнь о моем Сиде» (Испания),</a:t>
            </a:r>
          </a:p>
          <a:p>
            <a:pPr marL="900000" indent="-457200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«Песнь о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Нибелунгах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» (Германия).</a:t>
            </a:r>
          </a:p>
        </p:txBody>
      </p:sp>
      <p:pic>
        <p:nvPicPr>
          <p:cNvPr id="3" name="Picture 5" descr="Sbor_PO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314" y="1857364"/>
            <a:ext cx="307209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02" y="2428868"/>
            <a:ext cx="537464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6389" name="Прямоугольник 4"/>
          <p:cNvSpPr>
            <a:spLocks noChangeArrowheads="1"/>
          </p:cNvSpPr>
          <p:nvPr/>
        </p:nvSpPr>
        <p:spPr bwMode="auto">
          <a:xfrm>
            <a:off x="142875" y="5857875"/>
            <a:ext cx="5429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Иллюстрация к эпосу "Песнь о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нибелунгах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67288" y="6357938"/>
            <a:ext cx="41767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Обложка книги «Песнь о Роланде»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42875" y="1308100"/>
            <a:ext cx="4572000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ts val="3400"/>
              </a:lnSpc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Особенно популярной была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«Песнь о Роланде» (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XII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в.),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исполняемая бродячими певцами-менестрелями на площадях городов во </a:t>
            </a:r>
          </a:p>
          <a:p>
            <a:pPr algn="ctr" eaLnBrk="1" hangingPunct="1">
              <a:lnSpc>
                <a:spcPts val="3400"/>
              </a:lnSpc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время шумных народных празднеств и при дворе короля. Не раз вдохновляла она воинов перед битвой. </a:t>
            </a:r>
          </a:p>
        </p:txBody>
      </p:sp>
      <p:pic>
        <p:nvPicPr>
          <p:cNvPr id="17411" name="Picture 8" descr="Rola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57166"/>
            <a:ext cx="4232275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5072063" y="5929313"/>
            <a:ext cx="3571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Иллюстрация к эпосу «Песнь о Роланде»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214313" y="1214438"/>
            <a:ext cx="4786312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Главный герой, могучий и храбрый рыцарь Роланд, племянник французского короля Карла Великого, отважно защищает «милую», «нежную» Францию:</a:t>
            </a:r>
          </a:p>
          <a:p>
            <a:pPr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Пускай не скажет обо мне никто, </a:t>
            </a:r>
          </a:p>
          <a:p>
            <a:pPr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Что от испуга позабыл я долг.</a:t>
            </a:r>
          </a:p>
          <a:p>
            <a:pPr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Не посрамлю я никогда свой род. </a:t>
            </a:r>
          </a:p>
          <a:p>
            <a:pPr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Неверным мы дадим великий бой.</a:t>
            </a:r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4929188" y="5929313"/>
            <a:ext cx="3929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Иллюстрации из книги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«Песнь о Роланде»</a:t>
            </a:r>
          </a:p>
        </p:txBody>
      </p:sp>
      <p:pic>
        <p:nvPicPr>
          <p:cNvPr id="18436" name="Picture 1"/>
          <p:cNvPicPr>
            <a:picLocks noChangeAspect="1" noChangeArrowheads="1"/>
          </p:cNvPicPr>
          <p:nvPr/>
        </p:nvPicPr>
        <p:blipFill>
          <a:blip r:embed="rId2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357166"/>
            <a:ext cx="4089567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4214813" y="509588"/>
            <a:ext cx="4929187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Его отряд окружён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неприя-телем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во много раз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превы-шающим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по численности его войска. Враги подступают, в </a:t>
            </a:r>
            <a:r>
              <a:rPr lang="ru-RU" sz="2400" b="1" spc="-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бою Роланд получают тяжёлую рану, но продолжает сражаться.</a:t>
            </a:r>
          </a:p>
          <a:p>
            <a:pPr>
              <a:spcBef>
                <a:spcPts val="1200"/>
              </a:spcBef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Роланд увидел: битвы не минуть, </a:t>
            </a:r>
          </a:p>
          <a:p>
            <a:pPr>
              <a:defRPr/>
            </a:pPr>
            <a:r>
              <a:rPr lang="ru-RU" sz="2000" b="1" spc="-6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Как лев иль леопард, стал горд и лют...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Не знает страха ни один француз, 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 двадцать тысяч их у нас в полку.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Вассал сеньору служит своему.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Он терпит зимний холод и жару,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Кровь за него не жаль пролить ему...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... Я вам клянусь царём небесным, 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Весь луг телами рыцарей усеян.</a:t>
            </a:r>
          </a:p>
          <a:p>
            <a:pPr>
              <a:defRPr/>
            </a:pPr>
            <a:r>
              <a:rPr lang="ru-RU" sz="2000" b="1" spc="-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Скорблю о милой Франции я сердцем: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Защитников она лишилась верных... 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email">
            <a:lum bright="3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28604"/>
            <a:ext cx="396805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285750" y="5857875"/>
            <a:ext cx="392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Иллюстрации из книги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«Песнь о Роланде»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209749" y="548680"/>
            <a:ext cx="5005189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tabLst>
                <a:tab pos="176213" algn="l"/>
              </a:tabLst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Проверка домашнего задания </a:t>
            </a:r>
          </a:p>
          <a:p>
            <a:pPr marL="457200" indent="-457200" eaLnBrk="1" hangingPunct="1">
              <a:buFont typeface="+mj-lt"/>
              <a:buAutoNum type="arabicPeriod"/>
              <a:tabLst>
                <a:tab pos="176213" algn="l"/>
              </a:tabLs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Расскажите о праведной жизни Георгия Победоносца. Почему он стал воплощением защитника Отечества? </a:t>
            </a:r>
          </a:p>
          <a:p>
            <a:pPr marL="457200" indent="-457200">
              <a:buFont typeface="+mj-lt"/>
              <a:buAutoNum type="arabicPeriod"/>
              <a:tabLst>
                <a:tab pos="176213" algn="l"/>
              </a:tabLst>
              <a:defRPr/>
            </a:pPr>
            <a:r>
              <a:rPr lang="ru-RU" sz="2400" b="1" spc="-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Расскажите о произведениях искусства, запечатлевших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образ легендарного героя - Георгия Победоносца.  </a:t>
            </a:r>
          </a:p>
          <a:p>
            <a:pPr marL="457200" indent="-457200">
              <a:buFont typeface="+mj-lt"/>
              <a:buAutoNum type="arabicPeriod"/>
              <a:tabLst>
                <a:tab pos="176213" algn="l"/>
              </a:tabLs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Почему облик Георгия Победоносца представлен на гербе города Москвы?</a:t>
            </a:r>
          </a:p>
        </p:txBody>
      </p:sp>
      <p:pic>
        <p:nvPicPr>
          <p:cNvPr id="4099" name="Picture 1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1268760"/>
            <a:ext cx="3143250" cy="371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6311379" y="4990207"/>
            <a:ext cx="15367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Герб Москвы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142875" y="71438"/>
            <a:ext cx="9001125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В последний момент он трубит в рог и подаёт знак Карлу, предупреждая его об опасности. Герой погибает, как и подобает доблестному рыцарю. Он пытается разбить свой меч, чтобы он не достался врагу. Роланд умирает, положив меч и рог себе на грудь, обратив лицо к Испании, откуда пришёл враг:</a:t>
            </a:r>
          </a:p>
          <a:p>
            <a:pPr>
              <a:lnSpc>
                <a:spcPts val="2000"/>
              </a:lnSpc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Почуял граф - приходит смерть ему.</a:t>
            </a:r>
          </a:p>
          <a:p>
            <a:pPr>
              <a:lnSpc>
                <a:spcPts val="2000"/>
              </a:lnSpc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Холодный пот струится по челу.</a:t>
            </a:r>
          </a:p>
          <a:p>
            <a:pPr>
              <a:lnSpc>
                <a:spcPts val="2000"/>
              </a:lnSpc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Идёт он под тенистую сосну,</a:t>
            </a:r>
          </a:p>
          <a:p>
            <a:pPr>
              <a:lnSpc>
                <a:spcPts val="2000"/>
              </a:lnSpc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Свой меч и рог кладёт себе на грудь.</a:t>
            </a:r>
          </a:p>
          <a:p>
            <a:pPr>
              <a:lnSpc>
                <a:spcPts val="2000"/>
              </a:lnSpc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 Испании лицо он повернул,</a:t>
            </a:r>
          </a:p>
          <a:p>
            <a:pPr>
              <a:lnSpc>
                <a:spcPts val="2000"/>
              </a:lnSpc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Чтоб было видно Карлу-королю,</a:t>
            </a:r>
          </a:p>
          <a:p>
            <a:pPr>
              <a:lnSpc>
                <a:spcPts val="2000"/>
              </a:lnSpc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Когда он с войском будет снова тут,</a:t>
            </a:r>
          </a:p>
          <a:p>
            <a:pPr>
              <a:lnSpc>
                <a:spcPts val="2000"/>
              </a:lnSpc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Что граф погиб, но победил в бою. 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0" y="4214813"/>
            <a:ext cx="5334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email">
            <a:lum bright="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639" y="1785926"/>
            <a:ext cx="3521327" cy="245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6000750" y="4214813"/>
            <a:ext cx="2500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Иллюстрации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из книги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«Песнь о Роланде»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42875" y="71438"/>
            <a:ext cx="9001125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88000">
              <a:lnSpc>
                <a:spcPts val="2500"/>
              </a:lnSpc>
              <a:spcAft>
                <a:spcPts val="60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XII-XIII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веках появляются рыцарские романы, которые воспевали мужество и верность, прославляли рыцарскую любовь и культ Прекрасной Дамы. </a:t>
            </a:r>
          </a:p>
          <a:p>
            <a:pPr indent="288000">
              <a:lnSpc>
                <a:spcPts val="2500"/>
              </a:lnSpc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Самыми известными стали:</a:t>
            </a:r>
          </a:p>
          <a:p>
            <a:pPr marL="684000" indent="-324000">
              <a:lnSpc>
                <a:spcPts val="2500"/>
              </a:lnSpc>
              <a:buFont typeface="Wingdings" pitchFamily="2" charset="2"/>
              <a:buChar char="ü"/>
              <a:defRPr/>
            </a:pPr>
            <a:r>
              <a:rPr lang="ru-RU" sz="2400" b="1" spc="-6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легенды о подвигах короля древних бриттов – Артуре,</a:t>
            </a:r>
          </a:p>
          <a:p>
            <a:pPr marL="684000" indent="-324000">
              <a:lnSpc>
                <a:spcPts val="2500"/>
              </a:lnSpc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прекрасная «Повесть о Тристане и Изольде»,</a:t>
            </a:r>
          </a:p>
          <a:p>
            <a:pPr marL="684000" indent="-324000">
              <a:lnSpc>
                <a:spcPts val="2500"/>
              </a:lnSpc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роман в стихах «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Ивейн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или Рыцарь Льва». 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00306"/>
            <a:ext cx="1591281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7" name="Picture 4" descr="тристан и изольд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2500306"/>
            <a:ext cx="284833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151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2500306"/>
            <a:ext cx="3276753" cy="39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-71438" y="6215063"/>
            <a:ext cx="25003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Статуя </a:t>
            </a:r>
          </a:p>
          <a:p>
            <a:pPr algn="ctr" eaLnBrk="1" hangingPunct="1">
              <a:lnSpc>
                <a:spcPts val="1800"/>
              </a:lnSpc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короля Артура</a:t>
            </a:r>
          </a:p>
        </p:txBody>
      </p:sp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2357438" y="6215063"/>
            <a:ext cx="29083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ts val="1800"/>
              </a:lnSpc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«Повесть </a:t>
            </a:r>
          </a:p>
          <a:p>
            <a:pPr algn="ctr" eaLnBrk="1" hangingPunct="1">
              <a:lnSpc>
                <a:spcPts val="1800"/>
              </a:lnSpc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 Тристане и Изольде»</a:t>
            </a:r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5572125" y="6357938"/>
            <a:ext cx="3325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Ивейн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или Рыцарь Льва»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71438" y="5083175"/>
            <a:ext cx="42862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2000"/>
              </a:lnSpc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Франциск Первый – король Франции, блестящий рыцарь, отличался безрассудной храбростью. Его царствование ознаменовано продолжительными войнами в Европе. </a:t>
            </a:r>
          </a:p>
        </p:txBody>
      </p:sp>
      <p:pic>
        <p:nvPicPr>
          <p:cNvPr id="3" name="Picture 4" descr="франциск на кон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1" y="285728"/>
            <a:ext cx="3357557" cy="4830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9121" y="476672"/>
            <a:ext cx="4422833" cy="5486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3" name="Прямоугольник 7"/>
          <p:cNvSpPr>
            <a:spLocks noChangeArrowheads="1"/>
          </p:cNvSpPr>
          <p:nvPr/>
        </p:nvSpPr>
        <p:spPr bwMode="auto">
          <a:xfrm>
            <a:off x="4714875" y="6069013"/>
            <a:ext cx="3978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Картина художника Джорджоне.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"Рыцарь и оруженосец"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51520" y="1124744"/>
            <a:ext cx="856932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Программы для общеобразовательных школ, гимназий, лицеев. Мировая художественная культура. 5-11 классы.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Г.И.Данилова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 М.: Дрофа, 2007.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Учебник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«Мировая художественная культура». 7-9 классы: Базовый уровень. 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Г.И.Данилова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 Москва. Дрофа. 2010 год.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Википедия –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hlinkClick r:id="rId2"/>
              </a:rPr>
              <a:t>https://ru.wikipedia.org/wiki/%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hlinkClick r:id="rId2"/>
              </a:rPr>
              <a:t>D0%A0%D1%8B%D1%86%D0%B0%D1%80%D1%81%D1%82%D0%B2%D0%BE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>
              <a:buNone/>
            </a:pPr>
            <a:endParaRPr lang="ru-RU" sz="2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9738782"/>
      </p:ext>
    </p:extLst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71438" y="214313"/>
            <a:ext cx="9144000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Словарная работа. </a:t>
            </a:r>
          </a:p>
          <a:p>
            <a:pPr marL="540000" indent="-3600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vi-VN" sz="2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Менестре́ли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— профессиональные певцы , воспевали рыцарские подвиги и служение прекрасной даме.</a:t>
            </a:r>
          </a:p>
          <a:p>
            <a:pPr marL="540000" indent="-3600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2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Ры́царский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22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турни́р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— военное состязание рыцарей в средневековой Западной Европе. </a:t>
            </a:r>
          </a:p>
          <a:p>
            <a:pPr marL="540000" indent="-360000">
              <a:buFont typeface="Wingdings" pitchFamily="2" charset="2"/>
              <a:buChar char="Ø"/>
              <a:defRPr/>
            </a:pPr>
            <a:r>
              <a:rPr lang="ru-RU" sz="22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Геро́льд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– вестник, глашатай при дворах, турнирный судья.</a:t>
            </a:r>
          </a:p>
          <a:p>
            <a:pPr>
              <a:defRPr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2714620"/>
            <a:ext cx="3183523" cy="36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4342" name="Прямоугольник 6"/>
          <p:cNvSpPr>
            <a:spLocks noChangeArrowheads="1"/>
          </p:cNvSpPr>
          <p:nvPr/>
        </p:nvSpPr>
        <p:spPr bwMode="auto">
          <a:xfrm>
            <a:off x="1143000" y="6273800"/>
            <a:ext cx="3500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Рыцарский турнир</a:t>
            </a:r>
          </a:p>
        </p:txBody>
      </p:sp>
      <p:pic>
        <p:nvPicPr>
          <p:cNvPr id="1434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14620"/>
            <a:ext cx="5314736" cy="36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500813" y="6286500"/>
            <a:ext cx="17256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vi-VN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Менестре́л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ь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1238250" y="220663"/>
            <a:ext cx="7834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Родина – мать, сумей за нее постоять.</a:t>
            </a:r>
          </a:p>
        </p:txBody>
      </p:sp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142875" y="1677988"/>
            <a:ext cx="4786313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ru-RU" sz="2400" b="1" i="1" spc="-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Жил на свете рыцарь бедный,</a:t>
            </a:r>
          </a:p>
          <a:p>
            <a:pPr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Молчаливый и простой,</a:t>
            </a:r>
          </a:p>
          <a:p>
            <a:pPr>
              <a:defRPr/>
            </a:pPr>
            <a:r>
              <a:rPr lang="ru-RU" sz="2400" b="1" i="1" spc="-3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 виду сумрачный и бледный, </a:t>
            </a:r>
          </a:p>
          <a:p>
            <a:pPr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Духом смелый и прямой, -</a:t>
            </a:r>
          </a:p>
          <a:p>
            <a:pPr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                                    А.С. Пушкин </a:t>
            </a:r>
          </a:p>
          <a:p>
            <a:pPr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Время расцвета рыцарства - </a:t>
            </a:r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XII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-</a:t>
            </a:r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XIV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века. </a:t>
            </a:r>
          </a:p>
          <a:p>
            <a:pPr algn="ctr">
              <a:spcBef>
                <a:spcPts val="1800"/>
              </a:spcBef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Рыцарь  стал идеалом Человека в средние века. 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1"/>
          <a:stretch>
            <a:fillRect/>
          </a:stretch>
        </p:blipFill>
        <p:spPr bwMode="auto">
          <a:xfrm>
            <a:off x="4857752" y="928670"/>
            <a:ext cx="408620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3438" y="1000125"/>
            <a:ext cx="4214812" cy="4894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Звание рыцаря - это почётный титул благородного воина,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строго следующего кодексу чести, согласно которому он должен защищать своё Отечество, проявлять бесстрашие в сражениях, быть верным своему сеньору (хозяину), оберегать слабых: женщин, вдов и сирот.</a:t>
            </a:r>
          </a:p>
        </p:txBody>
      </p:sp>
      <p:pic>
        <p:nvPicPr>
          <p:cNvPr id="3" name="Picture 9" descr="ruycar_i_da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4316099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0" y="542925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ts val="2400"/>
              </a:lnSpc>
              <a:defRPr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Доблестный рыцарь строго следовал этому кодексу, берёг собственное достоинство, не совершал бесчестных поступков, овладевал умением держать себя в обществе дамы сердца, никогда не позволял унижать себя. </a:t>
            </a: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142875" y="142875"/>
            <a:ext cx="90011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Рыцарский кодекс чести гласил: </a:t>
            </a:r>
          </a:p>
          <a:p>
            <a:pPr marL="180000">
              <a:lnSpc>
                <a:spcPts val="2600"/>
              </a:lnSpc>
              <a:defRPr/>
            </a:pPr>
            <a:r>
              <a:rPr lang="ru-RU" sz="2400" b="1" i="1" spc="-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«Будь верен Богу, государю и подруге, будь медлителен </a:t>
            </a:r>
          </a:p>
          <a:p>
            <a:pPr marL="180000">
              <a:lnSpc>
                <a:spcPts val="2600"/>
              </a:lnSpc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мести и наказании и быстр в пощаде и помощи слабым и беззащитным, подавай милостыню». </a:t>
            </a:r>
          </a:p>
        </p:txBody>
      </p:sp>
      <p:pic>
        <p:nvPicPr>
          <p:cNvPr id="4" name="Picture 4" descr="1220205911_ma_youll_paradox_a_clash_of_king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1500174"/>
            <a:ext cx="611051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4500563" y="357188"/>
            <a:ext cx="4357687" cy="607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Главным событием </a:t>
            </a:r>
          </a:p>
          <a:p>
            <a:pPr algn="ctr" eaLnBrk="1" hangingPunct="1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для каждого рыцаря являлась церемония посвящения после 21 года в рыцарское звание. 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Утром перед обрядом рыцаря отводили в баню в знак очищения и вступления в новую жизнь. Сама церемония проходила в замке , где в торжественной обстановке посвящённому вручались доспехи и будущий рыцарь давал клятву перед священником.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571480"/>
            <a:ext cx="3861021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0" y="14287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Культ Прекрасной Дамы </a:t>
            </a:r>
          </a:p>
        </p:txBody>
      </p:sp>
      <p:pic>
        <p:nvPicPr>
          <p:cNvPr id="3" name="Picture 4" descr="Image005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9822" y="785794"/>
            <a:ext cx="405989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142875" y="785813"/>
            <a:ext cx="4929188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ts val="2600"/>
              </a:lnSpc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Культ Прекрасной Дамы зародился в южной Франции. Основу культа составляет поклонение Деве Марии, в честь которой возносились горячие молитвы и слагались стихи. По установившимся взглядам того времени, рыцарь не должен был стремиться к разделённой любви. Дама сердца должна быть для него недосягаемой, недоступной. Такая любовь становилась источником всяческой добродетели и входила в состав рыцарских заповедей. 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785794"/>
            <a:ext cx="4262467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0" y="889000"/>
            <a:ext cx="5500688" cy="54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Внешний облик 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средневекового рыцаря:</a:t>
            </a:r>
          </a:p>
          <a:p>
            <a:pPr marL="324000" indent="-32400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восседает верхом на коне,</a:t>
            </a:r>
          </a:p>
          <a:p>
            <a:pPr marL="324000" indent="-32400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тело защищает кольчуга с капюшоном (с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XIV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века кольчугу сменили латы - металлические пластины),</a:t>
            </a:r>
          </a:p>
          <a:p>
            <a:pPr marL="324000" indent="-32400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руки и ноги закрыты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металли-ческими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чулками и перчатками, </a:t>
            </a:r>
          </a:p>
          <a:p>
            <a:pPr marL="324000" indent="-32400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 голове железный шлем с подвижным забралом,</a:t>
            </a:r>
          </a:p>
          <a:p>
            <a:pPr marL="324000" indent="-32400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руках меч или копьё (до 4,5 м),</a:t>
            </a:r>
          </a:p>
          <a:p>
            <a:pPr marL="324000" indent="-32400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 щите изображались герб и девиз рыцаря.</a:t>
            </a:r>
          </a:p>
        </p:txBody>
      </p:sp>
      <p:pic>
        <p:nvPicPr>
          <p:cNvPr id="4" name="Picture 5" descr="knight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000108"/>
            <a:ext cx="369972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8197" name="Прямоугольник 4"/>
          <p:cNvSpPr>
            <a:spLocks noChangeArrowheads="1"/>
          </p:cNvSpPr>
          <p:nvPr/>
        </p:nvSpPr>
        <p:spPr bwMode="auto">
          <a:xfrm>
            <a:off x="0" y="14287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Образ рыцаря и  рыцарские турниры.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14938" y="5857875"/>
            <a:ext cx="37147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Рыцарь, одежда и элементы  снаряжения середины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XIVв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928670"/>
            <a:ext cx="371477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1303</Words>
  <Application>Microsoft Office PowerPoint</Application>
  <PresentationFormat>Экран (4:3)</PresentationFormat>
  <Paragraphs>129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Bookman Old Style</vt:lpstr>
      <vt:lpstr>Calibri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Вероника</cp:lastModifiedBy>
  <cp:revision>55</cp:revision>
  <dcterms:created xsi:type="dcterms:W3CDTF">2012-10-18T01:31:46Z</dcterms:created>
  <dcterms:modified xsi:type="dcterms:W3CDTF">2015-11-25T13:04:36Z</dcterms:modified>
</cp:coreProperties>
</file>