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58" r:id="rId4"/>
    <p:sldId id="27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9" r:id="rId20"/>
    <p:sldId id="296" r:id="rId21"/>
    <p:sldId id="297" r:id="rId22"/>
    <p:sldId id="298" r:id="rId23"/>
    <p:sldId id="30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FF"/>
    <a:srgbClr val="CCCC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B2C969-4140-4AEE-842F-1AE6A8AFA093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6DBAAE-1611-440F-A14D-0AFF28D1CC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DBAAE-1611-440F-A14D-0AFF28D1CC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6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26C6-24B5-4556-A0AC-0F5EAB9D228A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194C9-C417-40EE-A535-095219A493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622734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0C7D-FC2E-4DB2-9F9C-5CFD467E203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C21D-0E36-4B6E-B875-890AEDC122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22319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2F38-EB1A-4742-8FB2-212DE2E714A6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7659-0F68-4039-A43D-106D5B6BBA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6186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1DBE-2676-4BCF-A3AC-9C5AD63EAE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28650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4DCE-92AD-4B4A-839D-523E43E432B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6DBC7-7283-4783-AB07-EFA07D6B7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16997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139-EF61-49E3-94AF-8D117AF69A64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7C901-A419-4AF9-BFDB-E770E550EC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4537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32EB-B79E-451F-847A-78E1E6C4705C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910AD-A10A-4CE8-A479-E52A2353C1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32893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18FB-A439-4FCB-96EB-191462B9CA2F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269C-6D79-49BA-B017-61FF569552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48904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D009-D6DA-4582-960E-03A9CAA09DE0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92320-269C-432F-A0E4-909AC88CF0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49973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58DB-BEDC-42FB-9C2B-217587C5DAD5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1DBD0-E305-4684-A626-CC4BBC842E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62461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FB29-5465-4C41-9641-EC730939B6D3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7A3AF-2F0B-4C23-8CED-AD46BBB654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80351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5EE8-028B-4B98-9616-63F2D66457FB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5F032-A67C-4EBF-98DE-9145B8D30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66933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F8312-7162-4BDD-9805-8E76644316DE}" type="datetimeFigureOut">
              <a:rPr lang="ru-RU"/>
              <a:pPr>
                <a:defRPr/>
              </a:pPr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7DFC3A-0ECD-4BBC-953C-88BBCFBAE1D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http://aeiou11.narod.ru/apofeoz/images/gerasimov_maty_partizana_1943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nachalnikov.net/wp-content/uploads/2010/05/nachalnikov.net_aleksandr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B%D1%8C%D1%8F_%D0%9C%D1%83%D1%80%D0%BE%D0%BC%D0%B5%D1%86" TargetMode="External"/><Relationship Id="rId2" Type="http://schemas.openxmlformats.org/officeDocument/2006/relationships/hyperlink" Target="http://www.geraldika.org/05_2007_65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van-susanin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395536" y="932226"/>
            <a:ext cx="90725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i="1" u="sng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Тема</a:t>
            </a:r>
            <a:r>
              <a:rPr lang="ru-RU" sz="4000" b="1" dirty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algn="ctr">
              <a:spcAft>
                <a:spcPts val="1200"/>
              </a:spcAft>
              <a:defRPr/>
            </a:pPr>
            <a:r>
              <a:rPr lang="ru-RU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Патриоты Земли Русской.</a:t>
            </a:r>
          </a:p>
          <a:p>
            <a:pPr>
              <a:defRPr/>
            </a:pPr>
            <a:endParaRPr lang="ru-RU" sz="4800" b="1" i="1" dirty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4800" b="1" i="1" dirty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От истоков</a:t>
            </a:r>
          </a:p>
          <a:p>
            <a:pPr>
              <a:defRPr/>
            </a:pPr>
            <a:r>
              <a:rPr lang="ru-RU" sz="4800" b="1" i="1" spc="-200" dirty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        </a:t>
            </a:r>
            <a:r>
              <a:rPr lang="ru-RU" sz="4800" b="1" i="1" spc="-250" dirty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 современности</a:t>
            </a:r>
            <a:endParaRPr lang="ru-RU" sz="4400" b="1" i="1" spc="-250" dirty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Содержимое 2" descr="189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11" y="2492896"/>
            <a:ext cx="260748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974" y="5877272"/>
            <a:ext cx="524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2875" y="255588"/>
            <a:ext cx="87868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lnSpc>
                <a:spcPts val="2500"/>
              </a:lnSpc>
              <a:defRPr/>
            </a:pP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«История назвала Минина и Пожарского спасителями Отечества: отдадим справедливость их усердию, не менее и гражданам, которые в сие решительное время действовали с удивительным единодушием».</a:t>
            </a:r>
          </a:p>
          <a:p>
            <a:pPr algn="r" eaLnBrk="0" hangingPunct="0">
              <a:lnSpc>
                <a:spcPts val="2500"/>
              </a:lnSpc>
              <a:defRPr/>
            </a:pP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Н. Карамзин 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0" y="61404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Па́мятник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Минину (стоит) и Пожарскому (сидит) расположен перед Собором Василия Блаженного на Красной площади.</a:t>
            </a:r>
          </a:p>
        </p:txBody>
      </p:sp>
      <p:pic>
        <p:nvPicPr>
          <p:cNvPr id="4" name="Рисунок 3" descr="666px-Moskva_plastika_kniezata_Dmitrija_Michajlovica_Požarskeho1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785926"/>
            <a:ext cx="5089518" cy="450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3571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Иван Сусанин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642938" y="5572125"/>
            <a:ext cx="3286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Картина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М.И.Скотти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«Подвиг Ивана Сусанина» (1851)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432911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9125" y="1214438"/>
            <a:ext cx="45720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Русский национальный герой, крестьянин из села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Домнино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(Костромской области). Прославился тем, что был нанят отрядом поляков зимой 1612-13 гг. в качестве проводника в село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Домнино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где скрывался царь Михаил Фёдорович. Сусанин завёл поляков в болотистый лес, где был ими замучен за отказ указать верный путь.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016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Петр I Великий</a:t>
            </a:r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67" t="3086" r="2778" b="2777"/>
          <a:stretch>
            <a:fillRect/>
          </a:stretch>
        </p:blipFill>
        <p:spPr bwMode="auto">
          <a:xfrm>
            <a:off x="142844" y="1071546"/>
            <a:ext cx="3759278" cy="487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71563" y="5857875"/>
            <a:ext cx="2065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Петр I Великий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(1672-1725 гг.)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3857625" y="752475"/>
            <a:ext cx="52863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ts val="2600"/>
              </a:lnSpc>
              <a:spcAft>
                <a:spcPts val="3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Последний царь всея Руси из династии Романовых (с 1682г.) и 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первый Император    </a:t>
            </a:r>
            <a:r>
              <a:rPr lang="ru-RU" sz="2400" b="1" spc="-1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Всероссий</a:t>
            </a:r>
            <a:endParaRPr lang="ru-RU" sz="2400" b="1" spc="-1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2600"/>
              </a:lnSpc>
              <a:spcAft>
                <a:spcPts val="300"/>
              </a:spcAft>
              <a:defRPr/>
            </a:pPr>
            <a:r>
              <a:rPr lang="ru-RU" sz="2400" b="1" spc="-1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ский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(с 1721г.). Пётр был 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провоз</a:t>
            </a:r>
          </a:p>
          <a:p>
            <a:pPr eaLnBrk="0" hangingPunct="0">
              <a:lnSpc>
                <a:spcPts val="2600"/>
              </a:lnSpc>
              <a:spcAft>
                <a:spcPts val="300"/>
              </a:spcAft>
              <a:defRPr/>
            </a:pPr>
            <a:r>
              <a:rPr lang="ru-RU" sz="2400" b="1" spc="-1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глашён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царём в 10 лет, стал править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самостоятельно в 17 лет. Главные  достижения его: </a:t>
            </a:r>
          </a:p>
          <a:p>
            <a:pPr marL="324000" indent="-324000" eaLnBrk="0" hangingPunct="0">
              <a:lnSpc>
                <a:spcPts val="26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Расширение территорий России в Прибалтийском регионе после победы в Великой Северной войне.</a:t>
            </a:r>
          </a:p>
          <a:p>
            <a:pPr marL="324000" indent="-324000" eaLnBrk="0" hangingPunct="0">
              <a:lnSpc>
                <a:spcPts val="26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400" b="1" spc="-4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Руководил постройкой флота и созданием регулярной армии. </a:t>
            </a:r>
          </a:p>
          <a:p>
            <a:pPr marL="324000" indent="-324000" eaLnBrk="0" hangingPunct="0">
              <a:lnSpc>
                <a:spcPts val="2600"/>
              </a:lnSpc>
              <a:spcAft>
                <a:spcPts val="300"/>
              </a:spcAft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Добился признания западноевропейскими странами статуса России как великой державы.</a:t>
            </a:r>
          </a:p>
          <a:p>
            <a:pPr eaLnBrk="0" hangingPunct="0">
              <a:lnSpc>
                <a:spcPts val="2600"/>
              </a:lnSpc>
              <a:defRPr/>
            </a:pP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42875" y="1071563"/>
            <a:ext cx="4786313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Выдающийся русский флотоводец, адмирал (1799), командующий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Черноморским флотом. Русской православной церковью причислен к лику святых как праведный воин Феодор Ушаков.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Ушаков, как и большинство его современников, был активным участником военных действий с Турцией, начавшихся в 1768 году.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285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Федор Ушаков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0"/>
          <a:stretch>
            <a:fillRect/>
          </a:stretch>
        </p:blipFill>
        <p:spPr bwMode="auto">
          <a:xfrm>
            <a:off x="5000628" y="857232"/>
            <a:ext cx="3867150" cy="550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5500688" y="62150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Ф.Ф.Ушако́в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(1745-1817)</a:t>
            </a:r>
          </a:p>
        </p:txBody>
      </p:sp>
    </p:spTree>
  </p:cSld>
  <p:clrMapOvr>
    <a:masterClrMapping/>
  </p:clrMapOvr>
  <p:transition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3444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Александр Васильевич Суворов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16" y="1071564"/>
            <a:ext cx="3793380" cy="492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71438" y="5854700"/>
            <a:ext cx="4000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Александр Васильевич Суворов (1729 -1800)</a:t>
            </a: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3857625" y="1143000"/>
            <a:ext cx="5214938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Великий непобедимый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полко-водец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князь, граф Российской империи, генералиссимус, генерал-фельдмаршал. </a:t>
            </a:r>
          </a:p>
          <a:p>
            <a:pPr algn="ctr" eaLnBrk="0" hangingPunct="0">
              <a:lnSpc>
                <a:spcPts val="2500"/>
              </a:lnSpc>
              <a:spcAft>
                <a:spcPts val="8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Суворов прославился отсутствием поражений на поле боя. Решающую роль в судьбе молодого Саши сыграл Абрам Ганнибал,  прадед Пушкина. 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 время турецкой войны </a:t>
            </a:r>
          </a:p>
          <a:p>
            <a:pPr algn="ctr" eaLnBrk="0" hangingPunct="0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(1787-1792 гг.) под командованием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Суворова был взят город – крепость  Измаил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Именно эта победа была переломным моментом в  войне. </a:t>
            </a:r>
          </a:p>
        </p:txBody>
      </p:sp>
    </p:spTree>
  </p:cSld>
  <p:clrMapOvr>
    <a:masterClrMapping/>
  </p:clrMapOvr>
  <p:transition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5926138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Михаи́л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Илларио́нович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Голени́щев-Куту́зов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(1745-1813) 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0" y="2016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Михаи́л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Куту́зов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85794"/>
            <a:ext cx="38117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3857625" y="698500"/>
            <a:ext cx="5214938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Русский генерал-фельдмаршал, главнокомандующий во время Отечественной войны 1812 года. Первый полный кавалер ордена Святого Георгия, самый про-</a:t>
            </a:r>
          </a:p>
          <a:p>
            <a:pPr algn="ctr" eaLnBrk="0" hangingPunct="0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славленный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полководец России.  </a:t>
            </a:r>
          </a:p>
          <a:p>
            <a:pPr algn="ctr" eaLnBrk="0" hangingPunct="0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1974г. Кутузов получает ранение: пуля, пройдя в висок, проскакивает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под правым глазом. После такой серьезной травмы Кутузов и надевает повязку, ставшей его неотъемлемой частью.  </a:t>
            </a:r>
          </a:p>
          <a:p>
            <a:pPr algn="ctr" eaLnBrk="0" hangingPunct="0">
              <a:lnSpc>
                <a:spcPts val="25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 время сражений 1812г. с французами  блестящий талант полководца Кутузова    помогает  разбить французскую армию. </a:t>
            </a:r>
          </a:p>
        </p:txBody>
      </p:sp>
    </p:spTree>
  </p:cSld>
  <p:clrMapOvr>
    <a:masterClrMapping/>
  </p:clrMapOvr>
  <p:transition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2016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Георгий Жуков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42875" y="6000750"/>
            <a:ext cx="414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Жуков Георгий Константинович (1896-1974)</a:t>
            </a:r>
          </a:p>
        </p:txBody>
      </p:sp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65206"/>
            <a:ext cx="382428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4071938" y="919163"/>
            <a:ext cx="4929187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Советский военачальник, маршал Советского Союза (1943), четырежды Герой Советского Союза. В 1941г. </a:t>
            </a:r>
            <a:r>
              <a:rPr lang="ru-RU" sz="2400" b="1" spc="-6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начальник Генштаба – </a:t>
            </a:r>
            <a:r>
              <a:rPr lang="ru-RU" sz="2400" b="1" spc="-6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замести-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тель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наркома обороны СССР.</a:t>
            </a:r>
          </a:p>
          <a:p>
            <a:pPr algn="ctr" eaLnBrk="0" hangingPunct="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Великую Отечественную войну проявил себя как талантливый полководец, сыгравший важнейшую роль  в разгроме немецко-фашистских войск. </a:t>
            </a:r>
          </a:p>
          <a:p>
            <a:pPr algn="ctr" eaLnBrk="0" hangingPunct="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 имени Верховного Главнокомандования 8 мая 1945 принял капитуляцию фашистской Германии.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2730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Алексей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Маресьев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2"/>
          <a:stretch>
            <a:fillRect/>
          </a:stretch>
        </p:blipFill>
        <p:spPr bwMode="auto">
          <a:xfrm>
            <a:off x="116282" y="928670"/>
            <a:ext cx="3527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0" y="5997575"/>
            <a:ext cx="371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Алексе́й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Петро́вич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Маре́сьев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(1916-2001)</a:t>
            </a:r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571875" y="857250"/>
            <a:ext cx="557212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Лётчик-ас, Герой Советского Союза, прототип героя повести «Повесть о настоящем человеке».</a:t>
            </a:r>
          </a:p>
          <a:p>
            <a:pPr algn="ctr" eaLnBrk="0" hangingPunct="0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Свой  подвиг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Маресьев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совершил в марте 1942-го. Его самолет сбили фашисты, и в течение 18 суток раненый летчик полз к своим. Ему были ампутированы обе ноги в области голени из-за гангрены. </a:t>
            </a:r>
          </a:p>
          <a:p>
            <a:pPr algn="ctr" eaLnBrk="0" hangingPunct="0">
              <a:lnSpc>
                <a:spcPts val="2700"/>
              </a:lnSpc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Несмотря на инвалидность, лётчик вернулся в небо. Летал с протезами. Всего за время войны совершил 86 боевых вылетов, сбил 11 самолётов врага: 4 до ранения и 7 — после ранения.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14313" y="652463"/>
            <a:ext cx="32861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Прославление подвига русских людей в живописи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5357850" cy="2711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635375" y="2844800"/>
            <a:ext cx="522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А.А.Дейнека. Оборона Севастополя. 1942г.</a:t>
            </a:r>
          </a:p>
        </p:txBody>
      </p:sp>
      <p:pic>
        <p:nvPicPr>
          <p:cNvPr id="5" name="Picture 4" descr="http://aeiou11.narod.ru/apofeoz/images/gerasimov_maty_partizana_1943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286124"/>
            <a:ext cx="403213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429125" y="6429375"/>
            <a:ext cx="471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С.Герасимов. Мать партизана. 1943г.</a:t>
            </a:r>
          </a:p>
        </p:txBody>
      </p:sp>
      <p:pic>
        <p:nvPicPr>
          <p:cNvPr id="7" name="Picture 2" descr="C:\Users\пользователь\Desktop\167-juon-depart-au-front.jpg"/>
          <p:cNvPicPr>
            <a:picLocks noChangeAspect="1" noChangeArrowheads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23869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42875" y="6143625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Юон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Парад на Красной площади 7 ноября 1941 года. 1942г.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71438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Прославление подвига русских людей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кинематографе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96"/>
          <a:stretch>
            <a:fillRect/>
          </a:stretch>
        </p:blipFill>
        <p:spPr bwMode="auto">
          <a:xfrm>
            <a:off x="476250" y="1092200"/>
            <a:ext cx="42386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037013"/>
            <a:ext cx="45100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143000"/>
            <a:ext cx="3429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143000" y="36306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Афиша фильма. 1975г.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5500688" y="620236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Афиша фильма. 1972г.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1143000" y="6416675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Афиша фильма. 1973г.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42875" y="731838"/>
            <a:ext cx="90011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 материала. </a:t>
            </a:r>
          </a:p>
          <a:p>
            <a:pPr marL="540000" indent="-324000" eaLnBrk="0" hangingPunct="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Каково ваше мнение о кинофильме С. Эйзенштейна «Александр Невский»? </a:t>
            </a:r>
          </a:p>
          <a:p>
            <a:pPr marL="540000" indent="-324000" eaLnBrk="0" hangingPunct="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музыка композитора С.Прокофьева передаёт  идею фильма:   защиту Земли Русской от неприятеля?</a:t>
            </a:r>
          </a:p>
          <a:p>
            <a:pPr marL="540000" indent="-324000" eaLnBrk="0" hangingPunct="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Почему Павел 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Корин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написал                                               картину об А.Невском  в годы                                                                Великой Отечественной войны?</a:t>
            </a:r>
          </a:p>
          <a:p>
            <a:pPr marL="540000" indent="-3240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общего у Георгия                                                    Победоносца и А.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Невского?</a:t>
            </a:r>
          </a:p>
          <a:p>
            <a:pPr marL="540000" indent="-324000" eaLnBrk="0" hangingPunct="0">
              <a:spcAft>
                <a:spcPts val="60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5" descr="Картинка 15 из 554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24" y="3143248"/>
            <a:ext cx="32099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286250" y="427038"/>
            <a:ext cx="4786313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Любовь к Родине – важнейшее чувство для каждого человека. Родиной мы зовём её потому, что здесь мы родились, здесь говорят на  родном нам языке, и всё в ней для нас родное. Отечеством мы зовём Россию потому, что в ней жили отцы и деды наши. Матерью – потому, что она вскормила нас своим хлебом, вспоила своими водами, выучила своему языку.  Как мать, она защищает и бережёт нас от всех врагов.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63" y="500042"/>
            <a:ext cx="403318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428625" y="5857875"/>
            <a:ext cx="3643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Монумент «Родина-мать» на Мамаевом кургане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71438" y="428625"/>
            <a:ext cx="4786312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“Много есть на свете и </a:t>
            </a:r>
            <a:r>
              <a:rPr lang="ru-RU" sz="2400" b="1" i="1" spc="-1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кроме России всяких хороших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государств и земель, но </a:t>
            </a:r>
            <a:r>
              <a:rPr lang="ru-RU" sz="2400" b="1" i="1" spc="-8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одна у человека родная мать – </a:t>
            </a: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одна у него и Родина”.</a:t>
            </a:r>
          </a:p>
          <a:p>
            <a:pPr algn="r" eaLnBrk="0" hangingPunct="0">
              <a:defRPr/>
            </a:pPr>
            <a:r>
              <a:rPr lang="ru-RU" sz="24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К. Д. Ушинский</a:t>
            </a:r>
          </a:p>
          <a:p>
            <a:pPr algn="r" eaLnBrk="0" hangingPunct="0">
              <a:defRPr/>
            </a:pPr>
            <a:endParaRPr lang="ru-RU" sz="1400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r" eaLnBrk="0" hangingPunct="0">
              <a:defRPr/>
            </a:pPr>
            <a:r>
              <a:rPr lang="ru-RU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Патриотизм – это одно из наиболее глубоких чувств, закреплённых веками и </a:t>
            </a:r>
            <a:r>
              <a:rPr lang="ru-RU" sz="2400" b="1" i="1" dirty="0" err="1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ты-сячелетиями</a:t>
            </a:r>
            <a:r>
              <a:rPr lang="ru-RU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Это сознание своей неотъемлемости от </a:t>
            </a:r>
            <a:r>
              <a:rPr lang="ru-RU" sz="2400" b="1" i="1" spc="-100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Родины и переживание вместе с </a:t>
            </a:r>
            <a:r>
              <a:rPr lang="ru-RU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ней её счастливых </a:t>
            </a:r>
            <a:r>
              <a:rPr lang="ru-RU" sz="2400" b="1" i="1" spc="-100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</a:t>
            </a:r>
            <a:r>
              <a:rPr lang="ru-RU" sz="2400" b="1" i="1" spc="-80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несчастных дней, как говорил </a:t>
            </a:r>
            <a:r>
              <a:rPr lang="ru-RU" sz="24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великий русский писатель А.Н.Толстой.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5286375" y="5929313"/>
            <a:ext cx="3463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Иванов В.Л. Русские берёзы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571480"/>
            <a:ext cx="3918575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14313" y="642938"/>
            <a:ext cx="78581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Закрепление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материала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 вы понимаете, что такое патриотизм?</a:t>
            </a:r>
          </a:p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Назовите имена патриотов                                  Русской земли.</a:t>
            </a:r>
          </a:p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вы о них знаете?</a:t>
            </a:r>
          </a:p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Какие пословицы о Родине вы                             знаете?</a:t>
            </a:r>
          </a:p>
          <a:p>
            <a:pPr marL="457200" indent="-457200" eaLnBrk="0" hangingPunct="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Являются ли синонимами слова                       «патриотизм» и  «подвиг»? </a:t>
            </a:r>
          </a:p>
        </p:txBody>
      </p:sp>
      <p:pic>
        <p:nvPicPr>
          <p:cNvPr id="3" name="Содержимое 2" descr="189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214554"/>
            <a:ext cx="29877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29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Программы для общеобразовательных школ, гимназий, лицеев. Мировая художественная культура. 5-11 классы.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М.: Дрофа, 2007.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Мировая художественной культуры (поурочное планирование), 7 класс.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 Волгоград. Корифей. 2011 год.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«Мировая художественная культура». 7-9 классы: Базовый уровень.  </a:t>
            </a:r>
            <a:r>
              <a:rPr lang="ru-RU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Альманах «Марс» - 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http://www.geraldika.org/05_2007_65.htm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spcAft>
                <a:spcPts val="1200"/>
              </a:spcAft>
              <a:buSzPts val="1400"/>
              <a:buFont typeface="+mj-lt"/>
              <a:buAutoNum type="arabicPeriod"/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ru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wikipedia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org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0%98%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F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_%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1%83%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BE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BC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5%</a:t>
            </a:r>
            <a:r>
              <a:rPr lang="en-US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1%86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http://www.ivan-susanin.org/</a:t>
            </a:r>
            <a:endParaRPr lang="ru-RU" sz="1600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1270">
              <a:spcAft>
                <a:spcPts val="0"/>
              </a:spcAft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1270">
              <a:spcAft>
                <a:spcPts val="0"/>
              </a:spcAft>
            </a:pPr>
            <a:r>
              <a:rPr lang="ru-RU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340" marR="6350">
              <a:spcBef>
                <a:spcPts val="600"/>
              </a:spcBef>
              <a:spcAft>
                <a:spcPts val="0"/>
              </a:spcAft>
            </a:pPr>
            <a:r>
              <a:rPr lang="ru-RU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 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4026"/>
      </p:ext>
    </p:extLst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361624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857625" y="571500"/>
            <a:ext cx="49291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tabLst>
                <a:tab pos="269875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«Для граждан России особенно важны моральные устои. Именно они составляют стержень патриотизма, без этого России пришлось бы забыть и о национальном суверенитете».</a:t>
            </a:r>
          </a:p>
          <a:p>
            <a:pPr algn="r" eaLnBrk="0" hangingPunct="0">
              <a:tabLst>
                <a:tab pos="269875" algn="l"/>
              </a:tabLst>
              <a:defRPr/>
            </a:pP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r" eaLnBrk="0" hangingPunct="0">
              <a:tabLst>
                <a:tab pos="269875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В. В. Путин 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71438" y="5568950"/>
            <a:ext cx="4071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Влади́мир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Влади́мирович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Пу́тин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(1952 г.р.)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50" y="1719263"/>
            <a:ext cx="1714500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Готов стать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на защиту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88" y="1147763"/>
            <a:ext cx="1714500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Любит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свою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родину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5" y="576263"/>
            <a:ext cx="1714500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Знает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историю </a:t>
            </a:r>
          </a:p>
          <a:p>
            <a:pPr algn="ctr" eaLnBrk="0" hangingPunct="0">
              <a:defRPr/>
            </a:pPr>
            <a:r>
              <a:rPr lang="ru-RU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своей страны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63" y="1076325"/>
            <a:ext cx="1571625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Гордится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своей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родиной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6625" y="1576388"/>
            <a:ext cx="1500188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Знает свой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родной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язык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2857500"/>
            <a:ext cx="1714500" cy="12001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Любит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охраняет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природу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родного края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00938" y="2786063"/>
            <a:ext cx="1500187" cy="12001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Знает</a:t>
            </a:r>
          </a:p>
          <a:p>
            <a:pPr algn="ctr" eaLnBrk="0" hangingPunct="0">
              <a:defRPr/>
            </a:pP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государст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венную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символику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4357688"/>
            <a:ext cx="1785937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spc="-14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забывает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свою мать,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свой дом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1688" y="4857750"/>
            <a:ext cx="1714500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Украшает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родину </a:t>
            </a:r>
          </a:p>
          <a:p>
            <a:pPr algn="ctr" eaLnBrk="0" hangingPunct="0">
              <a:defRPr/>
            </a:pPr>
            <a:r>
              <a:rPr lang="ru-RU" b="1" spc="-8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своим трудом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57625" y="5429250"/>
            <a:ext cx="1714500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Знает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свою </a:t>
            </a:r>
          </a:p>
          <a:p>
            <a:pPr algn="ctr" eaLnBrk="0" hangingPunct="0">
              <a:defRPr/>
            </a:pPr>
            <a:r>
              <a:rPr lang="ru-RU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родословную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43563" y="4857750"/>
            <a:ext cx="1571625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 меняет </a:t>
            </a:r>
          </a:p>
          <a:p>
            <a:pPr algn="ctr" eaLnBrk="0" hangingPunct="0">
              <a:defRPr/>
            </a:pPr>
            <a:r>
              <a:rPr lang="ru-RU" b="1" spc="-8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гражданство</a:t>
            </a:r>
          </a:p>
          <a:p>
            <a:pPr algn="ctr" eaLnBrk="0" hangingPunct="0">
              <a:defRPr/>
            </a:pPr>
            <a:endParaRPr lang="ru-RU" sz="900" b="1" spc="-8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86625" y="4286250"/>
            <a:ext cx="1500188" cy="923925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Гордится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своими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предками </a:t>
            </a:r>
          </a:p>
        </p:txBody>
      </p:sp>
      <p:sp>
        <p:nvSpPr>
          <p:cNvPr id="20" name="Овал 19"/>
          <p:cNvSpPr/>
          <p:nvPr/>
        </p:nvSpPr>
        <p:spPr>
          <a:xfrm>
            <a:off x="3714750" y="2786063"/>
            <a:ext cx="1928813" cy="142875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WordArt 72"/>
          <p:cNvSpPr>
            <a:spLocks noChangeArrowheads="1" noChangeShapeType="1" noTextEdit="1"/>
          </p:cNvSpPr>
          <p:nvPr/>
        </p:nvSpPr>
        <p:spPr bwMode="auto">
          <a:xfrm>
            <a:off x="3929063" y="3000375"/>
            <a:ext cx="1643062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931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Патриот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3214688" y="2071688"/>
            <a:ext cx="1000125" cy="7858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000250" y="2571750"/>
            <a:ext cx="1857375" cy="5715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2"/>
            <a:endCxn id="12" idx="3"/>
          </p:cNvCxnSpPr>
          <p:nvPr/>
        </p:nvCxnSpPr>
        <p:spPr>
          <a:xfrm rot="10800000">
            <a:off x="1857375" y="3457575"/>
            <a:ext cx="1857375" cy="4286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0"/>
            <a:endCxn id="9" idx="2"/>
          </p:cNvCxnSpPr>
          <p:nvPr/>
        </p:nvCxnSpPr>
        <p:spPr>
          <a:xfrm rot="5400000" flipH="1" flipV="1">
            <a:off x="4053681" y="2124870"/>
            <a:ext cx="1285875" cy="365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0" idx="4"/>
            <a:endCxn id="16" idx="0"/>
          </p:cNvCxnSpPr>
          <p:nvPr/>
        </p:nvCxnSpPr>
        <p:spPr>
          <a:xfrm rot="16200000" flipH="1">
            <a:off x="4089400" y="4803776"/>
            <a:ext cx="1214437" cy="365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6"/>
            <a:endCxn id="13" idx="1"/>
          </p:cNvCxnSpPr>
          <p:nvPr/>
        </p:nvCxnSpPr>
        <p:spPr>
          <a:xfrm flipV="1">
            <a:off x="5643563" y="3386138"/>
            <a:ext cx="1857375" cy="1143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2000250" y="3857625"/>
            <a:ext cx="1857375" cy="71437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3393282" y="4107656"/>
            <a:ext cx="785812" cy="71437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5072063" y="2000250"/>
            <a:ext cx="1000125" cy="85725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5500688" y="2428875"/>
            <a:ext cx="1785937" cy="71437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072063" y="4143375"/>
            <a:ext cx="928687" cy="71437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500688" y="3857625"/>
            <a:ext cx="1785937" cy="50006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50"/>
            <a:ext cx="9144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"Патриотизм", "любовь к Родине", "Отчизны верные сыны"…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Сегодня только ленивый не вспоминает этих слов, возвышенных, благородных и одновременно затертых и потерявших свой изначальный блеск и даже смысл.  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Представления о патриотизме связываются с трепетным отношением к Родине, но представление о сущности патриотизма у людей разное. По этой причине одни люди считают себя патриотами, а другие таковыми не считают.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1708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Above"/>
            <a:lightRig rig="threePt" dir="t"/>
          </a:scene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571500"/>
            <a:ext cx="46434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Российская земля – край щедрой природы, незыблемых традиций и богатой событиями истории. Все дальше в глубь истории уходят героические и трагические события, выпавшие на долю нашей страны, но живут в нашей памяти имена тех, кто ценой своей жизни отстоял честь, свободу и независимость нашей Родины.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Мы не должны забывать их имена и деяния!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66"/>
            <a:ext cx="3924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57188" y="1143000"/>
            <a:ext cx="62865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Александр Невский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Илья Муромец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Минин и Пожарский. 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Иван Сусанин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Петр Первый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Федор Ушаков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Александр Суворов 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Михаил Кутузов.   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Георгий Жуков  </a:t>
            </a:r>
          </a:p>
          <a:p>
            <a:pPr eaLnBrk="0" hangingPunct="0"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Алексей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Маресьев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3" name="Содержимое 2" descr="97af4d5423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71612"/>
            <a:ext cx="423049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5" y="55721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Князь Александр Ярославич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(1220-1263)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8"/>
            <a:ext cx="9144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  <a:defRPr/>
            </a:pPr>
            <a:r>
              <a:rPr lang="ru-RU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Патриоты земли русской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928670"/>
            <a:ext cx="36843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571500" y="59293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Илья Муромец и Идолище поганое</a:t>
            </a: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0" y="2143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Илья Муромец </a:t>
            </a: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3786188" y="785813"/>
            <a:ext cx="5357812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Один из главных героев </a:t>
            </a:r>
            <a:r>
              <a:rPr lang="ru-RU" sz="2400" b="1" spc="-100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древнерус-ского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былинного эпоса, богатырь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воплощающий народный идеал 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героя-воина, народного заступника.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Прототипом былинного персонажа 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считается исторический силач по прозванию «</a:t>
            </a:r>
            <a:r>
              <a:rPr lang="ru-RU" sz="2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Чобиток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», родом из Мурома, принявший монашество в Киево-Печерской лавре под именем Ильи, причисленный к </a:t>
            </a:r>
            <a:r>
              <a:rPr lang="ru-RU" sz="2400" b="1" spc="-1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лику святых православной церкви как «преподобный Илия Муромец</a:t>
            </a: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».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554586"/>
            <a:ext cx="3001483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34" charset="-128"/>
                <a:ea typeface="Meiryo UI" pitchFamily="34" charset="-128"/>
                <a:cs typeface="Meiryo UI" pitchFamily="34" charset="-128"/>
              </a:rPr>
              <a:t>Минин и Пожарский</a:t>
            </a: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2643182"/>
            <a:ext cx="29708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643182"/>
            <a:ext cx="288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071563" y="6069013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Кузьма́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Ми́нин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(конец XVI в. – 1616г.)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4357688" y="6072188"/>
            <a:ext cx="4000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Князь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Дми́трий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Пожа́рский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(1578-1642)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785813"/>
            <a:ext cx="91440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Минин и Пожарский — лидеры Второго народного ополчения в годы Смуты.</a:t>
            </a:r>
          </a:p>
          <a:p>
            <a:pPr algn="ctr" eaLnBrk="0" hangingPunct="0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 ноября 1612 года народное ополчение под предводительством Минина и Пожарского штурмом взяло Китай-город, освободив Москву от польских интервентов.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1284</Words>
  <Application>Microsoft Office PowerPoint</Application>
  <PresentationFormat>Экран (4:3)</PresentationFormat>
  <Paragraphs>165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Meiryo UI</vt:lpstr>
      <vt:lpstr>Arial</vt:lpstr>
      <vt:lpstr>Calibri</vt:lpstr>
      <vt:lpstr>Impact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119</cp:revision>
  <dcterms:created xsi:type="dcterms:W3CDTF">2012-10-25T02:54:56Z</dcterms:created>
  <dcterms:modified xsi:type="dcterms:W3CDTF">2015-11-26T12:46:16Z</dcterms:modified>
</cp:coreProperties>
</file>