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2" r:id="rId13"/>
    <p:sldId id="266" r:id="rId14"/>
    <p:sldId id="267" r:id="rId15"/>
    <p:sldId id="268" r:id="rId16"/>
    <p:sldId id="269" r:id="rId17"/>
    <p:sldId id="270" r:id="rId18"/>
    <p:sldId id="271" r:id="rId19"/>
    <p:sldId id="283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660033"/>
    <a:srgbClr val="800000"/>
    <a:srgbClr val="66FFFF"/>
    <a:srgbClr val="808080"/>
    <a:srgbClr val="FFFF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7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1A8C4-F695-4ABE-9A16-4806E02F0CAA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FE93B-8CDE-4555-B7EC-F5F1E1449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32325"/>
      </p:ext>
    </p:extLst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7A087-BF7D-4A63-811A-769E7045CCAB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0946C-64C4-425F-A757-392237F1B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980130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68363-3BB9-41A3-B2A5-51FAC6B7F4A1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7A9A8-7F43-4D65-B7B5-8B45DD638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428489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64540-AACA-46A5-83B6-F4AFFC81669A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982D6-0242-495B-A935-9C70AFB73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030920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E22C4-3013-4F32-94E5-8903FD88C114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5EC05-04E6-4593-80BE-187081301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065791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C19AE-565F-4E5C-95F6-5CA096F1E160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8A5F2-9460-4BE5-8EC4-6250A8580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10032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610DE-30CB-4B7A-BB1E-A5F32E52CF6E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02E0D-7740-4CA5-8F73-4B269DCEC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359352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17B2B-646C-4ACB-8FBC-77787180BD36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4B624-8B44-457A-9F10-895AD1EC2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880987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95D11-D73A-4D5A-B178-AC2B1ACB29BF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120B9-7CA5-4734-B785-88E964491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857362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15926-E528-4971-8016-88BF0CE72BB9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A06A1-27FC-4D9B-B1ED-26EFAAA29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726085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9DB4C-D474-428F-B3E1-1E365353EC59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AA8AB-4A0A-4096-8BAA-7BB3866FE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737272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7CBD22-4B13-4F8A-A4E1-C890A7226CA8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2EAEF83-4BAE-47EE-AA39-860B7D081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../&#1052;&#1086;&#1080;%20&#1076;&#1086;&#1082;&#1091;&#1084;&#1077;&#1085;&#1090;&#1099;/&#1075;&#1077;&#1088;&#1073;" TargetMode="External"/><Relationship Id="rId13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image" Target="../media/image2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43;&#1077;&#1088;&#1073;" TargetMode="External"/><Relationship Id="rId2" Type="http://schemas.openxmlformats.org/officeDocument/2006/relationships/hyperlink" Target="https://ru.wikipedia.org/wiki/&#1043;&#1077;&#1088;&#1072;&#1083;&#1100;&#1076;&#1080;&#1082;&#1072;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-1" y="836712"/>
            <a:ext cx="9144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ru-RU" sz="40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Тема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: </a:t>
            </a:r>
          </a:p>
          <a:p>
            <a:pPr algn="ctr" eaLnBrk="1" hangingPunct="1">
              <a:defRPr/>
            </a:pPr>
            <a:r>
              <a:rPr lang="ru-RU" sz="60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Символика                    </a:t>
            </a:r>
            <a:endParaRPr lang="ru-RU" sz="6000" b="1" dirty="0" smtClean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sz="60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</a:t>
            </a:r>
            <a:r>
              <a:rPr lang="ru-RU" sz="60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нашей жизни </a:t>
            </a:r>
          </a:p>
          <a:p>
            <a:pPr algn="ctr" eaLnBrk="1" hangingPunct="1">
              <a:defRPr/>
            </a:pPr>
            <a:r>
              <a:rPr lang="ru-RU" sz="4800" b="1" i="1" dirty="0">
                <a:solidFill>
                  <a:srgbClr val="CC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Возникновение Герба</a:t>
            </a:r>
            <a:endParaRPr lang="ru-RU" sz="4800" b="1" dirty="0">
              <a:solidFill>
                <a:srgbClr val="CC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051" name="Picture 1" descr="C:\Users\пользователь\Desktop\Уроки\МХК 7\ГЕРБ\fg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2" y="4005064"/>
            <a:ext cx="18573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539" y="332656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r>
              <a:rPr lang="ru-RU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Тамбовского района Амурской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84168" y="5529064"/>
            <a:ext cx="286385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7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0" y="57150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Поверхность герба была либо одного цвета, либо делилась на несколько полей определенного цвета.  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27956"/>
            <a:ext cx="7786742" cy="475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142875" y="285750"/>
            <a:ext cx="4643438" cy="617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500"/>
              </a:lnSpc>
              <a:spcAft>
                <a:spcPts val="600"/>
              </a:spcAft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Цвет имел символическое значение:</a:t>
            </a:r>
          </a:p>
          <a:p>
            <a:pPr marL="288000" indent="-288000">
              <a:lnSpc>
                <a:spcPts val="2500"/>
              </a:lnSpc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золотой – символ богатства  и справедливости;</a:t>
            </a:r>
          </a:p>
          <a:p>
            <a:pPr marL="288000" indent="-288000">
              <a:lnSpc>
                <a:spcPts val="2500"/>
              </a:lnSpc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серебро – символ невинности и чистоты;</a:t>
            </a:r>
          </a:p>
          <a:p>
            <a:pPr marL="288000" indent="-288000">
              <a:lnSpc>
                <a:spcPts val="2500"/>
              </a:lnSpc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червленый (темно-красный)– символ любви, смелости;</a:t>
            </a:r>
          </a:p>
          <a:p>
            <a:pPr marL="288000" indent="-288000">
              <a:lnSpc>
                <a:spcPts val="2500"/>
              </a:lnSpc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2200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голубой</a:t>
            </a:r>
            <a:r>
              <a:rPr lang="ru-RU" sz="22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– символ красоты и величия;</a:t>
            </a:r>
          </a:p>
          <a:p>
            <a:pPr marL="288000" indent="-288000">
              <a:lnSpc>
                <a:spcPts val="2500"/>
              </a:lnSpc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зеленый – символ изобилия, надежды и свободы;</a:t>
            </a:r>
          </a:p>
          <a:p>
            <a:pPr marL="288000" indent="-288000">
              <a:lnSpc>
                <a:spcPts val="2500"/>
              </a:lnSpc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пурпурный – достоинство, силу, мужество;</a:t>
            </a:r>
          </a:p>
          <a:p>
            <a:pPr marL="288000" indent="-288000">
              <a:lnSpc>
                <a:spcPts val="2500"/>
              </a:lnSpc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черный – скромность, образованность, мудрость и печаль;</a:t>
            </a:r>
          </a:p>
          <a:p>
            <a:pPr marL="288000" indent="-288000">
              <a:lnSpc>
                <a:spcPts val="2500"/>
              </a:lnSpc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красный– храбрость.</a:t>
            </a:r>
          </a:p>
        </p:txBody>
      </p:sp>
      <p:pic>
        <p:nvPicPr>
          <p:cNvPr id="3" name="Picture 4" descr="Image006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500042"/>
            <a:ext cx="4178298" cy="572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0" y="33337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Почетная геральдическая фигура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75" y="871538"/>
            <a:ext cx="90011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Почетная геральдическая фигура обычно занимает        одну третью часть площади щита и может быть самостоятельной или в сочетании с другими фигурами. </a:t>
            </a:r>
          </a:p>
        </p:txBody>
      </p:sp>
      <p:pic>
        <p:nvPicPr>
          <p:cNvPr id="12292" name="Picture 6" descr="Кай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276475"/>
            <a:ext cx="126682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1" descr="&quot;Андреевский&quot; крес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4643438"/>
            <a:ext cx="11842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0" descr="Крес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4632325"/>
            <a:ext cx="11604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 descr="Вогнутое стропил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311400"/>
            <a:ext cx="11588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7" descr="Стропил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2311400"/>
            <a:ext cx="12700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8" descr="Скошенная глав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311400"/>
            <a:ext cx="11477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9" descr="Выгнутая глава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2311400"/>
            <a:ext cx="11477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0" descr="Оконечность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2311400"/>
            <a:ext cx="11509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1" descr="Выпуклое основание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311400"/>
            <a:ext cx="11477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Пояс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4632325"/>
            <a:ext cx="11509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4" descr="Пониженный пояс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4632325"/>
            <a:ext cx="11477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5" descr="Столб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643438"/>
            <a:ext cx="11509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16" descr="Перевязь вправо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643438"/>
            <a:ext cx="11509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7" descr="Перевязь влево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643438"/>
            <a:ext cx="11509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28625" y="3559175"/>
            <a:ext cx="8969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Кайма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429000" y="5929313"/>
            <a:ext cx="9334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Крест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143125" y="3571875"/>
            <a:ext cx="14033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Стропило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643688" y="3571875"/>
            <a:ext cx="21431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Глава – занимает 1/3 верха щита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143375" y="3576638"/>
            <a:ext cx="2357438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Оконечность – занимает нижнюю 1/3 щита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2875" y="5926138"/>
            <a:ext cx="25003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Пояс – занимает 1/3 середины щита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929313" y="5929313"/>
            <a:ext cx="23145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Столб и перевязь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142875" y="285750"/>
            <a:ext cx="5286375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2000"/>
              </a:lnSpc>
              <a:spcAft>
                <a:spcPts val="30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 гербах запечатлевались:</a:t>
            </a:r>
          </a:p>
          <a:p>
            <a:pPr marL="288000" indent="-288000" eaLnBrk="1" hangingPunct="1">
              <a:lnSpc>
                <a:spcPts val="2000"/>
              </a:lnSpc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орлы, львы, леопарды - внушало мысль о могуществе рода,</a:t>
            </a:r>
          </a:p>
          <a:p>
            <a:pPr marL="288000" indent="-288000" eaLnBrk="1" hangingPunct="1">
              <a:lnSpc>
                <a:spcPts val="2000"/>
              </a:lnSpc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мосты и башни - отличился при захвате моста или башни, или, отстоял их от атак противника. </a:t>
            </a:r>
          </a:p>
          <a:p>
            <a:pPr marL="288000" indent="-288000" eaLnBrk="1" hangingPunct="1">
              <a:lnSpc>
                <a:spcPts val="2000"/>
              </a:lnSpc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дельфин - означал заслуги мореплавателя, </a:t>
            </a:r>
          </a:p>
          <a:p>
            <a:pPr marL="288000" indent="-288000" eaLnBrk="1" hangingPunct="1">
              <a:lnSpc>
                <a:spcPts val="2000"/>
              </a:lnSpc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единорог – непобедимость, расчетливость, </a:t>
            </a:r>
          </a:p>
          <a:p>
            <a:pPr marL="288000" indent="-288000" eaLnBrk="1" hangingPunct="1">
              <a:lnSpc>
                <a:spcPts val="2000"/>
              </a:lnSpc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гриф – свирепость, </a:t>
            </a:r>
          </a:p>
          <a:p>
            <a:pPr marL="288000" indent="-288000" eaLnBrk="1" hangingPunct="1">
              <a:lnSpc>
                <a:spcPts val="2000"/>
              </a:lnSpc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лилия – расцвет, </a:t>
            </a:r>
          </a:p>
          <a:p>
            <a:pPr marL="288000" indent="-288000" eaLnBrk="1" hangingPunct="1">
              <a:lnSpc>
                <a:spcPts val="2000"/>
              </a:lnSpc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дуб, медведь, лев – силу, </a:t>
            </a:r>
          </a:p>
          <a:p>
            <a:pPr marL="288000" indent="-288000" eaLnBrk="1" hangingPunct="1">
              <a:lnSpc>
                <a:spcPts val="2000"/>
              </a:lnSpc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2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факел и раскрытая книга – знания, </a:t>
            </a:r>
          </a:p>
          <a:p>
            <a:pPr marL="288000" indent="-288000" eaLnBrk="1" hangingPunct="1">
              <a:lnSpc>
                <a:spcPts val="2000"/>
              </a:lnSpc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пчела – трудолюбие, </a:t>
            </a:r>
          </a:p>
          <a:p>
            <a:pPr marL="288000" indent="-288000" eaLnBrk="1" hangingPunct="1">
              <a:lnSpc>
                <a:spcPts val="2000"/>
              </a:lnSpc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дракон – могущество, </a:t>
            </a:r>
          </a:p>
          <a:p>
            <a:pPr marL="288000" indent="-288000" eaLnBrk="1" hangingPunct="1">
              <a:lnSpc>
                <a:spcPts val="2000"/>
              </a:lnSpc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2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крылатый змей – зло и смуту, </a:t>
            </a:r>
          </a:p>
          <a:p>
            <a:pPr marL="288000" indent="-288000" eaLnBrk="1" hangingPunct="1">
              <a:lnSpc>
                <a:spcPts val="2000"/>
              </a:lnSpc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рука – храбрость, </a:t>
            </a:r>
          </a:p>
          <a:p>
            <a:pPr marL="288000" indent="-288000" eaLnBrk="1" hangingPunct="1">
              <a:lnSpc>
                <a:spcPts val="2000"/>
              </a:lnSpc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лавр – славу, </a:t>
            </a:r>
          </a:p>
          <a:p>
            <a:pPr marL="288000" indent="-288000" eaLnBrk="1" hangingPunct="1">
              <a:lnSpc>
                <a:spcPts val="2000"/>
              </a:lnSpc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ключ – открытость, </a:t>
            </a:r>
          </a:p>
          <a:p>
            <a:pPr marL="288000" indent="-288000" eaLnBrk="1" hangingPunct="1">
              <a:lnSpc>
                <a:spcPts val="2000"/>
              </a:lnSpc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поднятый меч – оборону, </a:t>
            </a:r>
          </a:p>
          <a:p>
            <a:pPr marL="288000" indent="-288000" eaLnBrk="1" hangingPunct="1">
              <a:lnSpc>
                <a:spcPts val="2000"/>
              </a:lnSpc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опущенный меч – мир.</a:t>
            </a:r>
          </a:p>
        </p:txBody>
      </p:sp>
      <p:pic>
        <p:nvPicPr>
          <p:cNvPr id="13315" name="Picture 3" descr="Kentav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0273">
            <a:off x="4621213" y="288925"/>
            <a:ext cx="1436687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 descr="Unico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357188"/>
            <a:ext cx="1376362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Drag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643188"/>
            <a:ext cx="20701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500313"/>
            <a:ext cx="12763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5" descr="C:\Users\пользователь\Desktop\0b1383e8371b5364f11be42f3f2cf98f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571500"/>
            <a:ext cx="1262063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6" descr="C:\Users\пользователь\Desktop\Poti_old_COA копия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4214813"/>
            <a:ext cx="159543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7" descr="C:\Users\пользователь\Desktop\0098-mou-sosh-147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867275"/>
            <a:ext cx="19288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8" descr="C:\Users\пользователь\Desktop\796 копия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3214688"/>
            <a:ext cx="13573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9" descr="C:\Users\пользователь\Desktop\220px-Arms_of_the_Dauphin_of_France.sv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5000625"/>
            <a:ext cx="1341437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0" y="428625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Композиция герба обычно симметрична. Самую важную информационную часть герба помещали в центр.              По сторонам щит поддерживают фигуры –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щитодержатели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– люди, птицы, звери. Герб украшает лента с девизом. Венчает герб корона. </a:t>
            </a:r>
          </a:p>
        </p:txBody>
      </p:sp>
      <p:pic>
        <p:nvPicPr>
          <p:cNvPr id="14339" name="Picture 6" descr="Scherem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500313"/>
            <a:ext cx="3500437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 descr="C:\Users\пользователь\Desktop\560pxcoatofarmsofchile коп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2571750"/>
            <a:ext cx="4983162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336550"/>
            <a:ext cx="91440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ts val="26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Свои гербы имеют государства и отдельные города. В прошлом у каждого российского города был свой герб.   Он рассказывал о самом главном в судьбе города, его внешнем облике, обычаях жителей. Рассказ вёлся на языке символов — сказочных и настоящих фигур и предметов, расположенных на гербе с особым смыслом. </a:t>
            </a:r>
          </a:p>
        </p:txBody>
      </p:sp>
      <p:pic>
        <p:nvPicPr>
          <p:cNvPr id="15363" name="Picture 5" descr="Герб Париж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2614613"/>
            <a:ext cx="30337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89138" y="6130925"/>
            <a:ext cx="16541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Герб Парижа</a:t>
            </a:r>
          </a:p>
        </p:txBody>
      </p:sp>
      <p:pic>
        <p:nvPicPr>
          <p:cNvPr id="15365" name="Picture 3" descr="C:\Users\пользователь\Desktop\ger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614613"/>
            <a:ext cx="29892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Прямоугольник 8"/>
          <p:cNvSpPr>
            <a:spLocks noChangeArrowheads="1"/>
          </p:cNvSpPr>
          <p:nvPr/>
        </p:nvSpPr>
        <p:spPr bwMode="auto">
          <a:xfrm>
            <a:off x="4500563" y="6130925"/>
            <a:ext cx="339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Герб г.Великого Новгорода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214313" y="285750"/>
            <a:ext cx="8929687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700"/>
              </a:lnSpc>
              <a:spcAft>
                <a:spcPts val="120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У каждого города и государства, есть отличительный знак — свой герб. Герб изображается на флагах, монетах, печатях, государственных документах.</a:t>
            </a:r>
          </a:p>
          <a:p>
            <a:pPr>
              <a:lnSpc>
                <a:spcPts val="27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Герб отражает:  1. Историю,</a:t>
            </a:r>
          </a:p>
          <a:p>
            <a:pPr marL="756000">
              <a:lnSpc>
                <a:spcPts val="27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                 2. Географическое положение,</a:t>
            </a:r>
          </a:p>
          <a:p>
            <a:pPr marL="756000">
              <a:lnSpc>
                <a:spcPts val="27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                 3. Традиции,</a:t>
            </a:r>
          </a:p>
          <a:p>
            <a:pPr marL="756000">
              <a:lnSpc>
                <a:spcPts val="27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                 4. Занятия его жителей.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5929313" y="5997575"/>
            <a:ext cx="3071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Государственный герб. Италия.</a:t>
            </a:r>
          </a:p>
        </p:txBody>
      </p:sp>
      <p:pic>
        <p:nvPicPr>
          <p:cNvPr id="23556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3024206"/>
            <a:ext cx="26828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3557" name="Прямоугольник 5"/>
          <p:cNvSpPr>
            <a:spLocks noChangeArrowheads="1"/>
          </p:cNvSpPr>
          <p:nvPr/>
        </p:nvSpPr>
        <p:spPr bwMode="auto">
          <a:xfrm>
            <a:off x="2857500" y="5997575"/>
            <a:ext cx="3143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Государственный герб. Берег Слоновой Кости.</a:t>
            </a:r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3000372"/>
            <a:ext cx="281840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3559" name="Прямоугольник 7"/>
          <p:cNvSpPr>
            <a:spLocks noChangeArrowheads="1"/>
          </p:cNvSpPr>
          <p:nvPr/>
        </p:nvSpPr>
        <p:spPr bwMode="auto">
          <a:xfrm>
            <a:off x="285750" y="5286375"/>
            <a:ext cx="25717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Государственный герб. Швейцария.</a:t>
            </a:r>
          </a:p>
        </p:txBody>
      </p:sp>
      <p:pic>
        <p:nvPicPr>
          <p:cNvPr id="2356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214554"/>
            <a:ext cx="258610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357188" y="285750"/>
            <a:ext cx="878681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Закрепление материала.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Что такое герб?  Назовите виды гербов.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Откуда пришли к нам гербы?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Что такое композиция герба?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Что отражает герб.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Какие цвета мог  иметь  герб. Что означали цвета.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Какие символы могли изображаться на гербе.</a:t>
            </a:r>
          </a:p>
        </p:txBody>
      </p:sp>
      <p:pic>
        <p:nvPicPr>
          <p:cNvPr id="17411" name="Picture 7" descr="Ottohupp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47613">
            <a:off x="722313" y="3370263"/>
            <a:ext cx="20320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Kor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500438"/>
            <a:ext cx="25717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 descr="Swb-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7783">
            <a:off x="6569075" y="3560763"/>
            <a:ext cx="1922463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0" y="857250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Aft>
                <a:spcPts val="1800"/>
              </a:spcAft>
              <a:defRPr/>
            </a:pP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Практическая работа. </a:t>
            </a:r>
          </a:p>
          <a:p>
            <a:pPr algn="ctr" eaLnBrk="1" hangingPunct="1">
              <a:defRPr/>
            </a:pP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Составление герба школы</a:t>
            </a:r>
          </a:p>
        </p:txBody>
      </p:sp>
      <p:pic>
        <p:nvPicPr>
          <p:cNvPr id="2560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000372"/>
            <a:ext cx="7215238" cy="291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0" y="620713"/>
            <a:ext cx="8135938" cy="507841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endParaRPr lang="ru-RU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ru-RU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Литература.</a:t>
            </a:r>
            <a:endParaRPr lang="ru-RU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  <a:defRPr/>
            </a:pPr>
            <a:r>
              <a:rPr lang="ru-RU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Программы для общеобразовательных школ, гимназий, лицеев. Мировая художественная культура. 5-11 классы. Г.И.Данилова. М.: Дрофа, 2007.</a:t>
            </a:r>
            <a:endParaRPr lang="ru-RU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  <a:defRPr/>
            </a:pPr>
            <a:r>
              <a:rPr lang="ru-RU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Мировая художественной культуры (поурочное планирование), 7 класс. Н.Н.Куцман.  Волгоград. Корифей. 2011 год.</a:t>
            </a:r>
            <a:endParaRPr lang="ru-RU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  <a:defRPr/>
            </a:pPr>
            <a:r>
              <a:rPr lang="ru-RU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Учебник «Мировая художественная культура». 7-9 классы: Базовый уровень.  Г.И.Данилова. Москва. Дрофа. 2010 год.</a:t>
            </a:r>
            <a:endParaRPr lang="ru-RU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buSzPts val="1400"/>
              <a:buFont typeface="Calibri" panose="020F0502020204030204" pitchFamily="34" charset="0"/>
              <a:buAutoNum type="arabicPeriod"/>
              <a:defRPr/>
            </a:pPr>
            <a:r>
              <a:rPr lang="ru-RU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Википедия –</a:t>
            </a:r>
            <a:endParaRPr lang="ru-RU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"/>
              <a:defRPr/>
            </a:pPr>
            <a:r>
              <a:rPr lang="ru-RU" sz="1600" u="sng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https://ru.wikipedia.org/wiki/Геральдика</a:t>
            </a:r>
            <a:endParaRPr lang="ru-RU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"/>
              <a:defRPr/>
            </a:pPr>
            <a:r>
              <a:rPr lang="ru-RU" sz="1600" u="sng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https://ru.wikipedia.org/wiki/Герб</a:t>
            </a:r>
            <a:endParaRPr lang="ru-RU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endParaRPr lang="ru-RU" sz="16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50" y="717997"/>
            <a:ext cx="9144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</a:t>
            </a: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3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Святые и </a:t>
            </a:r>
            <a:r>
              <a:rPr lang="ru-RU" sz="63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святость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2780928"/>
            <a:ext cx="5929354" cy="296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635896" y="2335611"/>
            <a:ext cx="1377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(Урок 1)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50" y="188913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Тамбовского района Амурской области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5680841"/>
            <a:ext cx="286385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7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</p:txBody>
      </p:sp>
    </p:spTree>
    <p:extLst>
      <p:ext uri="{BB962C8B-B14F-4D97-AF65-F5344CB8AC3E}">
        <p14:creationId xmlns:p14="http://schemas.microsoft.com/office/powerpoint/2010/main" val="104228211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42875" y="714375"/>
            <a:ext cx="585787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Проверка домашнего задания.</a:t>
            </a:r>
          </a:p>
          <a:p>
            <a:pPr marL="61200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Чтение пословиц о патриотизме.</a:t>
            </a:r>
          </a:p>
          <a:p>
            <a:pPr marL="61200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Рассказ о каком – либо      подвиге в годы Великой Отечественной войны.</a:t>
            </a:r>
          </a:p>
          <a:p>
            <a:pPr marL="61200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Можно ли назвать слова «подвиг» и  «патриотизм» словами – синонимами?</a:t>
            </a:r>
          </a:p>
          <a:p>
            <a:pPr marL="612000" indent="-342900"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Назовите имена патриотов Русской земли.                                Что вы о них знаете?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642918"/>
            <a:ext cx="3091317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643563" y="5568950"/>
            <a:ext cx="342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Монумент «Родина-мать» на Мамаевом кургане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8763"/>
            <a:ext cx="9144000" cy="2170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7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 символами вы встречаетесь в жизни постоянно.        Идя   по улице, наблюдаем различные таблички, где изображены разные знаки, которые несут различную информацию. Всё это — знаки и символы.                             Свои собственные символы могут иметь различные </a:t>
            </a:r>
            <a:r>
              <a:rPr lang="ru-RU" sz="2400" b="1" spc="-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организации, учебные заведения, спортивные общества... </a:t>
            </a:r>
          </a:p>
        </p:txBody>
      </p:sp>
      <p:pic>
        <p:nvPicPr>
          <p:cNvPr id="4099" name="Picture 1" descr="D:\Под рукой\Мои обои\Учитель и школа\11266011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4429125"/>
            <a:ext cx="28924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29063"/>
            <a:ext cx="1865313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643188"/>
            <a:ext cx="18859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C:\Users\пользователь\Desktop\logo_oc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428868"/>
            <a:ext cx="1857388" cy="1857388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151" name="Picture 8" descr="C:\Users\пользователь\Desktop\alfa-kanal_logo_big копия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857356" y="2714620"/>
            <a:ext cx="2643206" cy="215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МЕГАФОН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500313"/>
            <a:ext cx="20367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313" y="428625"/>
            <a:ext cx="8715375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Словарная работа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Символ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— это изображение фигур или предметов, выражающих особый смысл, условное обозначение какого-либо понятия.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Герб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– эмблема государства, города, рода, сословия. Слово “герб” переводится как “наследство”.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Эмблема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– условное изображение какого-либо понятия (например, раскрытая книга –                          эмблема знаний)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Геральдика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– раздел исторической                                          науки, изучающий гербы и их                                           историю, а также описание гербов.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Штандарт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– флаг </a:t>
            </a:r>
          </a:p>
        </p:txBody>
      </p:sp>
      <p:pic>
        <p:nvPicPr>
          <p:cNvPr id="5123" name="Picture 2" descr="D:\Под рукой\Мои обои\Учитель и школа\250365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71813"/>
            <a:ext cx="28670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282575"/>
            <a:ext cx="9144000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ts val="2600"/>
              </a:lnSpc>
              <a:spcBef>
                <a:spcPts val="600"/>
              </a:spcBef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Гербы занимают в нашей жизни гораздо большее место, чем может показаться на первый взгляд. В последнее время интерес к геральдике все более возрастает.</a:t>
            </a:r>
          </a:p>
          <a:p>
            <a:pPr algn="ctr">
              <a:lnSpc>
                <a:spcPts val="2600"/>
              </a:lnSpc>
              <a:spcBef>
                <a:spcPts val="600"/>
              </a:spcBef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Яркое и красочное искусство геральдики развилось в мрачные времена упадка, наступившего в Европе с гибелью Римской империи и утверждением          христианской религии, когда возник феодализм. 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000372"/>
            <a:ext cx="3286728" cy="316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143248"/>
            <a:ext cx="216028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8197" name="Picture 4" descr="C:\Users\пользователь\Desktop\gerb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2928934"/>
            <a:ext cx="3214687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8198" name="Прямоугольник 5"/>
          <p:cNvSpPr>
            <a:spLocks noChangeArrowheads="1"/>
          </p:cNvSpPr>
          <p:nvPr/>
        </p:nvSpPr>
        <p:spPr bwMode="auto">
          <a:xfrm>
            <a:off x="5715000" y="6202363"/>
            <a:ext cx="3214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spc="-1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Герб школы №265, г.Москвы</a:t>
            </a:r>
          </a:p>
        </p:txBody>
      </p:sp>
      <p:sp>
        <p:nvSpPr>
          <p:cNvPr id="8199" name="Прямоугольник 6"/>
          <p:cNvSpPr>
            <a:spLocks noChangeArrowheads="1"/>
          </p:cNvSpPr>
          <p:nvPr/>
        </p:nvSpPr>
        <p:spPr bwMode="auto">
          <a:xfrm>
            <a:off x="428625" y="6130925"/>
            <a:ext cx="2828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Герб семьи Пушкиных </a:t>
            </a:r>
          </a:p>
        </p:txBody>
      </p:sp>
      <p:sp>
        <p:nvSpPr>
          <p:cNvPr id="8200" name="Прямоугольник 7"/>
          <p:cNvSpPr>
            <a:spLocks noChangeArrowheads="1"/>
          </p:cNvSpPr>
          <p:nvPr/>
        </p:nvSpPr>
        <p:spPr bwMode="auto">
          <a:xfrm>
            <a:off x="3500438" y="5643563"/>
            <a:ext cx="2143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Герб политической партии ЛДПР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9713"/>
            <a:ext cx="9144000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Самые первые гербы появились в Западной Европе в средние века. Это были личные знаки рыцарей, которые ставили на боевых щитах, а также на шлемах, флагах (штандартах) и попонах лошадей. Каждый знак, цвет в гербе имел определённое значение. Герб был знаком чести рода. Именно в эпоху средневековья в Европе появились новое искусство и новая наука – геральдика, связанная с составлением гербов. </a:t>
            </a:r>
          </a:p>
        </p:txBody>
      </p:sp>
      <p:pic>
        <p:nvPicPr>
          <p:cNvPr id="7171" name="Picture 5" descr="Knigh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286125"/>
            <a:ext cx="3000375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Knight5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6313" y="3255963"/>
            <a:ext cx="3095625" cy="3459162"/>
          </a:xfr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42875" y="357188"/>
            <a:ext cx="9001125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ts val="26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</a:t>
            </a:r>
            <a:r>
              <a:rPr lang="ru-RU" sz="2400" b="1" spc="-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Герб в основе атрибут рыцарства, геральдический щит и его форма изменялась с развитием военного искусства. </a:t>
            </a:r>
          </a:p>
          <a:p>
            <a:pPr>
              <a:lnSpc>
                <a:spcPts val="2600"/>
              </a:lnSpc>
              <a:spcBef>
                <a:spcPts val="1200"/>
              </a:spcBef>
              <a:defRPr/>
            </a:pPr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</a:t>
            </a:r>
            <a:r>
              <a:rPr lang="ru-RU" sz="2400" b="1" spc="-7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Гербы помещались на щите имевшем различную форму: </a:t>
            </a:r>
          </a:p>
          <a:p>
            <a:pPr marL="648000" indent="-324000">
              <a:lnSpc>
                <a:spcPts val="2600"/>
              </a:lnSpc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варяжский - треугольный, </a:t>
            </a:r>
          </a:p>
          <a:p>
            <a:pPr marL="648000" indent="-324000">
              <a:lnSpc>
                <a:spcPts val="2600"/>
              </a:lnSpc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итальянский - овальный, </a:t>
            </a:r>
          </a:p>
          <a:p>
            <a:pPr marL="648000" indent="-324000">
              <a:lnSpc>
                <a:spcPts val="2600"/>
              </a:lnSpc>
              <a:buFont typeface="Wingdings" pitchFamily="2" charset="2"/>
              <a:buChar char="Ø"/>
              <a:defRPr/>
            </a:pPr>
            <a:r>
              <a:rPr lang="ru-RU" sz="2400" b="1" i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Исландский </a:t>
            </a:r>
            <a:r>
              <a:rPr lang="ru-RU"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- плоский сверху и закругленный снизу, </a:t>
            </a:r>
          </a:p>
          <a:p>
            <a:pPr marL="648000" indent="-324000">
              <a:lnSpc>
                <a:spcPts val="2600"/>
              </a:lnSpc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французский - плоский сверху, снизу прямоугольным овалом по центру заострен, </a:t>
            </a:r>
          </a:p>
          <a:p>
            <a:pPr marL="648000" indent="-324000">
              <a:lnSpc>
                <a:spcPts val="2600"/>
              </a:lnSpc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германский - причудливой формы. </a:t>
            </a:r>
          </a:p>
        </p:txBody>
      </p:sp>
      <p:pic>
        <p:nvPicPr>
          <p:cNvPr id="10243" name="Picture 4" descr="3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531" b="21021"/>
          <a:stretch>
            <a:fillRect/>
          </a:stretch>
        </p:blipFill>
        <p:spPr bwMode="auto">
          <a:xfrm>
            <a:off x="214282" y="3714752"/>
            <a:ext cx="8671453" cy="2786082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0" y="357188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Европе и на Руси рыцари и князья помещали                   на  своих щитах различные символы в               ознаменование  заслуг прадедов.</a:t>
            </a:r>
          </a:p>
        </p:txBody>
      </p:sp>
      <p:pic>
        <p:nvPicPr>
          <p:cNvPr id="1126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643050"/>
            <a:ext cx="478085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714375" y="5643563"/>
            <a:ext cx="7786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Гербе Великого князя Николая Николаевича (старшего) - топоры как должностная эмблема князя (показана центральная часть большого герба)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943</Words>
  <Application>Microsoft Office PowerPoint</Application>
  <PresentationFormat>Экран (4:3)</PresentationFormat>
  <Paragraphs>113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Вероника</cp:lastModifiedBy>
  <cp:revision>46</cp:revision>
  <dcterms:created xsi:type="dcterms:W3CDTF">2012-11-15T03:50:01Z</dcterms:created>
  <dcterms:modified xsi:type="dcterms:W3CDTF">2015-11-27T04:58:10Z</dcterms:modified>
</cp:coreProperties>
</file>