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CC33"/>
    <a:srgbClr val="66FFFF"/>
    <a:srgbClr val="DDDDDD"/>
    <a:srgbClr val="CCECFF"/>
    <a:srgbClr val="FFFF99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78AB-D0E5-458C-85C5-E47A42D5C2B5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DBEA-39F8-4F87-AC9C-480386118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5940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D23F-F945-4DA3-AD9C-54EB25B7D96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B6CC-9074-49B2-8BF4-7FC2257BD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4727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A514-D45E-4F8B-B218-E4EABE4F5094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944C-722F-4164-BE18-17C49774A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402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F042-15DC-4E36-A321-32A5EFED231C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16A4-CB76-4F60-8740-3B35D262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5698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BAFB-0221-4EC2-86CF-5C2ECB7D3AE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9DC1-1C51-4042-878C-3A696FCDA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37198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3F08-3901-4548-9F79-74032A7F96E8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A617-CE6B-43B4-8823-F7CB4ED71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44606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472E-619F-4EB6-A196-6C7E6786DFC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5C0D-D072-4947-B4E4-E619D8CA8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1115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6924-82EB-487E-8C43-2CA67C39542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812F-77E0-4382-BCE2-D68F5CC8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79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621E-36D7-44B0-8606-83BE8E7768D8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52DD-F1CE-4267-B7A3-316103633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70711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AAE4-49CD-488E-A005-FAF032529F8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7707-C09A-4F48-8EF7-CB5E2283D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8793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A338-9473-4A75-B980-C9AFCDDFCBB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7547-A9C9-4802-B46D-E6B9B6976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989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9281C-AC95-4754-9F13-43A429B2941F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947EC-C05D-43D5-BC6A-1BD67556F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5%D0%BD%D0%BD%D1%8B%D0%B5_%D1%81%D0%B8%D0%BC%D0%B2%D0%BE%D0%BB%D1%8B_%D0%A0%D0%BE%D1%81%D1%81%D0%B8%D0%B8" TargetMode="External"/><Relationship Id="rId2" Type="http://schemas.openxmlformats.org/officeDocument/2006/relationships/hyperlink" Target="https://ru.wikipedia.org/wiki/%D0%93%D0%B5%D1%80%D0%B1_%D0%A0%D0%BE%D1%81%D1%81%D0%B8%D0%B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0%D0%BC%D1%83%D1%80%D1%81%D0%BA%D0%B0%D1%8F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-1" y="836712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6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Символика                    </a:t>
            </a:r>
            <a:endParaRPr lang="ru-RU" sz="6000" b="1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</a:t>
            </a:r>
            <a:r>
              <a:rPr lang="ru-RU" sz="6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нашей жизни </a:t>
            </a:r>
          </a:p>
          <a:p>
            <a:pPr algn="ctr" eaLnBrk="1" hangingPunct="1">
              <a:defRPr/>
            </a:pPr>
            <a:r>
              <a:rPr lang="ru-RU" sz="4800" b="1" i="1" spc="-100" dirty="0">
                <a:solidFill>
                  <a:srgbClr val="CC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Российское государство</a:t>
            </a:r>
            <a:endParaRPr lang="ru-RU" sz="4800" b="1" spc="-100" dirty="0">
              <a:solidFill>
                <a:srgbClr val="CC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1" descr="C:\Users\пользователь\Desktop\Уроки\МХК 7\ГЕРБ\f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4005064"/>
            <a:ext cx="1857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39" y="332656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529064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1782870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292100"/>
            <a:ext cx="87868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столицы нашей страны города Москвы.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Современный герб столицы был восстановлен в 1993г. по образцу первого официального герба Москвы 1781г.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основу герба положен сюжет «Чуда Георгия о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Змие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». </a:t>
            </a:r>
          </a:p>
        </p:txBody>
      </p:sp>
      <p:pic>
        <p:nvPicPr>
          <p:cNvPr id="11267" name="Picture 3" descr="File:Coat of Arms of Moscow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2214563"/>
            <a:ext cx="34321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714875" y="6143625"/>
            <a:ext cx="375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города Москвы (с 1993 г.)</a:t>
            </a:r>
            <a:endParaRPr lang="ru-RU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269" name="Picture 4" descr="C:\Users\пользователь\Desktop\Рисунок7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038350"/>
            <a:ext cx="34147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357188" y="6143625"/>
            <a:ext cx="421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города Москвы (1781-1883гг.)</a:t>
            </a:r>
            <a:endParaRPr lang="ru-RU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30188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и флаг Амурской области.</a:t>
            </a:r>
          </a:p>
          <a:p>
            <a:pPr algn="ctr"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Утверждён в 1999 году. В 2008 изменилось обрамление </a:t>
            </a:r>
            <a:r>
              <a:rPr lang="ru-RU" sz="2400" b="1" spc="-8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герба – дубовый венок был заменён лентой ордена Ленина.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Амурской области представляет собой зелёный </a:t>
            </a:r>
            <a:r>
              <a:rPr lang="ru-RU" sz="2400" b="1" spc="-8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щит, утвердившийся в России с XV века. Подобный щит символизирует воинскую доблесть, героизм и мужество.</a:t>
            </a:r>
          </a:p>
        </p:txBody>
      </p:sp>
      <p:pic>
        <p:nvPicPr>
          <p:cNvPr id="12291" name="Picture 3" descr="C:\Users\пользователь\Desktop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500313"/>
            <a:ext cx="27146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пользователь\Desktop\Исторический герб Амурской области.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34559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63" y="5929313"/>
            <a:ext cx="4000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Исторический герб Амурской области (с 1999г.)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5857875"/>
            <a:ext cx="4000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Исторический герб Амурской области (с 2008г.) 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5" y="214313"/>
            <a:ext cx="9001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spc="-5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Флаг </a:t>
            </a:r>
            <a:r>
              <a:rPr lang="ru-RU" sz="2400" b="1" spc="-5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Аму́рской</a:t>
            </a:r>
            <a:r>
              <a:rPr lang="ru-RU" sz="2400" b="1" spc="-5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области представляет собой полотнище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разделённое по горизонтали три полосы: </a:t>
            </a:r>
          </a:p>
          <a:p>
            <a:pPr marL="720000" indent="-324000" eaLnBrk="1" hangingPunct="1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красная (2/3) – богатая история Приамурья,</a:t>
            </a:r>
          </a:p>
          <a:p>
            <a:pPr marL="720000" indent="-324000" eaLnBrk="1" hangingPunct="1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пояс из 4 волн (1/12)– объединение герба и флага области.</a:t>
            </a:r>
          </a:p>
          <a:p>
            <a:pPr marL="720000" indent="-324000" eaLnBrk="1" hangingPunct="1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синяя (1\4) – водные просторы и мощь </a:t>
            </a:r>
            <a:r>
              <a:rPr lang="ru-RU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дальневосточной реки.</a:t>
            </a:r>
            <a:endParaRPr lang="ru-RU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5" name="Picture 2" descr="C:\Users\пользователь\Desktop\Уроки\МХК 7\ГЕРБ\Новая папка\flag_amurskoy_oblast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000372"/>
            <a:ext cx="4938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0" y="6273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b="1" i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Флаг Аму́рской области</a:t>
            </a:r>
            <a:r>
              <a:rPr lang="ru-RU" b="1" i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(1999г.)</a:t>
            </a:r>
            <a:endParaRPr lang="ru-RU" i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пользователь\Desktop\Coat_of_Arms_of_Tambovsky_rayon_(Amur_oblast) (1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14678" y="1500174"/>
            <a:ext cx="26406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2862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Давайте попробуем прочитать герб нашего Тамбовского района.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утверждён 19 февраля 2009 года.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13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нам показывает язык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символов этого герба?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0200"/>
            <a:ext cx="91440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Облик каждого города – многогранен. Но увы, герб не может вместить все богатство, особенности истории и современной жизни каждого города. Требуется найти такой символ, который бы обобщенно выразил главное, что отличает именно этот город, страну или населенный пункт. Это одна из задач науки – геральдики.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63" y="275272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Гербы городов России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0" y="5559425"/>
            <a:ext cx="17716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Владивосток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5572125"/>
            <a:ext cx="7635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9188" y="6202363"/>
            <a:ext cx="1711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Новосибирск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6202363"/>
            <a:ext cx="23193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Санкт-Петербург</a:t>
            </a:r>
          </a:p>
        </p:txBody>
      </p:sp>
      <p:pic>
        <p:nvPicPr>
          <p:cNvPr id="15368" name="Picture 4" descr="C:\Users\пользователь\Desktop\507px-Coat_of_Arms_of_Sochi_(Krasnodar_krai)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0" y="3286125"/>
            <a:ext cx="18970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C:\Users\пользователь\Desktop\600px-Coat_of_Arms_of_Novosibirsk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838575"/>
            <a:ext cx="2498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C:\Users\пользователь\Desktop\Рисунок1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286125"/>
            <a:ext cx="18573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 descr="C:\Users\пользователь\Desktop\570px-Coat_of_Arms_of_Saint_Petersburg_(2003)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643313"/>
            <a:ext cx="25304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214313" y="428625"/>
            <a:ext cx="8929688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ru-RU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Закрепление знаний.  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Очертания какого старинного вооружения напоминает герб?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spc="-6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Где в средневековье помещались изображения герба?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Где может изображаться герб в настоящее время?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означает выражение «прочитать герб»?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Откуда к нам пришёл двуглавый орёл? </a:t>
            </a:r>
          </a:p>
          <a:p>
            <a:pPr marL="504000" indent="-324000" algn="r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означают короны в гербе России? </a:t>
            </a:r>
          </a:p>
          <a:p>
            <a:pPr marL="504000" indent="-324000" algn="r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Зачем государству нужна                                         символика?</a:t>
            </a:r>
          </a:p>
        </p:txBody>
      </p:sp>
      <p:pic>
        <p:nvPicPr>
          <p:cNvPr id="16387" name="Picture 2" descr="C:\Users\пользователь\Desktop\1323104318_115ff50956091904b48a45f637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36433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8" y="1300163"/>
            <a:ext cx="5572125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“Я – русский человек”.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Люблю на Кремль глядеть я в час вечерний.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в пять лучей над миром засверкал.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Люблю я Волги вольное теченье,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Люблю сибирских рек задумчивое пенье,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Люблю, красавец мой, люблю тебя, Урал.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– русский человек, и русская природа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Любовна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мне, и я её пою.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– русский человек, сын своего народа,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с гордостью гляжу на Родину свою. </a:t>
            </a:r>
          </a:p>
        </p:txBody>
      </p:sp>
      <p:pic>
        <p:nvPicPr>
          <p:cNvPr id="20485" name="Picture 5" descr="http://blogs.sky-radio.fm/clinic/files/2012/08/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543300" cy="47625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Практическая работа</a:t>
            </a:r>
          </a:p>
          <a:p>
            <a:pPr algn="ctr">
              <a:defRPr/>
            </a:pPr>
            <a:r>
              <a:rPr lang="ru-RU" sz="3000" dirty="0">
                <a:solidFill>
                  <a:srgbClr val="FFFF00"/>
                </a:solidFill>
                <a:latin typeface="a_StamperCmUp" pitchFamily="82" charset="-52"/>
                <a:cs typeface="Arial" charset="0"/>
              </a:rPr>
              <a:t>Создание герба нашего села.</a:t>
            </a:r>
          </a:p>
        </p:txBody>
      </p:sp>
      <p:pic>
        <p:nvPicPr>
          <p:cNvPr id="19458" name="Picture 2" descr="C:\Users\пользователь\Desktop\Shiel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8501122" cy="342473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50" y="2143125"/>
            <a:ext cx="3962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Выбор формы герба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2875" y="285750"/>
            <a:ext cx="8858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ru-RU" sz="24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Символическое значение цвета герба: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Золотой – знатность, богатство, могущество, а так же справедливость, милосердие и смирение;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серебряный – благородство, откровенность, невинность и чистоту;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червленый (темно-красный) – храбрость, мужество, любовь, а так же кровь, пролитая в бою;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голубой</a:t>
            </a:r>
            <a:r>
              <a:rPr lang="ru-RU" sz="2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великодушие, честность, верность, красота или просто небо;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зеленый – изобилие, надежда, свобода, радость, а так же просто луговую траву;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пурпурный (красный с оттенком синего) – благочестие, </a:t>
            </a:r>
            <a:r>
              <a:rPr lang="ru-RU" sz="22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кмеренность</a:t>
            </a:r>
            <a:r>
              <a:rPr lang="ru-RU" sz="2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щедрость и достоинство;</a:t>
            </a:r>
          </a:p>
          <a:p>
            <a:pPr marL="504000" indent="-288000">
              <a:lnSpc>
                <a:spcPts val="2400"/>
              </a:lnSpc>
              <a:buFont typeface="Wingdings" pitchFamily="2" charset="2"/>
              <a:buChar char="ü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черный – осторожность, мудрость, постоянство испытаний, скромность, образованность и печаль.</a:t>
            </a:r>
          </a:p>
        </p:txBody>
      </p:sp>
      <p:pic>
        <p:nvPicPr>
          <p:cNvPr id="19460" name="Picture 5" descr="C:\Users\пользователь\Desktop\Рисунок2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143500"/>
            <a:ext cx="55721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пользователь\Desktop\Рисунок2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5072063"/>
            <a:ext cx="2987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19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spc="-13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Возможные символы для изображения нашего села</a:t>
            </a:r>
          </a:p>
        </p:txBody>
      </p:sp>
      <p:pic>
        <p:nvPicPr>
          <p:cNvPr id="20483" name="Picture 1" descr="C:\Users\пользователь\Desktop\so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19542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пользователь\Desktop\u_sn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928688"/>
            <a:ext cx="21431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пользователь\Desktop\7c487dd5fae3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941388"/>
            <a:ext cx="20716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пользователь\Desktop\1282680691_ygzdc08jemhhl3u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663" y="928688"/>
            <a:ext cx="23050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C:\Users\пользователь\Desktop\1272114368_fyr3owhikzsm6dp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071938"/>
            <a:ext cx="33353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juraveinik.ru/wp-content/uploads/2012/04/528568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079875"/>
            <a:ext cx="29670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задания.</a:t>
            </a:r>
            <a:r>
              <a:rPr lang="ru-RU" sz="2800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a_StamperCmUp" pitchFamily="82" charset="-52"/>
                <a:cs typeface="Arial" charset="0"/>
              </a:rPr>
              <a:t>Кроссворд «Геральдика»</a:t>
            </a:r>
            <a:endParaRPr lang="ru-RU" sz="2800" i="1" dirty="0">
              <a:solidFill>
                <a:srgbClr val="FFFF00"/>
              </a:solidFill>
              <a:latin typeface="a_StamperCmUp" pitchFamily="82" charset="-52"/>
              <a:cs typeface="Arial" charset="0"/>
            </a:endParaRPr>
          </a:p>
        </p:txBody>
      </p:sp>
      <p:pic>
        <p:nvPicPr>
          <p:cNvPr id="3075" name="Picture 3" descr="C:\Users\пользователь\Desktop\Рисунок1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143000"/>
            <a:ext cx="68199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2938" y="2214563"/>
            <a:ext cx="17621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spc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</a:t>
            </a:r>
            <a:r>
              <a:rPr lang="ru-RU" sz="2400" b="1" spc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750" y="2571750"/>
            <a:ext cx="3119438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2400" b="1" spc="1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</a:t>
            </a:r>
            <a:r>
              <a:rPr lang="ru-RU" sz="2400" b="1" spc="12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</a:t>
            </a:r>
            <a:r>
              <a:rPr lang="ru-RU" sz="2400" b="1" spc="1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ОРГ</a:t>
            </a:r>
            <a:r>
              <a:rPr lang="ru-RU" sz="2400" b="1" spc="10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</a:t>
            </a:r>
            <a:r>
              <a:rPr lang="ru-RU" sz="2400" b="1" spc="1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2750" y="3003550"/>
            <a:ext cx="2690813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ru-RU" sz="2400" b="1" spc="12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ФИГУ</a:t>
            </a:r>
            <a:r>
              <a:rPr lang="ru-RU" sz="2400" b="1" spc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</a:t>
            </a:r>
            <a:r>
              <a:rPr lang="ru-RU" sz="2400" b="1" spc="12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7563" y="3357563"/>
            <a:ext cx="3500437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300"/>
              </a:lnSpc>
              <a:defRPr/>
            </a:pPr>
            <a:r>
              <a:rPr lang="ru-RU" sz="2400" b="1" spc="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</a:t>
            </a:r>
            <a:r>
              <a:rPr lang="ru-RU" sz="2400" b="1" spc="1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</a:t>
            </a:r>
            <a:r>
              <a:rPr lang="ru-RU" sz="2400" b="1" spc="1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ru-RU" sz="2400" b="1" spc="11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</a:t>
            </a:r>
            <a:r>
              <a:rPr lang="ru-RU" sz="2400" b="1" spc="1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</a:t>
            </a:r>
            <a:r>
              <a:rPr lang="ru-RU" sz="24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</a:t>
            </a:r>
            <a:r>
              <a:rPr lang="ru-RU" sz="2400" b="1" spc="1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25" y="3643313"/>
            <a:ext cx="1762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2400" b="1" spc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</a:t>
            </a:r>
            <a:r>
              <a:rPr lang="ru-RU" sz="2400" b="1" spc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125" y="4432300"/>
            <a:ext cx="2428875" cy="41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ru-RU" sz="2400" b="1" spc="1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</a:t>
            </a:r>
            <a:r>
              <a:rPr lang="ru-RU" sz="2400" b="1" spc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ЕВИЗ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4313" y="4786313"/>
            <a:ext cx="17621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spc="10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</a:t>
            </a:r>
            <a:r>
              <a:rPr lang="ru-RU" sz="2400" b="1" spc="10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</a:t>
            </a:r>
            <a:r>
              <a:rPr lang="ru-RU" sz="2400" b="1" spc="10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588" y="5143500"/>
            <a:ext cx="2554287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2400" b="1" spc="12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</a:t>
            </a:r>
            <a:r>
              <a:rPr lang="ru-RU" sz="2400" b="1" spc="1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ОР</a:t>
            </a:r>
            <a:r>
              <a:rPr lang="ru-RU" sz="2400" b="1" spc="10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2250" y="5500688"/>
            <a:ext cx="55086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spc="5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</a:t>
            </a:r>
            <a:r>
              <a:rPr lang="ru-RU" sz="2400" b="1" spc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ИТОДЕ</a:t>
            </a:r>
            <a:r>
              <a:rPr lang="ru-RU" sz="2400" b="1" spc="9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</a:t>
            </a:r>
            <a:r>
              <a:rPr lang="ru-RU" sz="2400" b="1" spc="1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</a:t>
            </a:r>
            <a:r>
              <a:rPr lang="ru-RU" sz="2400" b="1" spc="12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</a:t>
            </a:r>
            <a:r>
              <a:rPr lang="ru-RU" sz="2400" b="1" spc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188" y="4075113"/>
            <a:ext cx="2643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ru-RU" sz="2400" b="1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</a:t>
            </a:r>
            <a:r>
              <a:rPr lang="ru-RU" sz="2400" b="1" spc="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Ы</a:t>
            </a:r>
            <a:r>
              <a:rPr lang="ru-RU" sz="24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</a:t>
            </a:r>
            <a:r>
              <a:rPr lang="ru-RU" sz="2400" b="1" spc="1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</a:t>
            </a:r>
            <a:r>
              <a:rPr lang="ru-RU" sz="2400" b="1" spc="12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184" cy="430887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художественной культуры (поурочное планирование), 7 класс.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Н.Н.Куцман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 Волгоград. Корифей. 2011 год.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342900" indent="-342900" eaLnBrk="1" hangingPunct="1">
              <a:buSzPts val="1400"/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–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hlinkClick r:id="rId2"/>
              </a:rPr>
              <a:t>https://ru.wikipedia.org/wiki/%D0%93%D0%B5%D1%80%D0%B1_%D0%A0%D0%BE%D1%81%D1%81%D0%B8%D0%B8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hlinkClick r:id="rId3"/>
              </a:rPr>
              <a:t>https://ru.wikipedia.org/wiki/%D0%93%D0%BE%D1%81%D1%83%D0%B4%D0%B0%D1%80%D1%81%D1%82%D0%B2%D0%B5%D0%BD%D0%BD%D1%8B%D0%B5_%D1%81%D0%B8%D0%BC%D0%B2%D0%BE%D0%BB%D1%8B_%D0%A0%D0%BE%D1%81%D1%81%D0%B8%D0%B8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u="sng" dirty="0">
                <a:hlinkClick r:id="rId4"/>
              </a:rPr>
              <a:t>https://ru.wikipedia.org/wiki/%D0%90%D0%BC%D1%83%D1%80%D1%81%D0%BA%D0%B0%D1%8F_%D0%BE%D0%B1%D0%BB%D0%B0%D1%81%D1%82%D1%8C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86805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0" y="285750"/>
            <a:ext cx="4464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lnSpc>
                <a:spcPts val="36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Это ты, моя</a:t>
            </a:r>
          </a:p>
          <a:p>
            <a:pPr algn="r">
              <a:lnSpc>
                <a:spcPts val="3600"/>
              </a:lnSpc>
              <a:defRPr/>
            </a:pP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Русь державная,</a:t>
            </a:r>
          </a:p>
          <a:p>
            <a:pPr algn="r">
              <a:lnSpc>
                <a:spcPts val="3600"/>
              </a:lnSpc>
              <a:defRPr/>
            </a:pP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Моя Родина</a:t>
            </a:r>
          </a:p>
          <a:p>
            <a:pPr algn="r">
              <a:lnSpc>
                <a:spcPts val="3600"/>
              </a:lnSpc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Православная</a:t>
            </a:r>
          </a:p>
          <a:p>
            <a:pPr algn="r">
              <a:lnSpc>
                <a:spcPts val="3000"/>
              </a:lnSpc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Script" pitchFamily="34" charset="0"/>
                <a:cs typeface="Arial" charset="0"/>
              </a:rPr>
              <a:t>И. Никитин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Script" pitchFamily="34" charset="0"/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50" y="428625"/>
            <a:ext cx="464343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 того, чтоб любить Родину, бережно к ней относиться,  образованный  и культурный человек    должен хорошо знать  историю  своей  Родины. </a:t>
            </a:r>
          </a:p>
          <a:p>
            <a:pPr algn="ctr">
              <a:defRPr/>
            </a:pPr>
            <a:endParaRPr lang="ru-RU" sz="11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Мы узнаём государство по его гербу, флагу и гимну.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Это самые главные отличительные знаки страны. Современные герб, флаг и гимн, принятые в декабре 2000 года, означают независимость России и её международное признание.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2500306"/>
            <a:ext cx="3754439" cy="41366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313"/>
            <a:ext cx="9144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Государственный герб </a:t>
            </a:r>
          </a:p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Российской Федерации</a:t>
            </a:r>
          </a:p>
        </p:txBody>
      </p:sp>
      <p:pic>
        <p:nvPicPr>
          <p:cNvPr id="49153" name="Picture 1" descr="C:\Users\пользователь\Desktop\6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1397000"/>
            <a:ext cx="4357687" cy="5246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Рыцарского наследственного герба на Руси не существовало.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Служили вышитые или нарисованные изображения Христа, Богородицы, святых или православного креста. </a:t>
            </a:r>
          </a:p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История герба России — это прежде всего история великокняжеской печати. Начиная с </a:t>
            </a: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XII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 на печатях    (и на монетах) стал появляться «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ездец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—  символическое изображение правящего князя. 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0" y="6215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Прорисовка древнерусских печатей разных правящих княжьей </a:t>
            </a:r>
          </a:p>
        </p:txBody>
      </p:sp>
      <p:pic>
        <p:nvPicPr>
          <p:cNvPr id="6148" name="Picture 3" descr="C:\Users\пользователь\Desktop\124021186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775" y="3714750"/>
            <a:ext cx="18399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пользователь\Desktop\124021262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928938"/>
            <a:ext cx="35718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Users\пользователь\Desktop\Рисунок1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6337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C:\Users\пользователь\Desktop\Рисунок3 копи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000375"/>
            <a:ext cx="3616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C:\Users\пользователь\Desktop\Рисунок4 копи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14875"/>
            <a:ext cx="3429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57188"/>
            <a:ext cx="4786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Впервые двуглавый орёл в роли символа Русского государства встречается на оборотной стороне печати </a:t>
            </a:r>
            <a:r>
              <a:rPr lang="ru-RU" sz="2400" b="1" spc="-5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Ивана III Васильевича в 1497г. </a:t>
            </a:r>
          </a:p>
        </p:txBody>
      </p:sp>
      <p:pic>
        <p:nvPicPr>
          <p:cNvPr id="7171" name="Picture 2" descr="C:\Users\пользователь\Desktop\3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214313"/>
            <a:ext cx="4530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6188" y="3214688"/>
            <a:ext cx="5143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XV веке двуглавый орел появился и на российском гербе, когда Московский князь Иван III, женился на византийской царевне. Независимость, силу и мощь нового государства символизировал новый герб – черный двуглавый орел.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2354263"/>
            <a:ext cx="3714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Прорисовка великокняжеской печати </a:t>
            </a: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Ивана </a:t>
            </a:r>
            <a:r>
              <a:rPr lang="ru-RU" b="1" i="1" spc="-5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III</a:t>
            </a:r>
            <a:endParaRPr lang="ru-RU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7107" name="Picture 3" descr="C:\Users\пользователь\Desktop\5518_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3786214" cy="372216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0338"/>
            <a:ext cx="9144000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Наша страна имеет богатую историю. 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течение многих столетий государственные эмблемы изменяли свое содержание.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3"/>
            <a:ext cx="33924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Середина 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 </a:t>
            </a: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века. Герб царя Ивана IV (Грозного).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63" y="3344863"/>
            <a:ext cx="2717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 четверть 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XVIII </a:t>
            </a: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века. Герб Петра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ru-RU" sz="16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38" y="6376988"/>
            <a:ext cx="250031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1978-1992 Герб РСФСР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1575" y="6376988"/>
            <a:ext cx="20748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Середина </a:t>
            </a:r>
            <a:r>
              <a:rPr lang="en-US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XIX </a:t>
            </a: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25" y="3344863"/>
            <a:ext cx="2857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1620-1690 годы. Герб </a:t>
            </a:r>
            <a:r>
              <a:rPr lang="ru-RU" sz="1600" b="1" i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царя Алексея Михайловича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6202363"/>
            <a:ext cx="3214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1882-1917 гг. Большой герб Российской империи</a:t>
            </a:r>
          </a:p>
        </p:txBody>
      </p:sp>
      <p:pic>
        <p:nvPicPr>
          <p:cNvPr id="22533" name="Picture 5" descr="File:Russian-coa-166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123950"/>
            <a:ext cx="18811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File:COA Russian SFSR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929063"/>
            <a:ext cx="22542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C:\Users\пользователь\Desktop\Greater_Coat_of_Arms_of_the_Russian_Empire_1700x1767_pix_Igor_Barbe_2006 коп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910013"/>
            <a:ext cx="23542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C:\Users\пользователь\Desktop\Рисунок5 копи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17986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C:\Users\пользователь\Desktop\Рисунок6 копи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3" y="1160463"/>
            <a:ext cx="1879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C:\Users\пользователь\Desktop\Рисунок4 копия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3981450"/>
            <a:ext cx="20621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 descr="C:\Users\пользователь\Desktop\Рисунок5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142984"/>
            <a:ext cx="4150151" cy="540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6" name="Picture 5" descr="File:Russian-coa-1667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578" y="1142984"/>
            <a:ext cx="4275000" cy="540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7" name="Picture 17" descr="C:\Users\пользователь\Desktop\Рисунок6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22132" y="1172272"/>
            <a:ext cx="4335884" cy="540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8" name="Picture 15" descr="C:\Users\пользователь\Desktop\Greater_Coat_of_Arms_of_the_Russian_Empire_1700x1767_pix_Igor_Barbe_2006 копия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18881" y="1071546"/>
            <a:ext cx="5539201" cy="576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9" name="Picture 18" descr="C:\Users\пользователь\Desktop\Рисунок4 копия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1214422"/>
            <a:ext cx="4419645" cy="540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" name="Picture 9" descr="File:COA Russian SFSR.sv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135148"/>
            <a:ext cx="4993130" cy="558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38" y="5429250"/>
            <a:ext cx="3113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 1993 года. Герб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330200"/>
            <a:ext cx="4714875" cy="62468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Золотой двуглавый орел  на красном поле сохраняет историческую 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преемствен-ность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 цветовой гамме гербов конца XV - XVII века. </a:t>
            </a:r>
          </a:p>
          <a:p>
            <a:pPr eaLnBrk="1" hangingPunct="1">
              <a:lnSpc>
                <a:spcPts val="26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Изображения на гербе:</a:t>
            </a:r>
          </a:p>
          <a:p>
            <a:pPr marL="576000" indent="-288000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spc="-1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Двуглавый орел – символ 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единения народов.</a:t>
            </a:r>
          </a:p>
          <a:p>
            <a:pPr marL="576000" indent="-288000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Короны над головами – суверенитет всех субъектов Федерации и самой Федерации. </a:t>
            </a:r>
          </a:p>
          <a:p>
            <a:pPr marL="576000" indent="-288000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Скипетр и держава – сильная власть и защита государства.</a:t>
            </a:r>
          </a:p>
          <a:p>
            <a:pPr marL="576000" indent="-288000" eaLnBrk="1" hangingPunct="1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Всадник с копьем – древний символ победы добра над злом.</a:t>
            </a:r>
          </a:p>
        </p:txBody>
      </p:sp>
      <p:pic>
        <p:nvPicPr>
          <p:cNvPr id="4" name="Picture 1" descr="C:\Users\пользователь\Desktop\6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714375"/>
            <a:ext cx="4000500" cy="4816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5793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Государственный флаг в России </a:t>
            </a:r>
          </a:p>
        </p:txBody>
      </p:sp>
      <p:pic>
        <p:nvPicPr>
          <p:cNvPr id="10243" name="Picture 1" descr="C:\Users\пользователь\Desktop\Widescreen_Flag_of_Russia_021276_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008313"/>
            <a:ext cx="54292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75" y="188913"/>
            <a:ext cx="88582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Флаг в России появился на рубеже XVII-XVIII веков,          в эпоху становления России как мощного государства. Впервые бело-сине-красный флаг был поднят в царствование отца Петра I Алексея Михайловича.</a:t>
            </a:r>
          </a:p>
          <a:p>
            <a:pPr>
              <a:lnSpc>
                <a:spcPts val="25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Трактовка значений цветов флага России: </a:t>
            </a:r>
          </a:p>
          <a:p>
            <a:pPr marL="576000" indent="-288000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белый – мир, чистота, непорочность, совершенство;</a:t>
            </a:r>
          </a:p>
          <a:p>
            <a:pPr marL="576000" indent="-288000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синий – вера и верность, постоянство;</a:t>
            </a:r>
          </a:p>
          <a:p>
            <a:pPr marL="576000" indent="-288000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ru-RU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красный – энергия, сила, кровь, пролитая за Отечество.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937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a_StamperCmUp</vt:lpstr>
      <vt:lpstr>Arial</vt:lpstr>
      <vt:lpstr>ArtScript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143</cp:revision>
  <dcterms:created xsi:type="dcterms:W3CDTF">2012-11-15T03:50:01Z</dcterms:created>
  <dcterms:modified xsi:type="dcterms:W3CDTF">2015-11-27T05:14:34Z</dcterms:modified>
</cp:coreProperties>
</file>