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92" r:id="rId4"/>
    <p:sldId id="274" r:id="rId5"/>
    <p:sldId id="276" r:id="rId6"/>
    <p:sldId id="275" r:id="rId7"/>
    <p:sldId id="278" r:id="rId8"/>
    <p:sldId id="280" r:id="rId9"/>
    <p:sldId id="281" r:id="rId10"/>
    <p:sldId id="299" r:id="rId11"/>
    <p:sldId id="279" r:id="rId12"/>
    <p:sldId id="293" r:id="rId13"/>
    <p:sldId id="295" r:id="rId14"/>
    <p:sldId id="294" r:id="rId15"/>
    <p:sldId id="297" r:id="rId16"/>
    <p:sldId id="296" r:id="rId17"/>
    <p:sldId id="298" r:id="rId18"/>
    <p:sldId id="282" r:id="rId19"/>
    <p:sldId id="283" r:id="rId20"/>
    <p:sldId id="284" r:id="rId21"/>
    <p:sldId id="286" r:id="rId22"/>
    <p:sldId id="285" r:id="rId23"/>
    <p:sldId id="30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703500"/>
    <a:srgbClr val="C45D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660"/>
  </p:normalViewPr>
  <p:slideViewPr>
    <p:cSldViewPr>
      <p:cViewPr varScale="1">
        <p:scale>
          <a:sx n="103" d="100"/>
          <a:sy n="103" d="100"/>
        </p:scale>
        <p:origin x="2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50E95-84DA-4084-8218-720888A780A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AE1953-28E4-4787-B6C1-D5377F2A4F82}">
      <dgm:prSet custT="1"/>
      <dgm:spPr/>
      <dgm:t>
        <a:bodyPr/>
        <a:lstStyle/>
        <a:p>
          <a:pPr rtl="0"/>
          <a:r>
            <a:rPr lang="ru-RU" sz="2600" b="1" spc="-1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Типы</a:t>
          </a:r>
          <a:endParaRPr lang="ru-RU" sz="2600" spc="-100" baseline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48625-D7A5-4A6E-9529-F3A6D7F33F9B}" type="parTrans" cxnId="{E71A13FE-D3A2-4538-AC91-372D7A8CAE00}">
      <dgm:prSet/>
      <dgm:spPr/>
      <dgm:t>
        <a:bodyPr/>
        <a:lstStyle/>
        <a:p>
          <a:endParaRPr lang="ru-RU"/>
        </a:p>
      </dgm:t>
    </dgm:pt>
    <dgm:pt modelId="{3F7BB8A3-BCDB-4064-B976-6A741BDF0D73}" type="sibTrans" cxnId="{E71A13FE-D3A2-4538-AC91-372D7A8CAE00}">
      <dgm:prSet/>
      <dgm:spPr/>
      <dgm:t>
        <a:bodyPr/>
        <a:lstStyle/>
        <a:p>
          <a:endParaRPr lang="ru-RU"/>
        </a:p>
      </dgm:t>
    </dgm:pt>
    <dgm:pt modelId="{4760134A-DE48-4F0C-B232-194C92969F85}">
      <dgm:prSet custT="1"/>
      <dgm:spPr/>
      <dgm:t>
        <a:bodyPr/>
        <a:lstStyle/>
        <a:p>
          <a:r>
            <a:rPr lang="ru-RU" sz="20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Оранта</a:t>
          </a:r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 (Молящаяся)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CCC5EA-A7C4-4C7D-B331-156C73DC1767}" type="parTrans" cxnId="{CD0120C8-D55E-47BE-890B-9D946C33259B}">
      <dgm:prSet/>
      <dgm:spPr/>
      <dgm:t>
        <a:bodyPr/>
        <a:lstStyle/>
        <a:p>
          <a:endParaRPr lang="ru-RU"/>
        </a:p>
      </dgm:t>
    </dgm:pt>
    <dgm:pt modelId="{CCC8D308-5A04-433E-A672-3AC6EBCA45B4}" type="sibTrans" cxnId="{CD0120C8-D55E-47BE-890B-9D946C33259B}">
      <dgm:prSet/>
      <dgm:spPr/>
      <dgm:t>
        <a:bodyPr/>
        <a:lstStyle/>
        <a:p>
          <a:endParaRPr lang="ru-RU"/>
        </a:p>
      </dgm:t>
    </dgm:pt>
    <dgm:pt modelId="{1F65DB39-1B47-456C-B464-DD94FCB9E517}">
      <dgm:prSet custT="1"/>
      <dgm:spPr/>
      <dgm:t>
        <a:bodyPr/>
        <a:lstStyle/>
        <a:p>
          <a:r>
            <a:rPr lang="ru-RU" sz="20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Одигидрия</a:t>
          </a:r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 (</a:t>
          </a:r>
          <a:r>
            <a:rPr lang="ru-RU" sz="2000" b="1" spc="-180" baseline="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Путеводительница</a:t>
          </a:r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)</a:t>
          </a:r>
          <a:endParaRPr lang="ru-RU" sz="2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C1D339-64E8-446A-B3A4-7483CBB266B8}" type="parTrans" cxnId="{82AE1D6E-EBED-4F85-8DBA-B1342A47335E}">
      <dgm:prSet/>
      <dgm:spPr/>
      <dgm:t>
        <a:bodyPr/>
        <a:lstStyle/>
        <a:p>
          <a:endParaRPr lang="ru-RU"/>
        </a:p>
      </dgm:t>
    </dgm:pt>
    <dgm:pt modelId="{CAA257B7-E978-4CAF-842D-F806D2853030}" type="sibTrans" cxnId="{82AE1D6E-EBED-4F85-8DBA-B1342A47335E}">
      <dgm:prSet/>
      <dgm:spPr/>
      <dgm:t>
        <a:bodyPr/>
        <a:lstStyle/>
        <a:p>
          <a:endParaRPr lang="ru-RU"/>
        </a:p>
      </dgm:t>
    </dgm:pt>
    <dgm:pt modelId="{2494B9B2-0E3A-4D9E-B54C-9E9A7ACDC310}">
      <dgm:prSet custT="1"/>
      <dgm:spPr/>
      <dgm:t>
        <a:bodyPr/>
        <a:lstStyle/>
        <a:p>
          <a:r>
            <a:rPr lang="ru-RU" sz="20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Елеуса</a:t>
          </a:r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 (Умиления) 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EBE7BB-D3FD-4A66-8B31-0040E11B78BB}" type="parTrans" cxnId="{D3429B1D-E87B-4CA2-B066-6CF7A8237DFF}">
      <dgm:prSet/>
      <dgm:spPr/>
      <dgm:t>
        <a:bodyPr/>
        <a:lstStyle/>
        <a:p>
          <a:endParaRPr lang="ru-RU"/>
        </a:p>
      </dgm:t>
    </dgm:pt>
    <dgm:pt modelId="{5E40FCF3-3B49-4655-B93E-E1368B5D3980}" type="sibTrans" cxnId="{D3429B1D-E87B-4CA2-B066-6CF7A8237DFF}">
      <dgm:prSet/>
      <dgm:spPr/>
      <dgm:t>
        <a:bodyPr/>
        <a:lstStyle/>
        <a:p>
          <a:endParaRPr lang="ru-RU"/>
        </a:p>
      </dgm:t>
    </dgm:pt>
    <dgm:pt modelId="{8B054980-B0CB-46F8-BE85-C5FCDF236926}">
      <dgm:prSet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rPr>
            <a:t>Знамение</a:t>
          </a:r>
          <a:endParaRPr lang="ru-RU" sz="23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6A1D56-395B-4387-9349-D08E8021DFC1}" type="parTrans" cxnId="{9772536C-BD1C-41C9-A2DF-097992E0C810}">
      <dgm:prSet/>
      <dgm:spPr/>
      <dgm:t>
        <a:bodyPr/>
        <a:lstStyle/>
        <a:p>
          <a:endParaRPr lang="ru-RU"/>
        </a:p>
      </dgm:t>
    </dgm:pt>
    <dgm:pt modelId="{C4326BD8-B447-4532-BED4-0728F8CBC0CB}" type="sibTrans" cxnId="{9772536C-BD1C-41C9-A2DF-097992E0C810}">
      <dgm:prSet/>
      <dgm:spPr/>
      <dgm:t>
        <a:bodyPr/>
        <a:lstStyle/>
        <a:p>
          <a:endParaRPr lang="ru-RU"/>
        </a:p>
      </dgm:t>
    </dgm:pt>
    <dgm:pt modelId="{57986A65-A3C3-4B12-A81B-DFFD6F8211E5}" type="pres">
      <dgm:prSet presAssocID="{20350E95-84DA-4084-8218-720888A780AA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D012F-BB0E-47B8-B9FB-87E041A50AB6}" type="pres">
      <dgm:prSet presAssocID="{16AE1953-28E4-4787-B6C1-D5377F2A4F82}" presName="centerShape" presStyleLbl="node0" presStyleIdx="0" presStyleCnt="1" custLinFactNeighborX="1374" custLinFactNeighborY="239"/>
      <dgm:spPr/>
      <dgm:t>
        <a:bodyPr/>
        <a:lstStyle/>
        <a:p>
          <a:endParaRPr lang="ru-RU"/>
        </a:p>
      </dgm:t>
    </dgm:pt>
    <dgm:pt modelId="{F4373885-AD1E-467E-9BD8-370F2EEE4DCD}" type="pres">
      <dgm:prSet presAssocID="{19CCC5EA-A7C4-4C7D-B331-156C73DC176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0E170D84-A2DF-487E-9F8F-67BA040B40DE}" type="pres">
      <dgm:prSet presAssocID="{19CCC5EA-A7C4-4C7D-B331-156C73DC176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E5ED7A5-85A1-4F1C-B987-DD356E7FC6DC}" type="pres">
      <dgm:prSet presAssocID="{4760134A-DE48-4F0C-B232-194C92969F85}" presName="node" presStyleLbl="node1" presStyleIdx="0" presStyleCnt="4" custScaleX="260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DA052-1A13-4855-AB04-EBED2081CD7B}" type="pres">
      <dgm:prSet presAssocID="{C9C1D339-64E8-446A-B3A4-7483CBB266B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111DBAB5-79B4-4A3A-B6EF-72D5AC5A777E}" type="pres">
      <dgm:prSet presAssocID="{C9C1D339-64E8-446A-B3A4-7483CBB266B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F1A0DBB-6CEE-4D28-A723-FE322087484A}" type="pres">
      <dgm:prSet presAssocID="{1F65DB39-1B47-456C-B464-DD94FCB9E517}" presName="node" presStyleLbl="node1" presStyleIdx="1" presStyleCnt="4" custScaleX="300648" custRadScaleRad="242239" custRadScaleInc="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69275-E321-42D7-9767-2F9443E01EA6}" type="pres">
      <dgm:prSet presAssocID="{74EBE7BB-D3FD-4A66-8B31-0040E11B78B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DA2E8B1-1C65-40C2-9C9B-EB89583746A7}" type="pres">
      <dgm:prSet presAssocID="{74EBE7BB-D3FD-4A66-8B31-0040E11B78B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F15A323-E572-49AB-B7AD-993179328CC3}" type="pres">
      <dgm:prSet presAssocID="{2494B9B2-0E3A-4D9E-B54C-9E9A7ACDC310}" presName="node" presStyleLbl="node1" presStyleIdx="2" presStyleCnt="4" custScaleX="275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DF419-FE08-4BFB-A56E-CC7B3A100A30}" type="pres">
      <dgm:prSet presAssocID="{BF6A1D56-395B-4387-9349-D08E8021DFC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4857793-8C10-40F4-9B82-469B262E38CF}" type="pres">
      <dgm:prSet presAssocID="{BF6A1D56-395B-4387-9349-D08E8021DFC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FA5B90E-C33D-43F0-AE38-5DACDF956355}" type="pres">
      <dgm:prSet presAssocID="{8B054980-B0CB-46F8-BE85-C5FCDF236926}" presName="node" presStyleLbl="node1" presStyleIdx="3" presStyleCnt="4" custScaleX="282767" custRadScaleRad="241312" custRadScaleInc="-2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ACDFF4-693D-4A8D-91BA-5C59E8B38709}" type="presOf" srcId="{1F65DB39-1B47-456C-B464-DD94FCB9E517}" destId="{6F1A0DBB-6CEE-4D28-A723-FE322087484A}" srcOrd="0" destOrd="0" presId="urn:microsoft.com/office/officeart/2005/8/layout/radial5"/>
    <dgm:cxn modelId="{D6D8CDE5-CA8D-45F5-95EA-B5B1A2497ABC}" type="presOf" srcId="{2494B9B2-0E3A-4D9E-B54C-9E9A7ACDC310}" destId="{8F15A323-E572-49AB-B7AD-993179328CC3}" srcOrd="0" destOrd="0" presId="urn:microsoft.com/office/officeart/2005/8/layout/radial5"/>
    <dgm:cxn modelId="{D0C2CD0C-463F-4534-844C-44067887B24E}" type="presOf" srcId="{74EBE7BB-D3FD-4A66-8B31-0040E11B78BB}" destId="{0DA2E8B1-1C65-40C2-9C9B-EB89583746A7}" srcOrd="1" destOrd="0" presId="urn:microsoft.com/office/officeart/2005/8/layout/radial5"/>
    <dgm:cxn modelId="{CD0120C8-D55E-47BE-890B-9D946C33259B}" srcId="{16AE1953-28E4-4787-B6C1-D5377F2A4F82}" destId="{4760134A-DE48-4F0C-B232-194C92969F85}" srcOrd="0" destOrd="0" parTransId="{19CCC5EA-A7C4-4C7D-B331-156C73DC1767}" sibTransId="{CCC8D308-5A04-433E-A672-3AC6EBCA45B4}"/>
    <dgm:cxn modelId="{A750BBEB-9AF5-4146-99D2-8D266ABC86D3}" type="presOf" srcId="{19CCC5EA-A7C4-4C7D-B331-156C73DC1767}" destId="{F4373885-AD1E-467E-9BD8-370F2EEE4DCD}" srcOrd="0" destOrd="0" presId="urn:microsoft.com/office/officeart/2005/8/layout/radial5"/>
    <dgm:cxn modelId="{9772536C-BD1C-41C9-A2DF-097992E0C810}" srcId="{16AE1953-28E4-4787-B6C1-D5377F2A4F82}" destId="{8B054980-B0CB-46F8-BE85-C5FCDF236926}" srcOrd="3" destOrd="0" parTransId="{BF6A1D56-395B-4387-9349-D08E8021DFC1}" sibTransId="{C4326BD8-B447-4532-BED4-0728F8CBC0CB}"/>
    <dgm:cxn modelId="{16CDA755-AD63-419D-A86F-FDFD5F3E1DAB}" type="presOf" srcId="{20350E95-84DA-4084-8218-720888A780AA}" destId="{57986A65-A3C3-4B12-A81B-DFFD6F8211E5}" srcOrd="0" destOrd="0" presId="urn:microsoft.com/office/officeart/2005/8/layout/radial5"/>
    <dgm:cxn modelId="{82AE1D6E-EBED-4F85-8DBA-B1342A47335E}" srcId="{16AE1953-28E4-4787-B6C1-D5377F2A4F82}" destId="{1F65DB39-1B47-456C-B464-DD94FCB9E517}" srcOrd="1" destOrd="0" parTransId="{C9C1D339-64E8-446A-B3A4-7483CBB266B8}" sibTransId="{CAA257B7-E978-4CAF-842D-F806D2853030}"/>
    <dgm:cxn modelId="{D8463EA6-8679-4D2B-B462-E4A972A3FD9E}" type="presOf" srcId="{8B054980-B0CB-46F8-BE85-C5FCDF236926}" destId="{3FA5B90E-C33D-43F0-AE38-5DACDF956355}" srcOrd="0" destOrd="0" presId="urn:microsoft.com/office/officeart/2005/8/layout/radial5"/>
    <dgm:cxn modelId="{F01A7B62-FE05-47A5-83F6-9B1922C273AA}" type="presOf" srcId="{BF6A1D56-395B-4387-9349-D08E8021DFC1}" destId="{D4857793-8C10-40F4-9B82-469B262E38CF}" srcOrd="1" destOrd="0" presId="urn:microsoft.com/office/officeart/2005/8/layout/radial5"/>
    <dgm:cxn modelId="{D3429B1D-E87B-4CA2-B066-6CF7A8237DFF}" srcId="{16AE1953-28E4-4787-B6C1-D5377F2A4F82}" destId="{2494B9B2-0E3A-4D9E-B54C-9E9A7ACDC310}" srcOrd="2" destOrd="0" parTransId="{74EBE7BB-D3FD-4A66-8B31-0040E11B78BB}" sibTransId="{5E40FCF3-3B49-4655-B93E-E1368B5D3980}"/>
    <dgm:cxn modelId="{9531DEFE-72E4-4542-911B-E8F56049D88D}" type="presOf" srcId="{BF6A1D56-395B-4387-9349-D08E8021DFC1}" destId="{033DF419-FE08-4BFB-A56E-CC7B3A100A30}" srcOrd="0" destOrd="0" presId="urn:microsoft.com/office/officeart/2005/8/layout/radial5"/>
    <dgm:cxn modelId="{49075360-03C4-4D0C-A85B-2A1503BD9BC6}" type="presOf" srcId="{C9C1D339-64E8-446A-B3A4-7483CBB266B8}" destId="{327DA052-1A13-4855-AB04-EBED2081CD7B}" srcOrd="0" destOrd="0" presId="urn:microsoft.com/office/officeart/2005/8/layout/radial5"/>
    <dgm:cxn modelId="{E71A13FE-D3A2-4538-AC91-372D7A8CAE00}" srcId="{20350E95-84DA-4084-8218-720888A780AA}" destId="{16AE1953-28E4-4787-B6C1-D5377F2A4F82}" srcOrd="0" destOrd="0" parTransId="{68248625-D7A5-4A6E-9529-F3A6D7F33F9B}" sibTransId="{3F7BB8A3-BCDB-4064-B976-6A741BDF0D73}"/>
    <dgm:cxn modelId="{6138F37A-FA1A-4AB8-93C4-95EC7B94DE0B}" type="presOf" srcId="{C9C1D339-64E8-446A-B3A4-7483CBB266B8}" destId="{111DBAB5-79B4-4A3A-B6EF-72D5AC5A777E}" srcOrd="1" destOrd="0" presId="urn:microsoft.com/office/officeart/2005/8/layout/radial5"/>
    <dgm:cxn modelId="{9D753ACD-C26C-4BC9-8EB6-B32E1E360EC4}" type="presOf" srcId="{16AE1953-28E4-4787-B6C1-D5377F2A4F82}" destId="{CDBD012F-BB0E-47B8-B9FB-87E041A50AB6}" srcOrd="0" destOrd="0" presId="urn:microsoft.com/office/officeart/2005/8/layout/radial5"/>
    <dgm:cxn modelId="{95B72FCF-93E4-4B92-ADEF-900346F43995}" type="presOf" srcId="{74EBE7BB-D3FD-4A66-8B31-0040E11B78BB}" destId="{68769275-E321-42D7-9767-2F9443E01EA6}" srcOrd="0" destOrd="0" presId="urn:microsoft.com/office/officeart/2005/8/layout/radial5"/>
    <dgm:cxn modelId="{72B91803-28D6-4060-B6D0-865A7B4B87E0}" type="presOf" srcId="{4760134A-DE48-4F0C-B232-194C92969F85}" destId="{5E5ED7A5-85A1-4F1C-B987-DD356E7FC6DC}" srcOrd="0" destOrd="0" presId="urn:microsoft.com/office/officeart/2005/8/layout/radial5"/>
    <dgm:cxn modelId="{87EBDABC-0F0C-489D-84A4-565CBCB5D886}" type="presOf" srcId="{19CCC5EA-A7C4-4C7D-B331-156C73DC1767}" destId="{0E170D84-A2DF-487E-9F8F-67BA040B40DE}" srcOrd="1" destOrd="0" presId="urn:microsoft.com/office/officeart/2005/8/layout/radial5"/>
    <dgm:cxn modelId="{8DC75040-6CD8-4774-9791-96B2C1F5EFC6}" type="presParOf" srcId="{57986A65-A3C3-4B12-A81B-DFFD6F8211E5}" destId="{CDBD012F-BB0E-47B8-B9FB-87E041A50AB6}" srcOrd="0" destOrd="0" presId="urn:microsoft.com/office/officeart/2005/8/layout/radial5"/>
    <dgm:cxn modelId="{D5B949BA-C6CD-45E8-9FD8-860FACB8E4C8}" type="presParOf" srcId="{57986A65-A3C3-4B12-A81B-DFFD6F8211E5}" destId="{F4373885-AD1E-467E-9BD8-370F2EEE4DCD}" srcOrd="1" destOrd="0" presId="urn:microsoft.com/office/officeart/2005/8/layout/radial5"/>
    <dgm:cxn modelId="{305F2856-7753-4B6C-BCF1-0C630439A99C}" type="presParOf" srcId="{F4373885-AD1E-467E-9BD8-370F2EEE4DCD}" destId="{0E170D84-A2DF-487E-9F8F-67BA040B40DE}" srcOrd="0" destOrd="0" presId="urn:microsoft.com/office/officeart/2005/8/layout/radial5"/>
    <dgm:cxn modelId="{A85DD767-6131-44C0-86E6-FB4CC61365FC}" type="presParOf" srcId="{57986A65-A3C3-4B12-A81B-DFFD6F8211E5}" destId="{5E5ED7A5-85A1-4F1C-B987-DD356E7FC6DC}" srcOrd="2" destOrd="0" presId="urn:microsoft.com/office/officeart/2005/8/layout/radial5"/>
    <dgm:cxn modelId="{ACD08F14-296A-4EA5-9DF5-E6751A7351B8}" type="presParOf" srcId="{57986A65-A3C3-4B12-A81B-DFFD6F8211E5}" destId="{327DA052-1A13-4855-AB04-EBED2081CD7B}" srcOrd="3" destOrd="0" presId="urn:microsoft.com/office/officeart/2005/8/layout/radial5"/>
    <dgm:cxn modelId="{FF85E50C-44C6-4381-BE7F-25386B2936AF}" type="presParOf" srcId="{327DA052-1A13-4855-AB04-EBED2081CD7B}" destId="{111DBAB5-79B4-4A3A-B6EF-72D5AC5A777E}" srcOrd="0" destOrd="0" presId="urn:microsoft.com/office/officeart/2005/8/layout/radial5"/>
    <dgm:cxn modelId="{0218DDA1-FEFE-469D-AA1C-5059288BEAB4}" type="presParOf" srcId="{57986A65-A3C3-4B12-A81B-DFFD6F8211E5}" destId="{6F1A0DBB-6CEE-4D28-A723-FE322087484A}" srcOrd="4" destOrd="0" presId="urn:microsoft.com/office/officeart/2005/8/layout/radial5"/>
    <dgm:cxn modelId="{9E4BA9FF-EF7C-4B84-855B-8DA6B7005A76}" type="presParOf" srcId="{57986A65-A3C3-4B12-A81B-DFFD6F8211E5}" destId="{68769275-E321-42D7-9767-2F9443E01EA6}" srcOrd="5" destOrd="0" presId="urn:microsoft.com/office/officeart/2005/8/layout/radial5"/>
    <dgm:cxn modelId="{1B9F2B65-C00A-402E-A144-CD7A618F029E}" type="presParOf" srcId="{68769275-E321-42D7-9767-2F9443E01EA6}" destId="{0DA2E8B1-1C65-40C2-9C9B-EB89583746A7}" srcOrd="0" destOrd="0" presId="urn:microsoft.com/office/officeart/2005/8/layout/radial5"/>
    <dgm:cxn modelId="{DAE48E7A-3C84-4746-B513-890CA076597E}" type="presParOf" srcId="{57986A65-A3C3-4B12-A81B-DFFD6F8211E5}" destId="{8F15A323-E572-49AB-B7AD-993179328CC3}" srcOrd="6" destOrd="0" presId="urn:microsoft.com/office/officeart/2005/8/layout/radial5"/>
    <dgm:cxn modelId="{9802CF39-EF1C-41A8-8D15-7DF5420B265B}" type="presParOf" srcId="{57986A65-A3C3-4B12-A81B-DFFD6F8211E5}" destId="{033DF419-FE08-4BFB-A56E-CC7B3A100A30}" srcOrd="7" destOrd="0" presId="urn:microsoft.com/office/officeart/2005/8/layout/radial5"/>
    <dgm:cxn modelId="{635EB742-BCC0-4740-AE3B-C318815CA813}" type="presParOf" srcId="{033DF419-FE08-4BFB-A56E-CC7B3A100A30}" destId="{D4857793-8C10-40F4-9B82-469B262E38CF}" srcOrd="0" destOrd="0" presId="urn:microsoft.com/office/officeart/2005/8/layout/radial5"/>
    <dgm:cxn modelId="{A6C1923B-2DED-4556-8482-484F923E3A2D}" type="presParOf" srcId="{57986A65-A3C3-4B12-A81B-DFFD6F8211E5}" destId="{3FA5B90E-C33D-43F0-AE38-5DACDF95635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AF27-CE9D-4AA6-9BFB-436F2D0AF089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C2B5-DA37-4CF7-8E35-BE5005EDF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B73D-36A2-43D8-B644-998F30485E9D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8031E-A1C4-4F81-B25B-89750EEC0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D782-69A8-472D-80B8-2904F703A033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E9E7-4909-4D6A-97AC-11BBB2829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1270-93F1-4866-B1A3-BE39DECDA1D3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29DD-E513-481D-8C4B-D8B1451CB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4D19-1D56-4BF0-BDD5-AABC7ED156C0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5F7E-29DE-40E8-865E-B536BC48B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DD91-F4A2-41D0-90FC-F1D8F2B35B02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6BDB-4F06-4FEE-B5A2-7363CB8BB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D85A-D143-4DAE-B24E-C3D1ACCEA893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2ABB-2969-4129-9A1F-6612907FE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B22A-3B37-4195-98F0-91B97EBB383F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358B-2D7A-427A-9DF2-9648D05AF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0E54-9A0F-4729-B7FF-39AFC9A279E5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2FAE-CA10-4F97-BB08-6B041E93A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3CF4-D732-444A-B907-731A9EA0DB7B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81D8-9F3C-4AC0-978E-FDB76BD0A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AAD6-B35E-439F-AAC8-9A9C8A6B4700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0961-A0E2-4037-BF48-3F4C6BEF6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6716A9-17EF-4FC5-91AA-499EA5541FA7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6641DE-2826-4604-A9C6-6F6E4A3C9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B%D0%B0%D0%B4%D0%B8%D0%BC%D0%B8%D1%80%D1%81%D0%BA%D0%B0%D1%8F_%D0%B8%D0%BA%D0%BE%D0%BD%D0%B0_%D0%91%D0%BE%D0%B6%D0%B8%D0%B5%D0%B9_%D0%9C%D0%B0%D1%82%D0%B5%D1%80%D0%B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ru-RU" sz="4000" b="1" i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Тема</a:t>
            </a:r>
            <a:r>
              <a:rPr lang="ru-RU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Священный лик </a:t>
            </a:r>
            <a:r>
              <a:rPr lang="ru-RU" sz="6000" b="1" spc="-28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Богоматери на Руси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505308" cy="30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41885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869160"/>
            <a:ext cx="2088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пользователь\Desktop\image_4d28da324b2a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6" y="214290"/>
            <a:ext cx="42862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1406" y="714356"/>
            <a:ext cx="457200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Богоматери полны чувства, которое в средние века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определяли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«радость святой печали». </a:t>
            </a:r>
          </a:p>
          <a:p>
            <a:pPr algn="ctr" eaLnBrk="0" hangingPunct="0"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Владимирская Богоматерь» - одно из лучших произведений средневекового искусства, которое художник </a:t>
            </a:r>
            <a:endParaRPr lang="ru-RU" sz="24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И.Э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Грабарь справедливо </a:t>
            </a: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назвал 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«несравненной, чудесной, извечной песнью материнства».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57620" y="655338"/>
            <a:ext cx="521493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древнерусском искусстве образ Богородицы был связан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культом Матери-земли; обеим были присущи общие начала святости и материнства:</a:t>
            </a:r>
          </a:p>
          <a:p>
            <a:pPr marL="612000" indent="-324000" eaLnBrk="0" hangingPunct="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мать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Пресвятая Богородица;</a:t>
            </a:r>
          </a:p>
          <a:p>
            <a:pPr marL="612000" indent="-324000" eaLnBrk="0" hangingPunct="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мать - сыра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земля, 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сознании русского человека образ Богоматери всегда был окружён ореолом чистоты, святости и жертвенной любви.</a:t>
            </a:r>
          </a:p>
          <a:p>
            <a:pPr eaLnBrk="0" hangingPunct="0"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0" y="5929330"/>
            <a:ext cx="428624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М.А.Врубель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Богоматерь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младенцем.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1885г.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6" r="3932"/>
          <a:stretch>
            <a:fillRect/>
          </a:stretch>
        </p:blipFill>
        <p:spPr bwMode="auto">
          <a:xfrm>
            <a:off x="285720" y="285728"/>
            <a:ext cx="366178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Древнерусская иконопись насчитывает </a:t>
            </a:r>
            <a:endParaRPr lang="ru-RU" sz="24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 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изображений Богоматери, </a:t>
            </a:r>
            <a:endParaRPr lang="ru-RU" sz="24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они восходят к четырём основным типам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2071678"/>
          <a:ext cx="857256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4710"/>
            <a:ext cx="9144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Оранте</a:t>
            </a:r>
            <a:r>
              <a:rPr lang="ru-RU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ru-RU" sz="2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молящеяся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 воздетыми к небу руками</a:t>
            </a: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Богоматерь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изображается в рост в молитвенной позе, с разведенными в стороны, согнутыми в локтях руками, поднятыми на уровень головы.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14282" y="60721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Богоматерь Великая Панагия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ок.1218г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Оранта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785957"/>
            <a:ext cx="2730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1787082"/>
            <a:ext cx="3241784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4786314" y="6068817"/>
            <a:ext cx="28813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Богоматерь. Мозаика.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Киев.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Оранта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8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Знамение</a:t>
            </a:r>
            <a:r>
              <a:rPr lang="ru-RU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(знаменующей рождение Спасителя, воплощение новой жизни</a:t>
            </a: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Богородица  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позе </a:t>
            </a:r>
            <a:r>
              <a:rPr lang="ru-RU" sz="24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Оранты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груди – медальон с </a:t>
            </a:r>
            <a:r>
              <a:rPr lang="ru-RU" sz="2400" b="1" spc="-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изображе-нием</a:t>
            </a:r>
            <a:r>
              <a:rPr lang="ru-RU" sz="2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Иисуса. Мария протягивает руки в 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молитвенном жесте к своему Божественному Сыну, прося его за род человеческий.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2520"/>
            <a:ext cx="3427200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60925" y="6072206"/>
            <a:ext cx="34829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Коренная икона Божией Матери. Знамение 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000240"/>
            <a:ext cx="3584486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6072206"/>
            <a:ext cx="42862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Серафимо-Понетаевская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икона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Божией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Матери. Знамение.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235207"/>
            <a:ext cx="9144000" cy="23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ts val="2500"/>
              </a:lnSpc>
              <a:defRPr/>
            </a:pPr>
            <a:r>
              <a:rPr lang="ru-RU" sz="2800" b="1" i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Елеуса</a:t>
            </a:r>
            <a:r>
              <a:rPr lang="ru-RU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(«умиление», ласкающая и обнимающая </a:t>
            </a: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Сына).</a:t>
            </a:r>
          </a:p>
          <a:p>
            <a:pPr algn="ctr" eaLnBrk="0" hangingPunct="0">
              <a:lnSpc>
                <a:spcPts val="2500"/>
              </a:lnSpc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Лирический образ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Богоматери с умилением смотрит на Сына. Икона, передающая нежность матери и сына. Любовь, отраженная на иконе, сохраняет земное и небесное, божественное и человеческое начала. Мать ласкает его, и Младенец с нежностью прижимается к ней. Иисус может быть и на правой, и на левой стороне.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540" y="2507082"/>
            <a:ext cx="2936046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919688" y="5997379"/>
            <a:ext cx="3152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Ярославская икона Божией Матери.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Елеуса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61" y="2507082"/>
            <a:ext cx="2809583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71438" y="5997379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Богоматерь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Троице-Сергиева Монастыря.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(начало15 века).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Елеуса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0056"/>
            <a:ext cx="9144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800" b="1" i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Одигитрия</a:t>
            </a:r>
            <a:r>
              <a:rPr lang="ru-RU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ru-RU" sz="2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путеводительница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указывающая на младенца Иисуса, </a:t>
            </a:r>
            <a:r>
              <a:rPr lang="ru-RU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сидящего 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неё на руках). </a:t>
            </a:r>
            <a:endParaRPr lang="ru-RU" sz="24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2500"/>
              </a:lnSpc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Дева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представлена с </a:t>
            </a:r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Богомладенцем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держит в одной руке свернутый свиток, а другой благословляет. Изображения Богоматери и Младенца - строже, их головы не касаются друг друга.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255082"/>
            <a:ext cx="319994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4643438" y="6072188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Смоленской Пресвятой Богородицы. Одигитрия.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172" y="2255082"/>
            <a:ext cx="3265638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85720" y="6068817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Божией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Матери. Начало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Византия.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Одигитрия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42848" y="285728"/>
            <a:ext cx="50006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Изображая Деву Марию, русские иконописцы создавали образ Матери, которая знает о страданиях, ждущих ее Сына, и которая с рождения Младенца знает,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отдаст Его людям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спасения.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ru-RU" sz="11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русских иконах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Богоматерь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в печали, но эта печаль разная: то скорбная, то светлая. Однако всегда исполнена душевной ясности, мудрости и большой духовной силы.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28"/>
            <a:ext cx="3286148" cy="58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6000768"/>
            <a:ext cx="4143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С.Ф.Ушаков.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Богородица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Умиление, 1668г.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Шедевры древнерусской иконописи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33511"/>
            <a:ext cx="47863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подлинным шедеврам древнерусской иконописи относится «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Богоматерь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Донская», созданная в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Феофаном Греком. Такое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получила в связи с победой войска князя Дмитрия Донского на Куликовом поле.</a:t>
            </a: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Русской церкви икона почитается чудотворной.</a:t>
            </a:r>
          </a:p>
          <a:p>
            <a:pPr algn="ctr" eaLnBrk="0" hangingPunct="0"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C:\Users\пользователь\Desktop\Feofan_Donska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745788"/>
            <a:ext cx="4143404" cy="546929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143512"/>
            <a:ext cx="48577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79388" algn="ctr" eaLnBrk="0" hangingPunct="0">
              <a:defRPr/>
            </a:pPr>
            <a:r>
              <a:rPr lang="ru-RU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чудотворными иконами связаны целые сказания: </a:t>
            </a:r>
            <a:endParaRPr lang="ru-RU" sz="2000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 algn="ctr" eaLnBrk="0" hangingPunct="0">
              <a:defRPr/>
            </a:pPr>
            <a:r>
              <a:rPr lang="ru-RU" sz="20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иконы </a:t>
            </a:r>
            <a:r>
              <a:rPr lang="ru-RU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исцеляют, спасают, «парят в воздухе».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28" y="6072206"/>
            <a:ext cx="3885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Донская икона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Божией Матери.</a:t>
            </a:r>
          </a:p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XIV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век.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Елеуса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35420"/>
            <a:ext cx="471487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Приамурья и Дальнего Востока великой святыней является чудотворная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Албазинская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икона Божией Матери, именуемая «Слово плоть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бысть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lnSpc>
                <a:spcPts val="2600"/>
              </a:lnSpc>
              <a:defRPr/>
            </a:pP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Пресвятая Богородица изображена в пояс, прямо.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lnSpc>
                <a:spcPts val="26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иконографическому типу этот образ ближе всего к иконам «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Оранта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(в русской традиции «Знамение»).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lnSpc>
                <a:spcPts val="26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отмечается особым написанием фигуры 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Младенца, </a:t>
            </a:r>
            <a:r>
              <a:rPr lang="ru-RU" sz="2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подчеркивающим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пребывание во чреве Матери.</a:t>
            </a:r>
          </a:p>
        </p:txBody>
      </p:sp>
      <p:pic>
        <p:nvPicPr>
          <p:cNvPr id="20483" name="Picture 2" descr="C:\Users\пользователь\Desktop\Уроки\МХК 7\Новая папка\Слово-Плоть-Бы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999" y="642918"/>
            <a:ext cx="436171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пользователь\Desktop\Уроки\МХК 7\Новая папка\ftj - rxjby iazofbdwkvj uvqti jjs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869" y="571480"/>
            <a:ext cx="447028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357719" y="5711845"/>
            <a:ext cx="4714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Албазинская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икона Божией Матери «Слово плоть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бысть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Оранта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63" y="428625"/>
            <a:ext cx="8001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ru-RU" sz="28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1080000" indent="-324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назывались фигурки женщин в         первобытную эпоху? </a:t>
            </a:r>
          </a:p>
          <a:p>
            <a:pPr marL="1080000" indent="-324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они олицетворяли? </a:t>
            </a:r>
          </a:p>
          <a:p>
            <a:pPr marL="1080000" indent="-324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шедевр собора Шартр.</a:t>
            </a:r>
          </a:p>
          <a:p>
            <a:pPr marL="1080000" indent="-324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автора деревянной скульптуры «Мадонна Милосердия».</a:t>
            </a:r>
          </a:p>
        </p:txBody>
      </p:sp>
      <p:pic>
        <p:nvPicPr>
          <p:cNvPr id="3" name="Picture 5" descr="сидоркин колыбельная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071670" y="3571876"/>
            <a:ext cx="4443554" cy="28660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" y="214290"/>
            <a:ext cx="9144000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Иконы в мировом искусстве -  это явление уникальное. Русская иконопись имеет огромное художественное значение. Это источник света и радости, который вызывает у зрителя ощущение внутренней легкости, ощущение гармонии.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750" y="2071678"/>
            <a:ext cx="65529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Крестный ход с иконой Богоматери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8" y="159507"/>
            <a:ext cx="528638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Иконы – это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небольшие двери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spc="-5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sz="2300" b="1" spc="-5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</a:t>
            </a:r>
            <a:r>
              <a:rPr lang="ru-RU" sz="2300" b="1" spc="-5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жизнь иную </a:t>
            </a:r>
            <a:r>
              <a:rPr lang="ru-RU" sz="2300" b="1" spc="-5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приглашают</a:t>
            </a:r>
            <a:r>
              <a:rPr lang="ru-RU" sz="2300" b="1" spc="-5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Войти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сквозь них по нашей 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вере: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Одних впускают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 мешают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Иконы – это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светлые 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оконца, 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spc="-6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</a:t>
            </a:r>
            <a:r>
              <a:rPr lang="ru-RU" sz="2300" b="1" spc="-6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каждой Боголепный мир сияет</a:t>
            </a:r>
            <a:r>
              <a:rPr lang="ru-RU" sz="2300" b="1" spc="-6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строго поглядит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улыбнется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дивное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смирение являет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Пройти сквозь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позолоту к ним 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бы,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ничтожны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силы человечьи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300" b="1" spc="-1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лишь издали глядим на нимбы</a:t>
            </a:r>
            <a:r>
              <a:rPr lang="ru-RU" sz="23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Лампады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зажигаем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ставим свечи.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чудо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происходит и от взгляда</a:t>
            </a:r>
            <a:endParaRPr lang="ru-RU" sz="23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духом дышащие лица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утешенье есть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ru-RU" sz="23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 не </a:t>
            </a:r>
            <a:r>
              <a:rPr lang="ru-RU" sz="2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надо, </a:t>
            </a:r>
          </a:p>
          <a:p>
            <a:pPr algn="ctr"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300" b="1" kern="0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300" b="1" kern="0" spc="-1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сердцу сладко</a:t>
            </a:r>
            <a:r>
              <a:rPr lang="ru-RU" sz="2300" b="1" kern="0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b="1" kern="0" spc="-1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300" b="1" kern="0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</a:t>
            </a:r>
            <a:r>
              <a:rPr lang="ru-RU" sz="2300" b="1" kern="0" spc="-1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молиться</a:t>
            </a:r>
            <a:r>
              <a:rPr lang="ru-RU" sz="2300" b="1" kern="0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0" hangingPunct="0">
              <a:lnSpc>
                <a:spcPts val="2300"/>
              </a:lnSpc>
              <a:spcAft>
                <a:spcPts val="600"/>
              </a:spcAft>
              <a:defRPr/>
            </a:pPr>
            <a:r>
              <a:rPr lang="ru-RU" sz="20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ru-RU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</a:t>
            </a:r>
            <a:r>
              <a:rPr lang="ru-RU" sz="2000" b="1" i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Адриянов</a:t>
            </a:r>
            <a:r>
              <a:rPr lang="ru-RU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594" y="3286124"/>
            <a:ext cx="3852000" cy="340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594" y="142852"/>
            <a:ext cx="3852000" cy="31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2875" y="259747"/>
            <a:ext cx="592932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576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икона? Иконопись?</a:t>
            </a:r>
          </a:p>
          <a:p>
            <a:pPr marL="576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 шедеврах </a:t>
            </a:r>
            <a:r>
              <a:rPr lang="ru-RU" sz="2400" b="1" spc="-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византийс-кой</a:t>
            </a:r>
            <a:r>
              <a:rPr lang="ru-RU" sz="2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древнерусской иконописи, </a:t>
            </a:r>
            <a:r>
              <a:rPr lang="ru-RU" sz="2400" b="1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запечатлевших </a:t>
            </a: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Богоматери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6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основные типы изображения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Богородицы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древнерусском искусстве. Приведите примеры известных вам произведений.</a:t>
            </a:r>
          </a:p>
          <a:p>
            <a:pPr marL="576000" indent="-324000" eaLnBrk="0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икону нашего Приамурья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Что она воплощает? </a:t>
            </a:r>
          </a:p>
        </p:txBody>
      </p:sp>
      <p:sp>
        <p:nvSpPr>
          <p:cNvPr id="23555" name="Прямоугольник 7"/>
          <p:cNvSpPr>
            <a:spLocks noChangeArrowheads="1"/>
          </p:cNvSpPr>
          <p:nvPr/>
        </p:nvSpPr>
        <p:spPr bwMode="auto">
          <a:xfrm>
            <a:off x="0" y="522906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выражение «чудотворная икона»?</a:t>
            </a:r>
          </a:p>
        </p:txBody>
      </p:sp>
      <p:pic>
        <p:nvPicPr>
          <p:cNvPr id="23556" name="Picture 4" descr="C:\Users\пользователь\Desktop\Уроки\МХК 7\Новая папка\00181-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928670"/>
            <a:ext cx="300523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М.: Дрофа, 2007.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Мировая художественной культуры (поурочное планирование), 7 класс.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Н.Н.Куцман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 Волгоград. Корифей. 2011 год.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Учебник «Мировая художественная культура». 7-9 классы: Базовый уровень. 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Википедия –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https://ru.wikipedia.org/wiki/%D0%92%D0%BB%D0%B0%D0%B4%D0%B8%D0%BC%D0%B8%D1%80%D1%81%D0%BA%D0%B0%D1%8F_%D0%B8%D0%BA%D0%BE%D0%BD%D0%B0_%D0%91%D0%BE%D0%B6%D0%B8%D0%B5%D0%B9_%D0%9C%D0%B0%D1%82%D0%B5%D1%80%D0%B8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34692"/>
      </p:ext>
    </p:extLst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42844" y="500042"/>
            <a:ext cx="471490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Западной Европе существовал культ мадонны, то у нас на Руси – культ Богородицы, которая воспринималась как покровительница и защитница родной земли, заступница людей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богом.</a:t>
            </a:r>
          </a:p>
          <a:p>
            <a:pPr algn="ctr" eaLnBrk="0" hangingPunct="0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древнейших времен до наших дней сохранились основные изображения Богоматери, зародившиеся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lnSpc>
                <a:spcPts val="2700"/>
              </a:lnSpc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Византии и пришедшие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lnSpc>
                <a:spcPts val="2700"/>
              </a:lnSpc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Русь с принятием христианства.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4094563" cy="559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00562" y="569948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В.М.Васнецов «Богоматерь с Младенцем» (1885-1893). Фреска.</a:t>
            </a:r>
          </a:p>
          <a:p>
            <a:pPr algn="ctr">
              <a:lnSpc>
                <a:spcPts val="1800"/>
              </a:lnSpc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росписи Владимирского собора в Киеве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-32" y="745554"/>
            <a:ext cx="5072067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Евангелии о деве Марии сказано немного.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скромно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держалась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стороне и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страшный день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смерти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Сына была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ним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0" hangingPunct="0"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spcAft>
                <a:spcPts val="600"/>
              </a:spcAft>
              <a:defRPr/>
            </a:pPr>
            <a:r>
              <a:rPr lang="ru-RU" sz="2400" b="1" spc="-5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…Магдалина билась и рыдала,</a:t>
            </a:r>
          </a:p>
          <a:p>
            <a:pPr algn="ctr" eaLnBrk="0" hangingPunct="0">
              <a:spcAft>
                <a:spcPts val="600"/>
              </a:spcAft>
              <a:defRPr/>
            </a:pPr>
            <a:r>
              <a:rPr lang="ru-RU" sz="2400" b="1" spc="-5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любимый каменел.</a:t>
            </a:r>
          </a:p>
          <a:p>
            <a:pPr algn="ctr" eaLnBrk="0" hangingPunct="0">
              <a:spcAft>
                <a:spcPts val="600"/>
              </a:spcAft>
              <a:defRPr/>
            </a:pPr>
            <a:r>
              <a:rPr lang="ru-RU" sz="2400" b="1" spc="-5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туда, где молча Мать стояла,</a:t>
            </a:r>
          </a:p>
          <a:p>
            <a:pPr algn="ctr" eaLnBrk="0" hangingPunct="0">
              <a:spcAft>
                <a:spcPts val="600"/>
              </a:spcAft>
              <a:defRPr/>
            </a:pPr>
            <a:r>
              <a:rPr lang="ru-RU" sz="2400" b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никто взглянуть и не </a:t>
            </a:r>
            <a:r>
              <a:rPr lang="ru-RU" sz="2400" b="1" spc="-1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посмел. </a:t>
            </a:r>
            <a:endParaRPr lang="ru-RU" sz="2400" b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42"/>
            <a:ext cx="4000798" cy="557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5715008" y="6000768"/>
            <a:ext cx="2292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Распятие Иисуса.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572000" y="642938"/>
            <a:ext cx="40719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христиане искали и хранили воспоминания о ней, записывали свидетельства тех, кто ее видел. Их собрали в отдельные книги и назвали апокрифами, что в переводе с греческого означает «тайные,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отдельные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книги».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апокрифы были одобрены церковью. </a:t>
            </a: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22" y="214290"/>
            <a:ext cx="412911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863323" y="6131502"/>
            <a:ext cx="342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Явление ангела деве Марии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69346"/>
            <a:ext cx="9144000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79388" algn="ctr" eaLnBrk="0" hangingPunct="0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Богоматерь издавна считается покровительницей и заступницей русской земли.  Она окружена особым почитанием, особой любовью верующего  народа. 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179388" algn="ctr" eaLnBrk="0" hangingPunct="0">
              <a:lnSpc>
                <a:spcPts val="2600"/>
              </a:lnSpc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Руси было великое множество чудотворных и явленных икон  Богоматери.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0" y="2071677"/>
            <a:ext cx="2612955" cy="3420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714348" y="5488560"/>
            <a:ext cx="1572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Смоленская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071678"/>
            <a:ext cx="2720452" cy="3420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174" name="Прямоугольник 10"/>
          <p:cNvSpPr>
            <a:spLocks noChangeArrowheads="1"/>
          </p:cNvSpPr>
          <p:nvPr/>
        </p:nvSpPr>
        <p:spPr bwMode="auto">
          <a:xfrm>
            <a:off x="3714744" y="5488560"/>
            <a:ext cx="1266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Иверская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6786578" y="5488560"/>
            <a:ext cx="1346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Казанская</a:t>
            </a:r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080702"/>
            <a:ext cx="2836102" cy="3420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592933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</a:t>
            </a:r>
            <a:r>
              <a:rPr lang="ru-RU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слово греческое, в переводе означает «образ», «изображение». Кстати, на Руси иконы так и называли – «образа»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2844" y="214290"/>
            <a:ext cx="8929687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60000" eaLnBrk="0" hangingPunct="0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изображения Девы Марии связаны с различными событиями нашей истории.</a:t>
            </a:r>
          </a:p>
          <a:p>
            <a:pPr marL="720000" indent="-457200" eaLnBrk="0" hangingPunct="0">
              <a:lnSpc>
                <a:spcPts val="27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Владимирская икона, по преданию, несколько раз спасала Москву от нашествия татар.</a:t>
            </a:r>
          </a:p>
          <a:p>
            <a:pPr marL="720000" indent="-457200" eaLnBrk="0" hangingPunct="0">
              <a:lnSpc>
                <a:spcPts val="2700"/>
              </a:lnSpc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Донская икона принимала участие в исторической Куликовской битве.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169" y="2543644"/>
            <a:ext cx="2859665" cy="3600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5214942" y="6072206"/>
            <a:ext cx="2066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Донская икона 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Божией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543644"/>
            <a:ext cx="2571424" cy="3600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642910" y="6072206"/>
            <a:ext cx="378618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Влади́мирская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ико́на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Бо́жией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Ма́тери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21429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spc="-1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Владимирской </a:t>
            </a:r>
            <a:r>
              <a:rPr lang="ru-RU" sz="3200" b="1" i="1" spc="-1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богоматери (</a:t>
            </a:r>
            <a:r>
              <a:rPr lang="en-US" sz="3200" b="1" i="1" spc="-1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 </a:t>
            </a:r>
            <a:r>
              <a:rPr lang="ru-RU" sz="3200" b="1" i="1" spc="-1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век)</a:t>
            </a:r>
            <a:endParaRPr lang="ru-RU" sz="3200" b="1" i="1" spc="-1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42" y="1500188"/>
            <a:ext cx="45720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Влади́мирская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ико́на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Бо́жией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Ма́тери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одна из лучших ранних образцов византийской живописи. </a:t>
            </a:r>
            <a:r>
              <a:rPr lang="ru-RU" sz="24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</a:t>
            </a:r>
            <a:r>
              <a:rPr lang="ru-RU" sz="24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Богородицы-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из самых чтимых реликвий Русской Церкви; считается чудотворной. </a:t>
            </a:r>
          </a:p>
        </p:txBody>
      </p:sp>
      <p:pic>
        <p:nvPicPr>
          <p:cNvPr id="9220" name="Picture 1" descr="C:\Users\пользователь\Desktop\image_4d28da324b2a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6" y="798534"/>
            <a:ext cx="3833812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церковному преданию, её написал евангелист Лука на доске стола,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которым ел Иисус с Марией и Иосифом. </a:t>
            </a:r>
            <a:endParaRPr lang="ru-RU" sz="2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легенде,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попала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Константинополь из Иерусалима в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при императоре Феодосии. Тогда же она была привезена на Русь и с тех пор не покидала пределов русской земли. 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500562" y="6000768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Евангелист Лука, пишущий икону Богородицы. Середина XVI в.</a:t>
            </a: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85728"/>
            <a:ext cx="4228229" cy="58579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1318</Words>
  <Application>Microsoft Office PowerPoint</Application>
  <PresentationFormat>Экран (4:3)</PresentationFormat>
  <Paragraphs>144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91</cp:revision>
  <dcterms:created xsi:type="dcterms:W3CDTF">2012-11-29T08:19:07Z</dcterms:created>
  <dcterms:modified xsi:type="dcterms:W3CDTF">2015-11-27T13:25:46Z</dcterms:modified>
</cp:coreProperties>
</file>