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5" r:id="rId8"/>
    <p:sldId id="266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729" autoAdjust="0"/>
  </p:normalViewPr>
  <p:slideViewPr>
    <p:cSldViewPr>
      <p:cViewPr varScale="1">
        <p:scale>
          <a:sx n="80" d="100"/>
          <a:sy n="80" d="100"/>
        </p:scale>
        <p:origin x="-5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178CE7-B8C1-473C-A0CC-7FBC42385B2A}" type="datetimeFigureOut">
              <a:rPr lang="ru-RU" smtClean="0"/>
              <a:t>28.11.2015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6FD5A-00AC-4F82-A726-E8554B1AB83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178CE7-B8C1-473C-A0CC-7FBC42385B2A}" type="datetimeFigureOut">
              <a:rPr lang="ru-RU" smtClean="0"/>
              <a:t>28.11.2015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6FD5A-00AC-4F82-A726-E8554B1AB8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178CE7-B8C1-473C-A0CC-7FBC42385B2A}" type="datetimeFigureOut">
              <a:rPr lang="ru-RU" smtClean="0"/>
              <a:t>28.11.2015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6FD5A-00AC-4F82-A726-E8554B1AB8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178CE7-B8C1-473C-A0CC-7FBC42385B2A}" type="datetimeFigureOut">
              <a:rPr lang="ru-RU" smtClean="0"/>
              <a:t>28.11.2015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6FD5A-00AC-4F82-A726-E8554B1AB8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178CE7-B8C1-473C-A0CC-7FBC42385B2A}" type="datetimeFigureOut">
              <a:rPr lang="ru-RU" smtClean="0"/>
              <a:t>28.11.2015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6FD5A-00AC-4F82-A726-E8554B1AB83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178CE7-B8C1-473C-A0CC-7FBC42385B2A}" type="datetimeFigureOut">
              <a:rPr lang="ru-RU" smtClean="0"/>
              <a:t>28.11.2015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6FD5A-00AC-4F82-A726-E8554B1AB8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178CE7-B8C1-473C-A0CC-7FBC42385B2A}" type="datetimeFigureOut">
              <a:rPr lang="ru-RU" smtClean="0"/>
              <a:t>28.11.2015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6FD5A-00AC-4F82-A726-E8554B1AB8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178CE7-B8C1-473C-A0CC-7FBC42385B2A}" type="datetimeFigureOut">
              <a:rPr lang="ru-RU" smtClean="0"/>
              <a:t>28.11.2015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6FD5A-00AC-4F82-A726-E8554B1AB8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178CE7-B8C1-473C-A0CC-7FBC42385B2A}" type="datetimeFigureOut">
              <a:rPr lang="ru-RU" smtClean="0"/>
              <a:t>28.11.2015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6FD5A-00AC-4F82-A726-E8554B1AB83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178CE7-B8C1-473C-A0CC-7FBC42385B2A}" type="datetimeFigureOut">
              <a:rPr lang="ru-RU" smtClean="0"/>
              <a:t>28.11.2015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6FD5A-00AC-4F82-A726-E8554B1AB8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178CE7-B8C1-473C-A0CC-7FBC42385B2A}" type="datetimeFigureOut">
              <a:rPr lang="ru-RU" smtClean="0"/>
              <a:t>28.11.2015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6FD5A-00AC-4F82-A726-E8554B1AB83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F178CE7-B8C1-473C-A0CC-7FBC42385B2A}" type="datetimeFigureOut">
              <a:rPr lang="ru-RU" smtClean="0"/>
              <a:t>28.11.2015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EE6FD5A-00AC-4F82-A726-E8554B1AB83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ates.gnpbu.ru/4-9/Rabelais/rabelais.html" TargetMode="External"/><Relationship Id="rId2" Type="http://schemas.openxmlformats.org/officeDocument/2006/relationships/hyperlink" Target="http://place-fact.com/person/9284/fact/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5fan.ru/wievjob.php?id=779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15328" cy="142876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</a:rPr>
              <a:t>Федеральное государственное бюджетное образовательное учреждение высшего образования</a:t>
            </a:r>
            <a:br>
              <a:rPr lang="ru-RU" sz="2000" b="1" dirty="0" smtClean="0">
                <a:latin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</a:rPr>
              <a:t>«Мурманский арктический государственный университет»</a:t>
            </a:r>
            <a:br>
              <a:rPr lang="ru-RU" sz="2000" b="1" dirty="0" smtClean="0">
                <a:latin typeface="Times New Roman" pitchFamily="18" charset="0"/>
              </a:rPr>
            </a:br>
            <a:endParaRPr lang="ru-RU" sz="2000" b="1" dirty="0"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857364"/>
            <a:ext cx="7615262" cy="478634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2600" b="1" dirty="0" smtClean="0">
                <a:latin typeface="Times New Roman" pitchFamily="18" charset="0"/>
              </a:rPr>
              <a:t>Презентация на тему:</a:t>
            </a:r>
          </a:p>
          <a:p>
            <a:pPr algn="ctr">
              <a:buNone/>
            </a:pPr>
            <a:endParaRPr lang="ru-RU" sz="2200" dirty="0" smtClean="0">
              <a:latin typeface="Times New Roman" pitchFamily="18" charset="0"/>
            </a:endParaRPr>
          </a:p>
          <a:p>
            <a:pPr algn="ctr">
              <a:buNone/>
            </a:pPr>
            <a:r>
              <a:rPr lang="ru-RU" sz="2200" dirty="0" smtClean="0">
                <a:latin typeface="Times New Roman" pitchFamily="18" charset="0"/>
              </a:rPr>
              <a:t>« Педагогические идеи Франсуа Рабле»</a:t>
            </a:r>
          </a:p>
          <a:p>
            <a:pPr algn="ctr">
              <a:buNone/>
            </a:pPr>
            <a:endParaRPr lang="ru-RU" sz="2000" dirty="0">
              <a:latin typeface="Times New Roman" pitchFamily="18" charset="0"/>
            </a:endParaRPr>
          </a:p>
          <a:p>
            <a:pPr algn="r">
              <a:buNone/>
            </a:pPr>
            <a:r>
              <a:rPr lang="ru-RU" sz="2000" dirty="0" smtClean="0">
                <a:latin typeface="Times New Roman" pitchFamily="18" charset="0"/>
              </a:rPr>
              <a:t>                                                                                Подготовила:</a:t>
            </a:r>
          </a:p>
          <a:p>
            <a:pPr algn="r">
              <a:buNone/>
            </a:pPr>
            <a:r>
              <a:rPr lang="ru-RU" sz="2000" dirty="0" smtClean="0">
                <a:latin typeface="Times New Roman" pitchFamily="18" charset="0"/>
              </a:rPr>
              <a:t>                                                                                Студентка 2 курса </a:t>
            </a:r>
          </a:p>
          <a:p>
            <a:pPr algn="r">
              <a:buNone/>
            </a:pPr>
            <a:r>
              <a:rPr lang="ru-RU" sz="2000" dirty="0" smtClean="0">
                <a:latin typeface="Times New Roman" pitchFamily="18" charset="0"/>
              </a:rPr>
              <a:t>                                                                                Группы 2БПО-НО</a:t>
            </a:r>
          </a:p>
          <a:p>
            <a:pPr algn="r">
              <a:buNone/>
            </a:pPr>
            <a:r>
              <a:rPr lang="ru-RU" sz="2000" dirty="0" smtClean="0">
                <a:latin typeface="Times New Roman" pitchFamily="18" charset="0"/>
              </a:rPr>
              <a:t>                                                                                Тихомирова Дарья Андреевна                           </a:t>
            </a:r>
          </a:p>
          <a:p>
            <a:pPr algn="r">
              <a:buNone/>
            </a:pPr>
            <a:r>
              <a:rPr lang="ru-RU" sz="2000" dirty="0">
                <a:latin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</a:rPr>
              <a:t>                                                                               преподаватель: Татьяна                                             </a:t>
            </a:r>
          </a:p>
          <a:p>
            <a:pPr algn="r">
              <a:buNone/>
            </a:pP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</a:rPr>
              <a:t>                                                                               Владимировна Панченко</a:t>
            </a:r>
          </a:p>
          <a:p>
            <a:pPr>
              <a:buNone/>
            </a:pPr>
            <a:endParaRPr lang="ru-RU" sz="2000" dirty="0">
              <a:latin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</a:endParaRPr>
          </a:p>
          <a:p>
            <a:pPr algn="ctr">
              <a:buNone/>
            </a:pPr>
            <a:endParaRPr lang="ru-RU" sz="2000" b="1" dirty="0" smtClean="0">
              <a:latin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</a:rPr>
              <a:t>Мурманск 2015 год</a:t>
            </a:r>
          </a:p>
          <a:p>
            <a:pPr>
              <a:buNone/>
            </a:pPr>
            <a:endParaRPr lang="ru-RU" sz="2000" dirty="0">
              <a:latin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</a:endParaRPr>
          </a:p>
          <a:p>
            <a:pPr algn="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9286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педагогика в эпоху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Возраждения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285860"/>
            <a:ext cx="7715304" cy="500066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7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Педагогика эпохи Возрождения большое значение придавала стимулированию живого интереса учащихся к знаниям, развитию их практических умений и навыков. Появлялись школы, где создавалась такая атмосфера учения, которая превращала процесс познания в радостную и интересную деятельность самого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ребенка. В этот период широко использовались экскурсии, наглядность всех видов, игры, уроки среди живой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природы. 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Педагоги-гуманисты ставили задачей воспитать здоровых, жизнедеятельных людей, обладающих многосторонними интересами. Они уделяли большое внимание физическому и умственному воспитанию детей, которое содействовало бы развитию в них творческой активности, самодеятельности, вооружало их реальными светскими знаниями. Гуманисты считали, что обучение должно быть основано на наглядности и обеспечивать сознательное усвоение знаний учащимися. Они осуждали характерную для средневековья палочную дисциплину, призывали бережно и внимательно подходить к ребенку, уважать его как личность. Протестуя против феодальной системы воспитания, против догматизма и подавления умственных сил ребенка,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педаго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ги-гуманисты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выдвигали, безусловно, передовые для своего времени педагогические требования. Влияние идей гуманистов распространялось только в школах, где учились дети знатных и состоятельных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родителей</a:t>
            </a:r>
          </a:p>
          <a:p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400" dirty="0" smtClean="0">
                <a:latin typeface="Times New Roman" pitchFamily="18" charset="0"/>
                <a:cs typeface="Times New Roman" pitchFamily="18" charset="0"/>
              </a:rPr>
            </a:br>
            <a:endParaRPr lang="ru-RU" sz="7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/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11222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dirty="0" smtClean="0"/>
              <a:t>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ИОГРАФИЯ ФРАНСУА РАБЛЕ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68" y="1285860"/>
            <a:ext cx="5361820" cy="5143536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Франсуа Рабле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французский писатель-гуманист. Рабле родился в небольшом французском городке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Шиноне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семье известного в тех местах адвоката и землевладельца. Однако точная дата его рождения неизвестна. Исследователи называют и 1494, и 1495, и даже 1483 годы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Родился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семье адвоката. Образование получил в монастыре. С 1527 г. вёл жизнь странствующего учёного; изучал древние языки, археологию, право, естественные науки, медицину. С 1537 г. доктор медицины. С 1551 г. священник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Мёдоне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(близ Парижа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Главным делом жизни Рабле стала литературная деятельность. В 1532 г. он, в подражание народному роману о великане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Гаргантюа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написал первую книгу эпопеи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Гаргантюа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Пантагрюэль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», опубликованную под псевдонимом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Алькофрибас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Назье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Три следующие книги романа вышли в свет в 1534—1552 гг. Сорбонна и парижский парламент осудили произведение за непристойность и обвинили автора в ереси. Заключительная часть романа вышла уже после смерти писателя — в 1564 г. (предполагается, что по материалам Рабле её написал один из его учеников).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/>
              <a:t>Умер 9 апреля 1553 г. в Париже.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portre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1428736"/>
            <a:ext cx="2286000" cy="29718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1000132"/>
          </a:xfrm>
        </p:spPr>
        <p:txBody>
          <a:bodyPr/>
          <a:lstStyle/>
          <a:p>
            <a:r>
              <a:rPr lang="ru-RU" dirty="0" smtClean="0"/>
              <a:t> интересные факты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071546"/>
            <a:ext cx="7647836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25196" indent="-342900">
              <a:buFont typeface="+mj-lt"/>
              <a:buAutoNum type="arabicPeriod"/>
            </a:pPr>
            <a:r>
              <a:rPr lang="ru-RU" sz="1400" dirty="0" err="1" smtClean="0"/>
              <a:t>Валанс</a:t>
            </a:r>
            <a:r>
              <a:rPr lang="ru-RU" sz="1400" dirty="0" smtClean="0"/>
              <a:t> называют "дверью на юг Франции". Здесь в артиллерийском училище учился Наполеон Бонапарт. В этом городе в середине XVI века учился Франсуа Рабле</a:t>
            </a:r>
            <a:r>
              <a:rPr lang="ru-RU" sz="1400" dirty="0" smtClean="0"/>
              <a:t>.</a:t>
            </a:r>
          </a:p>
          <a:p>
            <a:pPr marL="425196" indent="-342900">
              <a:buFont typeface="+mj-lt"/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25196" indent="-342900">
              <a:buFont typeface="+mj-lt"/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25196" indent="-342900">
              <a:buFont typeface="+mj-lt"/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25196" indent="-342900">
              <a:buFont typeface="+mj-lt"/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25196" indent="-342900">
              <a:buFont typeface="+mj-lt"/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25196" indent="-342900">
              <a:buFont typeface="+mj-lt"/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25196" indent="-342900">
              <a:buFont typeface="+mj-lt"/>
              <a:buAutoNum type="arabicPeriod"/>
            </a:pPr>
            <a:endParaRPr lang="ru-RU" sz="1400" dirty="0" smtClean="0"/>
          </a:p>
          <a:p>
            <a:pPr marL="425196" indent="-342900">
              <a:buFont typeface="+mj-lt"/>
              <a:buAutoNum type="arabicPeriod"/>
            </a:pPr>
            <a:endParaRPr lang="ru-RU" sz="1400" dirty="0" smtClean="0"/>
          </a:p>
          <a:p>
            <a:pPr marL="425196" indent="-342900">
              <a:buFont typeface="+mj-lt"/>
              <a:buAutoNum type="arabicPeriod"/>
            </a:pPr>
            <a:r>
              <a:rPr lang="ru-RU" sz="1400" dirty="0" smtClean="0"/>
              <a:t>Считается</a:t>
            </a:r>
            <a:r>
              <a:rPr lang="ru-RU" sz="1400" dirty="0" smtClean="0"/>
              <a:t>, что первая французская книга была напечатана в Лионе в 1470 году. В XVIII веке Лион стал одним из центров книгопечатания в Европе. Кстати, именно в Лионе Франсуа Рабле написал знаменитую книгу "</a:t>
            </a:r>
            <a:r>
              <a:rPr lang="ru-RU" sz="1400" dirty="0" err="1" smtClean="0"/>
              <a:t>Гаргантюа</a:t>
            </a:r>
            <a:r>
              <a:rPr lang="ru-RU" sz="1400" dirty="0" smtClean="0"/>
              <a:t> и </a:t>
            </a:r>
            <a:r>
              <a:rPr lang="ru-RU" sz="1400" dirty="0" err="1" smtClean="0"/>
              <a:t>Пантагрюэль</a:t>
            </a:r>
            <a:r>
              <a:rPr lang="ru-RU" sz="1400" dirty="0" smtClean="0"/>
              <a:t>".</a:t>
            </a:r>
          </a:p>
          <a:p>
            <a:pPr marL="425196" indent="-342900">
              <a:buFont typeface="+mj-lt"/>
              <a:buAutoNum type="arabicPeriod"/>
            </a:pPr>
            <a:r>
              <a:rPr lang="ru-RU" sz="1400" dirty="0" smtClean="0"/>
              <a:t>Французский город Пуатье несколько раз упоминается в романе "</a:t>
            </a:r>
            <a:r>
              <a:rPr lang="ru-RU" sz="1400" dirty="0" err="1" smtClean="0"/>
              <a:t>Гаргантюа</a:t>
            </a:r>
            <a:r>
              <a:rPr lang="ru-RU" sz="1400" dirty="0" smtClean="0"/>
              <a:t> и </a:t>
            </a:r>
            <a:r>
              <a:rPr lang="ru-RU" sz="1400" dirty="0" err="1" smtClean="0"/>
              <a:t>Пантагрюэль</a:t>
            </a:r>
            <a:r>
              <a:rPr lang="ru-RU" sz="1400" dirty="0" smtClean="0"/>
              <a:t>" Франсуа Рабле.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25196" indent="-342900">
              <a:buFont typeface="+mj-lt"/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25196" indent="-342900">
              <a:buFont typeface="+mj-lt"/>
              <a:buAutoNum type="arabicPeriod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замо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2643182"/>
            <a:ext cx="4514154" cy="2000264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500990" cy="101122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 О Гуманистических идеях в романе «</a:t>
            </a:r>
            <a:r>
              <a:rPr lang="ru-RU" sz="3200" dirty="0" err="1" smtClean="0"/>
              <a:t>Гаргантюа</a:t>
            </a:r>
            <a:r>
              <a:rPr lang="ru-RU" sz="3200" dirty="0" smtClean="0"/>
              <a:t> и </a:t>
            </a:r>
            <a:r>
              <a:rPr lang="ru-RU" sz="3200" dirty="0" err="1" smtClean="0"/>
              <a:t>Пантагрюэль</a:t>
            </a:r>
            <a:r>
              <a:rPr lang="ru-RU" sz="3200" dirty="0" smtClean="0"/>
              <a:t>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своем романе ряд страниц Рабле посвятил во­просам воспитания и образования. Подвергнув острой сатирической критике схоластическую ученость, Раб­ле выступил провозвестником нового, гуманистическо­го воспитания, защитником реальных, практически полезных знаний, активных и наглядных методов обу­чения. Он сторонник гармонического развития детей, которое может, быть, достигнуто путем вооружения их научными знаниями и практическими умениями в со­четании с нравственным, физическим и эстетическим воспитанием.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Роман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Гаргантюа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Пантагрюэль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 дает художе­ственно яркое представление о воспитательных идеа­лах Рабле.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книге первой большой раздел романа  посвящен 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изложению педагогических идей Рабле.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Писатель сопоставил два типа воспитания и образования – 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схоластический и гуманистический.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При этом он использовал очень наглядный пример: изобразил один день жизни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Гаргантюа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под руководством учителей-схоластов из Сорбонны и один день его жизни под руководством мудрого гуманиста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Понократа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Если первое описание передает бесцельность схоластического образования, то второе показывает разумность, гармоничность, полезность гуманистического образования и воспитания, для которого используется каждая минута бодрствования и любая жизненная ситуация и которое построено на конкретности, доступности, наглядности, целесообразности, разнообразии приемов, развитии интересов, связи с жизнью.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положения педагогических идей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основу педагогической теории Ф. Рабле было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положено его убеждение в том, что человек от природы, вне зависимости от происхождения предрасположен к добру, поэтому гуманистические ценности могут отражаться в образовании и передаваться из поколения в поколение.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Свои идеалы нового воспитания и обучения Ф. Рабле выразил, описывая воспитание героя романа: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весь день распределен на систему занятий, чередующихся с играми 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физическими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упражнениями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dirty="0" smtClean="0"/>
              <a:t>Ведущее место в программе обучения отводится древним и новым языкам</a:t>
            </a:r>
            <a:r>
              <a:rPr lang="ru-RU" sz="2000" dirty="0" smtClean="0"/>
              <a:t>, открывающим путь к постижению произведений античных авторов, научному анализу библейских текстов. Важное место в образовании отводится </a:t>
            </a:r>
            <a:r>
              <a:rPr lang="ru-RU" sz="2000" b="1" dirty="0" err="1" smtClean="0"/>
              <a:t>естественно-научному</a:t>
            </a:r>
            <a:r>
              <a:rPr lang="ru-RU" sz="2000" b="1" dirty="0" smtClean="0"/>
              <a:t> познанию </a:t>
            </a:r>
            <a:r>
              <a:rPr lang="ru-RU" sz="2000" b="1" dirty="0" err="1" smtClean="0"/>
              <a:t>человека</a:t>
            </a:r>
            <a:r>
              <a:rPr lang="ru-RU" sz="2000" dirty="0" err="1" smtClean="0"/>
              <a:t>и</a:t>
            </a:r>
            <a:r>
              <a:rPr lang="ru-RU" sz="2000" dirty="0" smtClean="0"/>
              <a:t> природы на основе «семи свободных искусств».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5422408" cy="2968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071546"/>
            <a:ext cx="7576398" cy="517685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Ф. Рабле был сторонником наглядных методов обучения, поэтому основной путь овладения знаниями – </a:t>
            </a:r>
            <a:r>
              <a:rPr lang="ru-RU" dirty="0" err="1" smtClean="0"/>
              <a:t>это</a:t>
            </a:r>
            <a:r>
              <a:rPr lang="ru-RU" b="1" dirty="0" err="1" smtClean="0"/>
              <a:t>непосредственные</a:t>
            </a:r>
            <a:r>
              <a:rPr lang="ru-RU" b="1" dirty="0" smtClean="0"/>
              <a:t> наблюдения молодого человека за окружающим миром.</a:t>
            </a:r>
            <a:r>
              <a:rPr lang="ru-RU" dirty="0" smtClean="0"/>
              <a:t> Особое значение Рабле придавал физическому воспитанию, в котором требовал сочетания физических упражнений с активной деятельностью и освоением ремесел. Педагог выдвинул требование чередования учебы и отдыха, физических и умственных занятий.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2787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2214554"/>
            <a:ext cx="4429156" cy="320989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ransition>
    <p:check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place-fact.com/person/9284/fact/1</a:t>
            </a:r>
            <a:endParaRPr lang="ru-RU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dates.gnpbu.ru/4-9/Rabelais/rabelais.html</a:t>
            </a:r>
            <a:endParaRPr lang="ru-RU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5fan.ru/wievjob.php?id=7795</a:t>
            </a:r>
            <a:endParaRPr lang="ru-RU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http://socialpeded.ru/60-voprosov-s-otvetami-po-soczialnoj-pedagogike/213-gumanisticheskij-ideal-epoxi-vozrozhdeniya-v.html</a:t>
            </a: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211</TotalTime>
  <Words>543</Words>
  <Application>Microsoft Office PowerPoint</Application>
  <PresentationFormat>Экран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Федеральное государственное бюджетное образовательное учреждение высшего образования «Мурманский арктический государственный университет» </vt:lpstr>
      <vt:lpstr>педагогика в эпоху Возраждения</vt:lpstr>
      <vt:lpstr>БИОГРАФИЯ ФРАНСУА РАБЛЕ</vt:lpstr>
      <vt:lpstr> интересные факты</vt:lpstr>
      <vt:lpstr> О Гуманистических идеях в романе «Гаргантюа и Пантагрюэль»</vt:lpstr>
      <vt:lpstr>Основные положения педагогических идей</vt:lpstr>
      <vt:lpstr>Вывод:</vt:lpstr>
      <vt:lpstr>СПАСИБО ЗА ВНИМАНИЕ!</vt:lpstr>
      <vt:lpstr>Источники: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 учереждение высшего образования «Мурманский арктический государственный университет»</dc:title>
  <dc:creator>Даша</dc:creator>
  <cp:lastModifiedBy>Даша</cp:lastModifiedBy>
  <cp:revision>23</cp:revision>
  <dcterms:created xsi:type="dcterms:W3CDTF">2015-11-28T10:09:06Z</dcterms:created>
  <dcterms:modified xsi:type="dcterms:W3CDTF">2015-11-28T13:40:53Z</dcterms:modified>
</cp:coreProperties>
</file>