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8"/>
  </p:notesMasterIdLst>
  <p:sldIdLst>
    <p:sldId id="256" r:id="rId2"/>
    <p:sldId id="284" r:id="rId3"/>
    <p:sldId id="258" r:id="rId4"/>
    <p:sldId id="260" r:id="rId5"/>
    <p:sldId id="266" r:id="rId6"/>
    <p:sldId id="261" r:id="rId7"/>
    <p:sldId id="264" r:id="rId8"/>
    <p:sldId id="272" r:id="rId9"/>
    <p:sldId id="280" r:id="rId10"/>
    <p:sldId id="267" r:id="rId11"/>
    <p:sldId id="281" r:id="rId12"/>
    <p:sldId id="275" r:id="rId13"/>
    <p:sldId id="277" r:id="rId14"/>
    <p:sldId id="279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0760468-76D6-4AD3-8A28-12EF8093E539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5EFC34E-0F9E-494D-BB6F-5EA7280F8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CD750E-D07C-42FD-BA80-45A24EC8F290}" type="slidenum">
              <a:rPr lang="ru-RU" altLang="ru-RU" smtClean="0">
                <a:latin typeface="Arial" charset="0"/>
              </a:rPr>
              <a:pPr/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2F339B-21A8-4EB5-8A8E-A05950516F1D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2FCF1D-88C5-46A3-84C4-23D764EA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B3CD-35A2-4CAB-B027-36FD5D4E837D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8A30-2E32-48F4-AFD7-AF6501AE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1C3D-095D-44FF-B4B4-1F4BF0FAC20B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5972-9281-4067-BDD6-80200EA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7BCA-56DB-49E3-8909-72648EB31CBC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902D-1B42-4860-A307-61DBF2F65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2706-D649-4936-AFB0-4560B4E7D054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7431-645F-454F-BA2B-DFC4958E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517C-27E3-4FF3-B1BD-C742D5B410D2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F7A1-3CCA-4BB6-B86F-A9AAB3CC2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64DC-E7DC-4426-B795-55197B001B0F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D02D-42FD-4A09-97A4-E7012B4A6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F337-8724-4788-909B-F1F57BBC424E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CC9D-9B55-4E0E-98B9-977E1F7B7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D020-F3D3-4AAF-8E60-BB0FDB6EE06B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3D46-1946-43B2-B753-7625FBBE0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1DA1-54D1-4A21-96BB-8B421BA758F3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FC23-3248-4C85-AA62-4D2C2AF63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C9CD-9D77-43A7-950B-637BCE233600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F263-B091-40FD-BB4E-9B0A2603E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8A35EA-FEBA-4301-A4FC-B19792D676B7}" type="datetimeFigureOut">
              <a:rPr lang="en-US"/>
              <a:pPr>
                <a:defRPr/>
              </a:pPr>
              <a:t>11/30/2015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23DA21-F4D5-452E-96C8-93D11AE95BF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 spd="med">
    <p:plu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Konstantin_Mihajlovich_Simonov_ZHdi_menya_i_ya_vernus_tolko_ochen_zhdi_stih_(vmusice.net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poem.ru/Simonov/all.aspx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fishki.net/1756060-konstantin-mihajlovich-simonov.html" TargetMode="External"/><Relationship Id="rId4" Type="http://schemas.openxmlformats.org/officeDocument/2006/relationships/hyperlink" Target="http://ria.ru/spravka/20151128/1329645978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Mihail-Dipalom-Rodina-KSimonovmuzAGimadeev(supermuzlo.co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645024"/>
            <a:ext cx="5072098" cy="107157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Всю жизнь любил он рисовать войну.</a:t>
            </a:r>
            <a:endParaRPr lang="ru-RU" b="1" i="1" cap="all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14338" name="Picture 2" descr="http://upload.wikimedia.org/wikipedia/commons/7/71/K-simon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556792"/>
            <a:ext cx="249738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89849" y="476672"/>
            <a:ext cx="487058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Симонов Константин Михайлович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220072" y="4509120"/>
            <a:ext cx="3779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Автор материала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eaLnBrk="0" hangingPunct="0"/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Бучельникова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Александра, 10 А класс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МБОУ СШ № 1 г.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Архангельска.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уководитель: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Куприянович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Марина Олеговна,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учитель математики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высшей квалификационной категории,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МБОУ СШ № 1 г. Архангельска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87727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Архангельск,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 descr="Полотно"/>
          <p:cNvSpPr>
            <a:spLocks noChangeArrowheads="1"/>
          </p:cNvSpPr>
          <p:nvPr/>
        </p:nvSpPr>
        <p:spPr bwMode="auto">
          <a:xfrm>
            <a:off x="468313" y="44450"/>
            <a:ext cx="8229600" cy="1223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Валентина Серова – лирическая героиня и муза поэта</a:t>
            </a:r>
          </a:p>
        </p:txBody>
      </p:sp>
      <p:sp>
        <p:nvSpPr>
          <p:cNvPr id="43013" name="Rectangle 5" descr="Газетная бумага"/>
          <p:cNvSpPr>
            <a:spLocks noChangeArrowheads="1"/>
          </p:cNvSpPr>
          <p:nvPr/>
        </p:nvSpPr>
        <p:spPr bwMode="auto">
          <a:xfrm>
            <a:off x="3563938" y="1822450"/>
            <a:ext cx="3814762" cy="4357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Жди меня, и я вернусь.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Только очень жди.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Жди, когда наводят грусть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Желтые дожди.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Жди, когда снега метут,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Жди, когда жара,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Жди, когда других не ждут.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Позабыв вчера.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Жди, когда из дальних мест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Писем не придет, 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j-lt"/>
              </a:rPr>
              <a:t>Жди, когда уж надоест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ru-RU" altLang="ru-RU" sz="1400" b="1" dirty="0">
                <a:latin typeface="+mj-lt"/>
              </a:rPr>
              <a:t>Всем, кто вместе ждет. </a:t>
            </a: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endParaRPr lang="ru-RU" altLang="ru-RU" sz="1400" b="1" dirty="0" smtClean="0">
              <a:latin typeface="+mj-lt"/>
            </a:endParaRPr>
          </a:p>
          <a:p>
            <a:pPr lvl="1" eaLnBrk="1" hangingPunct="1">
              <a:lnSpc>
                <a:spcPct val="95000"/>
              </a:lnSpc>
              <a:spcBef>
                <a:spcPct val="20000"/>
              </a:spcBef>
              <a:defRPr/>
            </a:pPr>
            <a:endParaRPr lang="ru-RU" altLang="ru-RU" sz="2200" b="1" dirty="0" smtClean="0">
              <a:latin typeface="+mj-lt"/>
            </a:endParaRPr>
          </a:p>
        </p:txBody>
      </p:sp>
      <p:sp>
        <p:nvSpPr>
          <p:cNvPr id="43014" name="Rectangle 6" descr="Газетная бумага"/>
          <p:cNvSpPr>
            <a:spLocks noChangeArrowheads="1"/>
          </p:cNvSpPr>
          <p:nvPr/>
        </p:nvSpPr>
        <p:spPr bwMode="auto">
          <a:xfrm>
            <a:off x="540305" y="1356610"/>
            <a:ext cx="7996879" cy="4616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Стихотворение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«Жди меня», 1941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6643688" y="3636963"/>
            <a:ext cx="3786187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Жди меня, и я вернусь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Всем смертям назло.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Кто не ждал меня, тот пусть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Скажет: - Повезло.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Не понять не ждавшим им,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Как среди огня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Ожиданием своим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Ты спасла меня.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Как я выжил, будем знать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Только мы с тобой.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Просто ты умела ждать,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1400" b="1" dirty="0" smtClean="0">
                <a:latin typeface="+mn-lt"/>
              </a:rPr>
              <a:t>Как никто другой.</a:t>
            </a:r>
          </a:p>
        </p:txBody>
      </p:sp>
      <p:pic>
        <p:nvPicPr>
          <p:cNvPr id="43011" name="Picture 3" descr="serov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60575"/>
            <a:ext cx="3643312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onstantin_Mihajlovich_Simonov_ZHdi_menya_i_ya_vernus_tolko_ochen_zhdi_stih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" y="13287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3013" grpId="0"/>
      <p:bldP spid="256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50825" y="96838"/>
            <a:ext cx="55451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войны в течение трёх лет пробыл в многочисленных зарубежных командировках (Япония, США, Китай). В 1958</a:t>
            </a:r>
            <a:r>
              <a:rPr lang="en-US" alt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 годах жил и работал в Ташкенте в качестве собственного корреспондента «Правды» по республикам Средней Азии. В качестве специального корреспондента «Правды» освещал события на острове </a:t>
            </a:r>
            <a:r>
              <a:rPr lang="ru-RU" alt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Даманский</a:t>
            </a:r>
            <a:r>
              <a:rPr lang="ru-RU" alt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(1969 год).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25" y="877888"/>
            <a:ext cx="313372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9512" y="275015"/>
            <a:ext cx="61926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После смерти Сталина были напечатаны следующие строки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К.М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 Симонова:</a:t>
            </a:r>
          </a:p>
          <a:p>
            <a:pPr eaLnBrk="0" hangingPunct="0"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b="1" i="1" dirty="0">
                <a:latin typeface="Comic Sans MS" pitchFamily="66" charset="0"/>
              </a:rPr>
              <a:t>	</a:t>
            </a:r>
            <a:r>
              <a:rPr lang="ru-RU" sz="2000" b="1" i="1" dirty="0">
                <a:latin typeface="+mn-lt"/>
              </a:rPr>
              <a:t>Нет слов таких, чтоб ими описать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	Всю нетерпимость горя и печали.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	Нет слов таких, чтоб ими рассказать,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	Как мы скорбим по Вас, товарищ Сталин…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00034" y="0"/>
            <a:ext cx="8197879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Роман «Живые и мертвые»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857500" y="1071563"/>
            <a:ext cx="578643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b="1" dirty="0" smtClean="0">
                <a:latin typeface="+mn-lt"/>
              </a:rPr>
              <a:t>Писал свою «лучшую и главную» книгу в 1959 – 1970 гг.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b="1" dirty="0" smtClean="0">
                <a:latin typeface="+mn-lt"/>
              </a:rPr>
              <a:t>По этой книге был снят художественный фильм.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b="1" dirty="0" smtClean="0">
                <a:latin typeface="+mn-lt"/>
              </a:rPr>
              <a:t>Завершает трилогию «Солдатами не рождаются» и «Последнее лето».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000" b="1" dirty="0" smtClean="0">
                <a:latin typeface="+mn-lt"/>
              </a:rPr>
              <a:t>За эту трилогию получил высокую государственную награду.</a:t>
            </a:r>
          </a:p>
        </p:txBody>
      </p:sp>
      <p:pic>
        <p:nvPicPr>
          <p:cNvPr id="56325" name="Picture 5" descr="1000217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839913"/>
            <a:ext cx="2300287" cy="346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Shiv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571875"/>
            <a:ext cx="3795712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428728" y="214290"/>
            <a:ext cx="6597674" cy="43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Фотографии разных лет</a:t>
            </a:r>
          </a:p>
        </p:txBody>
      </p:sp>
      <p:pic>
        <p:nvPicPr>
          <p:cNvPr id="59398" name="Picture 6" descr="0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716338"/>
            <a:ext cx="3743325" cy="291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9" name="Picture 7" descr="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4103687" cy="262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33800"/>
            <a:ext cx="4248150" cy="29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3" name="Picture 11" descr="20060419_23260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908050"/>
            <a:ext cx="3744913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 descr="Упаковочная бумага"/>
          <p:cNvSpPr>
            <a:spLocks noChangeArrowheads="1"/>
          </p:cNvSpPr>
          <p:nvPr/>
        </p:nvSpPr>
        <p:spPr bwMode="auto">
          <a:xfrm>
            <a:off x="3500430" y="4143375"/>
            <a:ext cx="5500726" cy="23796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На камне возле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Буйнического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поля написано: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«Всю жизнь он помнил это поле боя и здесь завещал развеять свой прах».</a:t>
            </a:r>
            <a:endParaRPr lang="en-US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На мемориальной доске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возле рабочего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кабинета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ул.Черняховского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(Москва)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написано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 «Герой Социалистического Труда».</a:t>
            </a:r>
          </a:p>
        </p:txBody>
      </p:sp>
      <p:pic>
        <p:nvPicPr>
          <p:cNvPr id="62471" name="Picture 7" descr="Mogilev_14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04813"/>
            <a:ext cx="4608513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0" y="4643438"/>
            <a:ext cx="33575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Скончался 28 августа 1979 года в Москве. Согласно завещанию, прах К. М. Симонова был развеян над </a:t>
            </a:r>
            <a:r>
              <a:rPr lang="ru-RU" alt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Буйничским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полем под </a:t>
            </a:r>
            <a:r>
              <a:rPr lang="ru-RU" altLang="ru-RU" sz="2000" b="1" u="sng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Могилёвом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56" y="2967335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420" y="404664"/>
            <a:ext cx="8291051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используемых источников:</a:t>
            </a:r>
          </a:p>
          <a:p>
            <a:pPr algn="just">
              <a:defRPr/>
            </a:pP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  <a:defRPr/>
            </a:pPr>
            <a:r>
              <a:rPr lang="en-US" dirty="0" smtClean="0">
                <a:ln w="11430"/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>
                <a:ln w="11430"/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dirty="0" smtClean="0">
                <a:ln w="11430"/>
                <a:latin typeface="Times New Roman" pitchFamily="18" charset="0"/>
                <a:cs typeface="Times New Roman" pitchFamily="18" charset="0"/>
                <a:hlinkClick r:id="rId3"/>
              </a:rPr>
              <a:t>rupoem.ru/Simonov/all.aspx</a:t>
            </a:r>
            <a:endParaRPr lang="ru-RU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US" dirty="0">
                <a:ln w="11430"/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ln w="11430"/>
                <a:latin typeface="Times New Roman" pitchFamily="18" charset="0"/>
                <a:cs typeface="Times New Roman" pitchFamily="18" charset="0"/>
                <a:hlinkClick r:id="rId4"/>
              </a:rPr>
              <a:t>ria.ru/spravka/20151128/1329645978.html</a:t>
            </a:r>
            <a:endParaRPr lang="ru-RU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US" dirty="0">
                <a:ln w="11430"/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n w="11430"/>
                <a:latin typeface="Times New Roman" pitchFamily="18" charset="0"/>
                <a:cs typeface="Times New Roman" pitchFamily="18" charset="0"/>
                <a:hlinkClick r:id="rId5"/>
              </a:rPr>
              <a:t>fishki.net/1756060-konstantin-mihajlovich-simonov.html</a:t>
            </a:r>
            <a:endParaRPr lang="ru-RU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 descr="Полотно"/>
          <p:cNvSpPr>
            <a:spLocks noChangeArrowheads="1"/>
          </p:cNvSpPr>
          <p:nvPr/>
        </p:nvSpPr>
        <p:spPr bwMode="auto">
          <a:xfrm>
            <a:off x="179512" y="188913"/>
            <a:ext cx="871296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>
                <a:solidFill>
                  <a:srgbClr val="6F634A"/>
                </a:solidFill>
              </a:rPr>
              <a:t>Константин Михайлович</a:t>
            </a:r>
            <a:br>
              <a:rPr lang="ru-RU" altLang="ru-RU" sz="3600" b="1" dirty="0">
                <a:solidFill>
                  <a:srgbClr val="6F634A"/>
                </a:solidFill>
              </a:rPr>
            </a:br>
            <a:r>
              <a:rPr lang="ru-RU" altLang="ru-RU" sz="3600" b="1" dirty="0">
                <a:solidFill>
                  <a:srgbClr val="6F634A"/>
                </a:solidFill>
              </a:rPr>
              <a:t>Симонов</a:t>
            </a:r>
            <a:br>
              <a:rPr lang="ru-RU" altLang="ru-RU" sz="3600" b="1" dirty="0">
                <a:solidFill>
                  <a:srgbClr val="6F634A"/>
                </a:solidFill>
              </a:rPr>
            </a:br>
            <a:r>
              <a:rPr lang="ru-RU" altLang="ru-RU" sz="3300" b="1" dirty="0" smtClean="0">
                <a:solidFill>
                  <a:srgbClr val="6F634A"/>
                </a:solidFill>
              </a:rPr>
              <a:t>(</a:t>
            </a:r>
            <a:r>
              <a:rPr lang="en-US" altLang="ru-RU" sz="3300" b="1" dirty="0" smtClean="0">
                <a:solidFill>
                  <a:srgbClr val="6F634A"/>
                </a:solidFill>
              </a:rPr>
              <a:t>15 (28) </a:t>
            </a:r>
            <a:r>
              <a:rPr lang="ru-RU" altLang="ru-RU" sz="3300" b="1" dirty="0" smtClean="0">
                <a:solidFill>
                  <a:srgbClr val="6F634A"/>
                </a:solidFill>
              </a:rPr>
              <a:t>ноября1915 г. – 28 августа1979</a:t>
            </a:r>
            <a:r>
              <a:rPr lang="en-US" altLang="ru-RU" sz="3300" b="1" dirty="0" smtClean="0">
                <a:solidFill>
                  <a:srgbClr val="6F634A"/>
                </a:solidFill>
              </a:rPr>
              <a:t> </a:t>
            </a:r>
            <a:r>
              <a:rPr lang="ru-RU" altLang="ru-RU" sz="3300" b="1" dirty="0" smtClean="0">
                <a:solidFill>
                  <a:srgbClr val="6F634A"/>
                </a:solidFill>
              </a:rPr>
              <a:t>г</a:t>
            </a:r>
            <a:r>
              <a:rPr lang="ru-RU" altLang="ru-RU" sz="3300" b="1" dirty="0">
                <a:solidFill>
                  <a:srgbClr val="6F634A"/>
                </a:solidFill>
              </a:rPr>
              <a:t>.)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779912" y="2708920"/>
            <a:ext cx="5113337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altLang="ru-RU" sz="2400" b="1" dirty="0">
                <a:latin typeface="Georgia" pitchFamily="18" charset="0"/>
              </a:rPr>
              <a:t>Русский советский писатель и поэт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altLang="ru-RU" sz="2400" b="1" dirty="0">
                <a:latin typeface="Georgia" pitchFamily="18" charset="0"/>
              </a:rPr>
              <a:t>Общественный деятель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altLang="ru-RU" sz="2400" b="1" dirty="0">
                <a:latin typeface="Georgia" pitchFamily="18" charset="0"/>
              </a:rPr>
              <a:t>Герой Социалистического Труда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altLang="ru-RU" sz="2400" b="1" dirty="0">
                <a:latin typeface="Georgia" pitchFamily="18" charset="0"/>
              </a:rPr>
              <a:t>Лауреат Государственной премии – 1942, 1943, 1946, 1947, 1949 и 1950 гг.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133600"/>
            <a:ext cx="394811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874" y="144562"/>
            <a:ext cx="6929486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Детство и юность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827584" y="836712"/>
            <a:ext cx="7643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dirty="0">
                <a:latin typeface="Georgia" pitchFamily="18" charset="0"/>
                <a:cs typeface="Arial" charset="0"/>
              </a:rPr>
              <a:t>Родился в Петрограде в семье полковника Генерального Штаба </a:t>
            </a:r>
            <a:r>
              <a:rPr lang="en-US" altLang="ru-RU" dirty="0">
                <a:latin typeface="Georgia" pitchFamily="18" charset="0"/>
                <a:cs typeface="Arial" charset="0"/>
              </a:rPr>
              <a:t> </a:t>
            </a:r>
            <a:r>
              <a:rPr lang="ru-RU" altLang="ru-RU" dirty="0">
                <a:latin typeface="Georgia" pitchFamily="18" charset="0"/>
                <a:cs typeface="Arial" charset="0"/>
              </a:rPr>
              <a:t>Михаила Симонова и </a:t>
            </a:r>
            <a:r>
              <a:rPr lang="en-US" altLang="ru-RU" dirty="0">
                <a:latin typeface="Georgia" pitchFamily="18" charset="0"/>
                <a:cs typeface="Arial" charset="0"/>
              </a:rPr>
              <a:t>  </a:t>
            </a:r>
            <a:r>
              <a:rPr lang="ru-RU" altLang="ru-RU" dirty="0">
                <a:latin typeface="Georgia" pitchFamily="18" charset="0"/>
                <a:cs typeface="Arial" charset="0"/>
              </a:rPr>
              <a:t>княжны Александры Леонидовны Оболенской.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805359" y="1740000"/>
            <a:ext cx="77866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dirty="0">
                <a:latin typeface="Georgia" pitchFamily="18" charset="0"/>
                <a:cs typeface="Arial" charset="0"/>
              </a:rPr>
              <a:t>Своего отца так и не увидел. Он пропал без вести в годы Первой Мировой войны.  В 1919 мать с сыном переехала в Рязань, где вышла замуж за военспеца, преподавателя военного дела бывшего полковника царской армии А.Г.Иванишева. Мальчика воспитал отчим. Детство Константина прошло в военных городках и командирских общежитиях.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827584" y="3573562"/>
            <a:ext cx="7786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dirty="0">
                <a:latin typeface="Georgia" pitchFamily="18" charset="0"/>
                <a:cs typeface="Arial" charset="0"/>
              </a:rPr>
              <a:t>После седьмого класса пошел на производство; работал токарем.</a:t>
            </a:r>
          </a:p>
          <a:p>
            <a:pPr algn="just">
              <a:spcBef>
                <a:spcPct val="20000"/>
              </a:spcBef>
            </a:pPr>
            <a:r>
              <a:rPr lang="ru-RU" altLang="ru-RU" dirty="0">
                <a:latin typeface="Georgia" pitchFamily="18" charset="0"/>
                <a:cs typeface="Arial" charset="0"/>
              </a:rPr>
              <a:t>Начал писать стихи в 16 лет после поездки в Ленинград.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2509" y="5734150"/>
            <a:ext cx="7715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В 1936 в журналах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«Молодая гвардия» 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и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«Октябрь»</a:t>
            </a:r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 были напечатаны первые стихи Симонова,  в1938 году переехал жить в Москву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827584" y="4592737"/>
            <a:ext cx="777686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Georgia" pitchFamily="18" charset="0"/>
              </a:rPr>
              <a:t>1931 году поступил в вечерний рабочий Литературный институт имени А.М.Горького</a:t>
            </a:r>
          </a:p>
          <a:p>
            <a:pPr algn="just"/>
            <a:r>
              <a:rPr lang="ru-RU" altLang="ru-RU" dirty="0">
                <a:latin typeface="Georgia" pitchFamily="18" charset="0"/>
              </a:rPr>
              <a:t>На третьем курсе перешел на дневное отделение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95288" y="214313"/>
            <a:ext cx="8462962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400" b="1" dirty="0" smtClean="0">
                <a:latin typeface="Georgia" pitchFamily="18" charset="0"/>
              </a:rPr>
              <a:t>С началом войны призван в армию, работал в газете «Боевое знамя». В 1942 году ему было присвоено звание старшего батальонного комиссара, в 1943 году — звание подполковника, а после войны — полковника. В годы войны написал пьесы </a:t>
            </a:r>
            <a:r>
              <a:rPr lang="ru-RU" altLang="ru-RU" sz="2400" dirty="0" smtClean="0">
                <a:latin typeface="Georgia" pitchFamily="18" charset="0"/>
              </a:rPr>
              <a:t>«Русские люди», «Жди меня», «Так и будет», повесть «Дни и ночи», две книги стихов «С тобой и без тебя» и «Война».</a:t>
            </a:r>
          </a:p>
          <a:p>
            <a:pPr algn="just" eaLnBrk="1" hangingPunct="1">
              <a:defRPr/>
            </a:pPr>
            <a:endParaRPr lang="ru-RU" altLang="ru-RU" sz="2400" dirty="0" smtClean="0">
              <a:latin typeface="Georgia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b="1" dirty="0" smtClean="0">
                <a:latin typeface="Georgia" pitchFamily="18" charset="0"/>
              </a:rPr>
              <a:t>Как военный корреспондент побывал на всех фронтах, прошёл по землям Румынии, Болгарии, Югославии, Польши и Германии, был свидетелем последних боёв за Берлин. После войны появились его сборники очерков </a:t>
            </a:r>
            <a:r>
              <a:rPr lang="ru-RU" altLang="ru-RU" sz="2400" dirty="0" smtClean="0">
                <a:latin typeface="Georgia" pitchFamily="18" charset="0"/>
              </a:rPr>
              <a:t>«Письма из Чехословакии», «Славянская дружба», «Югославская тетрадь», «От Чёрного до Баренцева моря. Записки военного корреспондента».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96002" y="260648"/>
            <a:ext cx="771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Тема войны в творчестве К.Симонова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000100" y="1928802"/>
            <a:ext cx="7461472" cy="3298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5718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latin typeface="Comic Sans MS" pitchFamily="66" charset="0"/>
              </a:rPr>
              <a:t>Корреспондент газеты «Красная звезда» - книга очерков «От Черного до Баренцева моря»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b="1" dirty="0">
              <a:latin typeface="Comic Sans MS" pitchFamily="66" charset="0"/>
            </a:endParaRPr>
          </a:p>
          <a:p>
            <a:pPr marL="35718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latin typeface="Comic Sans MS" pitchFamily="66" charset="0"/>
              </a:rPr>
              <a:t>Стихотворная лирика: «Ты помнишь, 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latin typeface="Comic Sans MS" pitchFamily="66" charset="0"/>
              </a:rPr>
              <a:t>Алёша, …», «Жди меня…», «Майор привез мальчишку на лафете…» и мн.др.</a:t>
            </a:r>
          </a:p>
          <a:p>
            <a:pPr marL="357188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b="1" dirty="0">
              <a:latin typeface="Comic Sans MS" pitchFamily="66" charset="0"/>
            </a:endParaRPr>
          </a:p>
          <a:p>
            <a:pPr marL="357188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latin typeface="Comic Sans MS" pitchFamily="66" charset="0"/>
              </a:rPr>
              <a:t>Роман-трилогия «Живые и мёртвые», повесть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«Случай с </a:t>
            </a:r>
            <a:r>
              <a:rPr lang="ru-RU" b="1" dirty="0" err="1">
                <a:latin typeface="Comic Sans MS" pitchFamily="66" charset="0"/>
              </a:rPr>
              <a:t>Полыниным</a:t>
            </a:r>
            <a:r>
              <a:rPr lang="ru-RU" b="1" dirty="0">
                <a:latin typeface="Comic Sans MS" pitchFamily="66" charset="0"/>
              </a:rPr>
              <a:t>», пьесы «Русские люди» и мн. др.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918" y="119718"/>
            <a:ext cx="5607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Стихотворение «Генерал»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66763"/>
            <a:ext cx="5572125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Посвящено герою войны в Испании, венгерскому коммунисту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Матэ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Залка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(генералу Лукачу). Первое стихотворение, которое принесло К.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Симонову широкую известность (1937 г.)</a:t>
            </a:r>
          </a:p>
        </p:txBody>
      </p:sp>
      <p:pic>
        <p:nvPicPr>
          <p:cNvPr id="4" name="Picture 6" descr="Za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888" y="1458913"/>
            <a:ext cx="25781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2492896"/>
            <a:ext cx="361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Фрагмент стихотворения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1357313" y="2857500"/>
            <a:ext cx="4500562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В горах этой ночью прохладно.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В разведке намаявшись днем.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Он греет холодные руки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Над желтым походным огнем.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b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В кофейнике кофе клокочет,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Солдаты усталые спят.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Над ним арагонские лавры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Тяжелой листвой шелестят.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b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И кажется вдруг генералу,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Что это зеленой листвой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Родные венгерские липы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Шумят над его головой…</a:t>
            </a:r>
            <a:endParaRPr lang="ru-RU" alt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IMG_2796"/>
          <p:cNvPicPr>
            <a:picLocks noChangeAspect="1" noChangeArrowheads="1"/>
          </p:cNvPicPr>
          <p:nvPr/>
        </p:nvPicPr>
        <p:blipFill>
          <a:blip r:embed="rId3" cstate="print">
            <a:lum bright="46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Gr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88913"/>
            <a:ext cx="2879725" cy="2030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0496" y="357166"/>
            <a:ext cx="407196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Родина, 1941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14313" y="2492375"/>
            <a:ext cx="442912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-4763"/>
            <a:r>
              <a:rPr lang="ru-RU" altLang="ru-RU" sz="1600" b="1">
                <a:latin typeface="Arial Black" pitchFamily="34" charset="0"/>
              </a:rPr>
              <a:t>Касаясь трех великих океанов,</a:t>
            </a:r>
          </a:p>
          <a:p>
            <a:pPr marL="4763" indent="-4763"/>
            <a:r>
              <a:rPr lang="ru-RU" altLang="ru-RU" sz="1600" b="1">
                <a:latin typeface="Arial Black" pitchFamily="34" charset="0"/>
              </a:rPr>
              <a:t>Она лежит, раскинув города,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Покрыта сеткою меридианов,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Непобедима, широка, горда.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/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Но в час, когда последняя граната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Уже занесена в твоей руке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И в краткий миг припомнить разом надо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Все, что у нас осталось вдалеке,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/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Ты вспоминаешь не страну большую,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Какую ты изъездил и узнал,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Ты вспоминаешь родину - такую,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Какой ее ты в детстве увидал.</a:t>
            </a:r>
            <a:endParaRPr lang="ru-RU" altLang="ru-RU" sz="1600" b="1" i="1">
              <a:latin typeface="Arial Black" pitchFamily="34" charset="0"/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4714875" y="1357313"/>
            <a:ext cx="45720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17463">
              <a:spcBef>
                <a:spcPct val="20000"/>
              </a:spcBef>
            </a:pPr>
            <a:r>
              <a:rPr lang="ru-RU" altLang="ru-RU" sz="1600" b="1">
                <a:latin typeface="Arial Black" pitchFamily="34" charset="0"/>
              </a:rPr>
              <a:t>Клочок земли, припавший к трем березам,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Далекую дорогу за леском,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Речонку со скрипучим перевозом,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Песчаный берег с низким ивняком.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/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Вот где нам посчастливилось родиться,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Где на всю жизнь, до смерти, мы нашли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Ту горсть земли, которая годится,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Чтоб видеть в ней приметы всей земли.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/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Да, можно выжить в зной, в грозу, в морозы,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Да, можно голодать и холодать,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Идти на смерть... Но эти три березы</a:t>
            </a:r>
            <a:br>
              <a:rPr lang="ru-RU" altLang="ru-RU" sz="1600" b="1">
                <a:latin typeface="Arial Black" pitchFamily="34" charset="0"/>
              </a:rPr>
            </a:br>
            <a:r>
              <a:rPr lang="ru-RU" altLang="ru-RU" sz="1600" b="1">
                <a:latin typeface="Arial Black" pitchFamily="34" charset="0"/>
              </a:rPr>
              <a:t>При жизни никому нельзя отдать.</a:t>
            </a:r>
          </a:p>
        </p:txBody>
      </p:sp>
      <p:pic>
        <p:nvPicPr>
          <p:cNvPr id="5" name="Mihail-Dipalom-Rodina-KSimonovmuzAGimadeev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350" y="6062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071938" y="549275"/>
            <a:ext cx="477043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latin typeface="Comic Sans MS" pitchFamily="66" charset="0"/>
              </a:rPr>
              <a:t>		</a:t>
            </a:r>
            <a:r>
              <a:rPr lang="ru-RU" altLang="ru-RU" b="1" dirty="0" smtClean="0">
                <a:latin typeface="+mn-lt"/>
              </a:rPr>
              <a:t>13 июля в поле (</a:t>
            </a:r>
            <a:r>
              <a:rPr lang="ru-RU" altLang="ru-RU" b="1" dirty="0" err="1" smtClean="0">
                <a:latin typeface="+mn-lt"/>
              </a:rPr>
              <a:t>Буйническом</a:t>
            </a:r>
            <a:r>
              <a:rPr lang="ru-RU" altLang="ru-RU" b="1" dirty="0" smtClean="0">
                <a:latin typeface="+mn-lt"/>
              </a:rPr>
              <a:t> поле) под городом </a:t>
            </a:r>
            <a:r>
              <a:rPr lang="ru-RU" altLang="ru-RU" b="1" dirty="0" err="1" smtClean="0">
                <a:latin typeface="+mn-lt"/>
              </a:rPr>
              <a:t>Могилевым</a:t>
            </a:r>
            <a:r>
              <a:rPr lang="ru-RU" altLang="ru-RU" b="1" dirty="0" smtClean="0">
                <a:latin typeface="+mn-lt"/>
              </a:rPr>
              <a:t> оказался в расположении 388-го полка, который стоял насмерть. Этот крохотный островок надежды в море боли и отчаяния произвел на писателя огромное впечатление.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latin typeface="+mn-lt"/>
              </a:rPr>
              <a:t>		Именно здесь Симонов завещал развеять свой прах после смерти. Завещание его было выполнено. </a:t>
            </a:r>
          </a:p>
        </p:txBody>
      </p:sp>
      <p:pic>
        <p:nvPicPr>
          <p:cNvPr id="52228" name="Picture 4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928688"/>
            <a:ext cx="3567112" cy="232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9" name="Picture 5" descr="Iz_khron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786188"/>
            <a:ext cx="4405313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27797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Супруги</a:t>
            </a:r>
          </a:p>
          <a:p>
            <a:pPr algn="just">
              <a:defRPr/>
            </a:pP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51520" y="4149080"/>
            <a:ext cx="8640961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700" dirty="0">
                <a:latin typeface="Georgia" pitchFamily="18" charset="0"/>
                <a:cs typeface="Arial" charset="0"/>
              </a:rPr>
              <a:t>В </a:t>
            </a:r>
            <a:r>
              <a:rPr lang="ru-RU" altLang="ru-RU" sz="1700" u="sng" dirty="0">
                <a:latin typeface="Georgia" pitchFamily="18" charset="0"/>
                <a:cs typeface="Arial" charset="0"/>
              </a:rPr>
              <a:t>1942 году</a:t>
            </a:r>
            <a:r>
              <a:rPr lang="ru-RU" altLang="ru-RU" sz="1700" dirty="0">
                <a:latin typeface="Georgia" pitchFamily="18" charset="0"/>
                <a:cs typeface="Arial" charset="0"/>
              </a:rPr>
              <a:t> вышел в свет сборник стихов Симонова «С тобой и без тебя» с посвящением «Валентине Васильевне Серовой». Книжку нельзя было достать. Стихи переписывали от руки, учили наизусть, посылали на фронт, читали друг другу вслух. Ни один поэт в те годы не знал столь оглушительного успеха, какой познал Симонов после публикации «С тобой и без тебя»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51520" y="5445224"/>
            <a:ext cx="8643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700" dirty="0">
                <a:latin typeface="Georgia" pitchFamily="18" charset="0"/>
                <a:cs typeface="Arial" charset="0"/>
              </a:rPr>
              <a:t>Последняя супруга (1957) — Лариса Алексеевна </a:t>
            </a:r>
            <a:r>
              <a:rPr lang="ru-RU" altLang="ru-RU" sz="1700" dirty="0" err="1">
                <a:latin typeface="Georgia" pitchFamily="18" charset="0"/>
                <a:cs typeface="Arial" charset="0"/>
              </a:rPr>
              <a:t>Жадова</a:t>
            </a:r>
            <a:r>
              <a:rPr lang="ru-RU" altLang="ru-RU" sz="1700" dirty="0">
                <a:latin typeface="Georgia" pitchFamily="18" charset="0"/>
                <a:cs typeface="Arial" charset="0"/>
              </a:rPr>
              <a:t> (1927—1981), дочь Героя Советского Союза генерала А. С. </a:t>
            </a:r>
            <a:r>
              <a:rPr lang="ru-RU" altLang="ru-RU" sz="1700" dirty="0" err="1">
                <a:latin typeface="Georgia" pitchFamily="18" charset="0"/>
                <a:cs typeface="Arial" charset="0"/>
              </a:rPr>
              <a:t>Жадова</a:t>
            </a:r>
            <a:endParaRPr lang="ru-RU" altLang="ru-RU" sz="1700" dirty="0">
              <a:latin typeface="Georgia" pitchFamily="18" charset="0"/>
              <a:cs typeface="Arial" charset="0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251520" y="1196752"/>
            <a:ext cx="8622605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700" dirty="0">
                <a:latin typeface="Georgia" pitchFamily="18" charset="0"/>
              </a:rPr>
              <a:t>Первая супруга Константина Симонова — Евгения Самойловна </a:t>
            </a:r>
            <a:r>
              <a:rPr lang="ru-RU" altLang="ru-RU" sz="1700" dirty="0" err="1">
                <a:latin typeface="Georgia" pitchFamily="18" charset="0"/>
              </a:rPr>
              <a:t>Ласкина</a:t>
            </a:r>
            <a:r>
              <a:rPr lang="ru-RU" altLang="ru-RU" sz="1700" dirty="0">
                <a:latin typeface="Georgia" pitchFamily="18" charset="0"/>
              </a:rPr>
              <a:t> филолог, литературный редактор, заведующая отделом поэзии журнала «Москва».</a:t>
            </a:r>
          </a:p>
          <a:p>
            <a:pPr algn="just"/>
            <a:r>
              <a:rPr lang="ru-RU" altLang="ru-RU" sz="1700" dirty="0">
                <a:latin typeface="Georgia" pitchFamily="18" charset="0"/>
              </a:rPr>
              <a:t>В 1939 году у них родился сын Алексей.</a:t>
            </a:r>
          </a:p>
          <a:p>
            <a:pPr algn="just"/>
            <a:r>
              <a:rPr lang="ru-RU" altLang="ru-RU" sz="1700" dirty="0">
                <a:latin typeface="Georgia" pitchFamily="18" charset="0"/>
              </a:rPr>
              <a:t>В 1940 году Симонов расстался с </a:t>
            </a:r>
            <a:r>
              <a:rPr lang="ru-RU" altLang="ru-RU" sz="1700" dirty="0" err="1">
                <a:latin typeface="Georgia" pitchFamily="18" charset="0"/>
              </a:rPr>
              <a:t>Ласкиной</a:t>
            </a:r>
            <a:r>
              <a:rPr lang="ru-RU" altLang="ru-RU" sz="1700" dirty="0">
                <a:latin typeface="Georgia" pitchFamily="18" charset="0"/>
              </a:rPr>
              <a:t>, познакомившись и влюбившись без памяти в актрису Валентину Серову, вдову незадолго до того погибшего лётчика.</a:t>
            </a:r>
          </a:p>
          <a:p>
            <a:pPr algn="just"/>
            <a:r>
              <a:rPr lang="ru-RU" altLang="ru-RU" sz="1700" dirty="0">
                <a:latin typeface="Georgia" pitchFamily="18" charset="0"/>
              </a:rPr>
              <a:t>Этот роман был самым, пожалуй, известным в Советском Союзе, за его развитием следила и переживала вся страна. Оба — молодые, красивые, любящие. Она — кинозвезда, любимица миллионов зрителей, символ женственности, он — известный поэт, корреспондент. </a:t>
            </a:r>
          </a:p>
          <a:p>
            <a:pPr algn="just"/>
            <a:r>
              <a:rPr lang="ru-RU" altLang="ru-RU" sz="1700" dirty="0">
                <a:latin typeface="Georgia" pitchFamily="18" charset="0"/>
              </a:rPr>
              <a:t>В том же сороковом году Симонов пишет пьесу «Парень из нашего города». Главная героиня пьесы Варя — прототип Валентины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530</TotalTime>
  <Words>577</Words>
  <Application>Microsoft Office PowerPoint</Application>
  <PresentationFormat>Экран (4:3)</PresentationFormat>
  <Paragraphs>119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Симонов Константин Михайлович</dc:title>
  <dc:creator>www.MRMARKER.ru</dc:creator>
  <cp:lastModifiedBy>Дмитрий</cp:lastModifiedBy>
  <cp:revision>51</cp:revision>
  <dcterms:created xsi:type="dcterms:W3CDTF">2012-04-22T14:29:15Z</dcterms:created>
  <dcterms:modified xsi:type="dcterms:W3CDTF">2015-11-30T09:23:06Z</dcterms:modified>
</cp:coreProperties>
</file>