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7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9AB"/>
    <a:srgbClr val="FFEDB9"/>
    <a:srgbClr val="CC99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1CB90-0D94-4136-A87B-2B99E9989E5A}" type="datetimeFigureOut">
              <a:rPr lang="ru-RU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C2AB5-1BB3-4889-9191-DE7FD35F05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923445"/>
      </p:ext>
    </p:extLst>
  </p:cSld>
  <p:clrMapOvr>
    <a:masterClrMapping/>
  </p:clrMapOvr>
  <p:transition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963D2-7827-4DBD-81A2-1F4B6DD5C582}" type="datetimeFigureOut">
              <a:rPr lang="ru-RU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3ED42-B63F-43C2-8722-CB425D14B9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665561"/>
      </p:ext>
    </p:extLst>
  </p:cSld>
  <p:clrMapOvr>
    <a:masterClrMapping/>
  </p:clrMapOvr>
  <p:transition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CA1DD-2CC0-4FB1-81B0-8653830A61CD}" type="datetimeFigureOut">
              <a:rPr lang="ru-RU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85A01-3F6A-43C4-BFBC-0659AEEDA9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072105"/>
      </p:ext>
    </p:extLst>
  </p:cSld>
  <p:clrMapOvr>
    <a:masterClrMapping/>
  </p:clrMapOvr>
  <p:transition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AF68F-2DB5-4A7F-BFB1-8B3DA7B124E6}" type="datetimeFigureOut">
              <a:rPr lang="ru-RU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68AB7-E630-4C17-A179-690A3049B9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094975"/>
      </p:ext>
    </p:extLst>
  </p:cSld>
  <p:clrMapOvr>
    <a:masterClrMapping/>
  </p:clrMapOvr>
  <p:transition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404E9-2C11-4CCB-9648-53A45CEA3323}" type="datetimeFigureOut">
              <a:rPr lang="ru-RU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FD719-39B4-4222-B66F-F586A6AE10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596901"/>
      </p:ext>
    </p:extLst>
  </p:cSld>
  <p:clrMapOvr>
    <a:masterClrMapping/>
  </p:clrMapOvr>
  <p:transition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76EE8-19F7-44EE-8BF8-5647654C71B0}" type="datetimeFigureOut">
              <a:rPr lang="ru-RU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921EC-DFD8-4D2E-ACFC-FE039A8D56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513584"/>
      </p:ext>
    </p:extLst>
  </p:cSld>
  <p:clrMapOvr>
    <a:masterClrMapping/>
  </p:clrMapOvr>
  <p:transition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0A085-9A88-4A4A-8326-8093D0E78D2D}" type="datetimeFigureOut">
              <a:rPr lang="ru-RU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ADBAD-5540-4F05-92C8-2031C755A6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036931"/>
      </p:ext>
    </p:extLst>
  </p:cSld>
  <p:clrMapOvr>
    <a:masterClrMapping/>
  </p:clrMapOvr>
  <p:transition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5EF37-2F11-419B-8B43-2B2B8A846EC2}" type="datetimeFigureOut">
              <a:rPr lang="ru-RU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1F675-2EC4-456C-8121-9717A1AFCB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98003"/>
      </p:ext>
    </p:extLst>
  </p:cSld>
  <p:clrMapOvr>
    <a:masterClrMapping/>
  </p:clrMapOvr>
  <p:transition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FEF22-D2E2-4FA6-AA16-C72F73559416}" type="datetimeFigureOut">
              <a:rPr lang="ru-RU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C96D3-B3AD-49E0-A526-39C0611F2B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803971"/>
      </p:ext>
    </p:extLst>
  </p:cSld>
  <p:clrMapOvr>
    <a:masterClrMapping/>
  </p:clrMapOvr>
  <p:transition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FD952-82B1-45CF-BADF-7CB096053D32}" type="datetimeFigureOut">
              <a:rPr lang="ru-RU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4E701-D2B9-468B-BA8F-154D3B3AB9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615926"/>
      </p:ext>
    </p:extLst>
  </p:cSld>
  <p:clrMapOvr>
    <a:masterClrMapping/>
  </p:clrMapOvr>
  <p:transition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BD9C2-F03F-4A4A-8EF3-7EDA25CE6A83}" type="datetimeFigureOut">
              <a:rPr lang="ru-RU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2AFD3-782B-4145-A133-B4126963F4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91496"/>
      </p:ext>
    </p:extLst>
  </p:cSld>
  <p:clrMapOvr>
    <a:masterClrMapping/>
  </p:clrMapOvr>
  <p:transition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780E0D-F7FE-413E-AFE8-DC5D6C75D2C5}" type="datetimeFigureOut">
              <a:rPr lang="ru-RU"/>
              <a:pPr>
                <a:defRPr/>
              </a:pPr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BE9A49D-A051-4A1D-AE40-98BE0705E2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sh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C%D0%B8%D0%BA%D0%B5%D0%BB%D0%B0%D0%BD%D0%B4%D0%B6%D0%B5%D0%BB%D0%BE" TargetMode="External"/><Relationship Id="rId2" Type="http://schemas.openxmlformats.org/officeDocument/2006/relationships/hyperlink" Target="https://ru.wikipedia.org/wiki/%D0%A0%D0%B0%D1%84%D0%B0%D1%8D%D0%BB%D1%8C_%D0%A1%D0%B0%D0%BD%D1%82%D0%B8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school-collection.edu.ru/catalog/rubr/8f5d7210-86a6-11da-a72b-0800200c9a66/22324/" TargetMode="External"/><Relationship Id="rId4" Type="http://schemas.openxmlformats.org/officeDocument/2006/relationships/hyperlink" Target="https://ru.wikipedia.org/wiki/%D0%9B%D0%B5%D0%BE%D0%BD%D0%B0%D1%80%D0%B4%D0%BE_%D0%B4%D0%B0_%D0%92%D0%B8%D0%BD%D1%87%D0%B8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ольник 1"/>
          <p:cNvSpPr>
            <a:spLocks noChangeArrowheads="1"/>
          </p:cNvSpPr>
          <p:nvPr/>
        </p:nvSpPr>
        <p:spPr bwMode="auto">
          <a:xfrm>
            <a:off x="0" y="692150"/>
            <a:ext cx="9144000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4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ru-RU" sz="4000" b="1" i="1" u="sng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Тема</a:t>
            </a:r>
            <a:r>
              <a:rPr lang="ru-RU" sz="4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:  </a:t>
            </a:r>
          </a:p>
          <a:p>
            <a:pPr algn="ctr" eaLnBrk="1" hangingPunct="1">
              <a:defRPr/>
            </a:pPr>
            <a:r>
              <a:rPr lang="ru-RU" sz="6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Мадонны титанов Возрождения</a:t>
            </a:r>
          </a:p>
        </p:txBody>
      </p:sp>
      <p:pic>
        <p:nvPicPr>
          <p:cNvPr id="2051" name="Picture 10" descr="лик-матери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75" y="3357563"/>
            <a:ext cx="3429000" cy="321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50" y="188913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Муниципальное бюджетное общеобразовательное учреждение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Садовская средняя общеобразовательная школа филиал  </a:t>
            </a:r>
            <a:r>
              <a:rPr lang="ru-RU" sz="16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с.Лозовое</a:t>
            </a:r>
            <a:endParaRPr lang="ru-RU" sz="16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с.Лозовое</a:t>
            </a: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Тамбовского района Амурской области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326188" y="5661025"/>
            <a:ext cx="2863850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МХК. 7 класс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Составила учитель русского языка и литературы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Ефимова Нина Васильевна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8600"/>
            <a:ext cx="9144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Многочисленные рисунки Леонардо да Винчи свидетельствуют о том, насколько его привлекала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тема прекрасной молодой матери с ребенком. </a:t>
            </a:r>
          </a:p>
        </p:txBody>
      </p:sp>
      <p:pic>
        <p:nvPicPr>
          <p:cNvPr id="11267" name="Picture 2" descr="File:Leonardo da Vinci Benois Madonn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571612"/>
            <a:ext cx="2639507" cy="41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0" y="5786438"/>
            <a:ext cx="314325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Леонардо да Винчи</a:t>
            </a:r>
          </a:p>
          <a:p>
            <a:pPr algn="ctr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Мадонна Бенуа</a:t>
            </a:r>
          </a:p>
          <a:p>
            <a:pPr algn="ctr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(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1478-1480гг.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)</a:t>
            </a:r>
            <a:endParaRPr lang="ru-RU" b="1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 eaLnBrk="1" fontAlgn="t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269" name="Прямоугольник 6"/>
          <p:cNvSpPr>
            <a:spLocks noChangeArrowheads="1"/>
          </p:cNvSpPr>
          <p:nvPr/>
        </p:nvSpPr>
        <p:spPr bwMode="auto">
          <a:xfrm>
            <a:off x="3286125" y="5715000"/>
            <a:ext cx="26320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Леонардо да Винчи</a:t>
            </a:r>
          </a:p>
          <a:p>
            <a:pPr algn="ctr" eaLnBrk="1" hangingPunct="1"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Мадонна с гвоздикой</a:t>
            </a:r>
          </a:p>
          <a:p>
            <a:pPr algn="ctr" eaLnBrk="1" hangingPunct="1"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(1478г.)</a:t>
            </a:r>
          </a:p>
        </p:txBody>
      </p:sp>
      <p:pic>
        <p:nvPicPr>
          <p:cNvPr id="11270" name="Picture 4" descr="File:Leonardo da Vinci 03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64" y="1571612"/>
            <a:ext cx="3174000" cy="41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271" name="Прямоугольник 8"/>
          <p:cNvSpPr>
            <a:spLocks noChangeArrowheads="1"/>
          </p:cNvSpPr>
          <p:nvPr/>
        </p:nvSpPr>
        <p:spPr bwMode="auto">
          <a:xfrm>
            <a:off x="6500813" y="5786438"/>
            <a:ext cx="24336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Леонардо да Винчи</a:t>
            </a:r>
          </a:p>
          <a:p>
            <a:pPr algn="ctr" eaLnBrk="1" hangingPunct="1"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Мадонна в скалах</a:t>
            </a:r>
          </a:p>
          <a:p>
            <a:pPr algn="ctr" eaLnBrk="1" hangingPunct="1"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(1483-1486г.)</a:t>
            </a:r>
          </a:p>
        </p:txBody>
      </p:sp>
      <p:pic>
        <p:nvPicPr>
          <p:cNvPr id="11272" name="Picture 6" descr="http://www.abc-people.com/data/leonardov/02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7950" y="1571612"/>
            <a:ext cx="2630457" cy="41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313" y="358848"/>
            <a:ext cx="4476750" cy="57117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291" name="Прямоугольник 2"/>
          <p:cNvSpPr>
            <a:spLocks noChangeArrowheads="1"/>
          </p:cNvSpPr>
          <p:nvPr/>
        </p:nvSpPr>
        <p:spPr bwMode="auto">
          <a:xfrm>
            <a:off x="214313" y="6069013"/>
            <a:ext cx="45005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Леонардо да Винчи</a:t>
            </a:r>
          </a:p>
          <a:p>
            <a:pPr algn="ctr" eaLnBrk="1" hangingPunct="1"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Мадонна </a:t>
            </a:r>
            <a:r>
              <a:rPr lang="ru-RU" b="1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Литта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(1490-1491гг.)</a:t>
            </a:r>
          </a:p>
        </p:txBody>
      </p:sp>
      <p:sp>
        <p:nvSpPr>
          <p:cNvPr id="12292" name="Прямоугольник 3"/>
          <p:cNvSpPr>
            <a:spLocks noChangeArrowheads="1"/>
          </p:cNvSpPr>
          <p:nvPr/>
        </p:nvSpPr>
        <p:spPr bwMode="auto">
          <a:xfrm>
            <a:off x="4786313" y="1357313"/>
            <a:ext cx="4214812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Одним из лучших произведений на эту тему станет «Мадонна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Литта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» - жемчужина коллекции Эрмитажа. </a:t>
            </a:r>
          </a:p>
          <a:p>
            <a:pPr algn="ctr" eaLnBrk="1" hangingPunct="1">
              <a:defRPr/>
            </a:pPr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На картине изображена юная Мария, бережно держащая на руках младенца, которого она кормит грудью. 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5750"/>
            <a:ext cx="91440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Микеланджело </a:t>
            </a:r>
            <a:r>
              <a:rPr lang="ru-RU" sz="3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Буонарроти</a:t>
            </a: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(1475-1564)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1142984"/>
            <a:ext cx="3761112" cy="47863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316" name="Прямоугольник 3"/>
          <p:cNvSpPr>
            <a:spLocks noChangeArrowheads="1"/>
          </p:cNvSpPr>
          <p:nvPr/>
        </p:nvSpPr>
        <p:spPr bwMode="auto">
          <a:xfrm>
            <a:off x="5000625" y="5929313"/>
            <a:ext cx="35004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Портрет работы 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Марчелло 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Венусти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(1535г.)</a:t>
            </a: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28625" y="1214438"/>
            <a:ext cx="4214813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Микеланджело - один из величайших гениев человечества, титан эпохи Возрождения, прославленный итальянский художник, скульптор, архитектор, график, поэт,  мыслитель.  </a:t>
            </a:r>
          </a:p>
          <a:p>
            <a:pPr algn="ctr">
              <a:defRPr/>
            </a:pPr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Он один из самых значительных скульпторов и архитекторов всех времен. 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0" y="217488"/>
            <a:ext cx="9144000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600"/>
              </a:lnSpc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По характеру своего дарования он был прежде всего скульптор. Это ощущается и в живописных работах мастера, необычайно богатых пластичностью движений, сложных поз, отчётливой и мощной лепкой объёмов.</a:t>
            </a:r>
            <a:endParaRPr lang="ru-RU" sz="11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7" y="1715082"/>
            <a:ext cx="4485696" cy="45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340" name="Прямоугольник 4"/>
          <p:cNvSpPr>
            <a:spLocks noChangeArrowheads="1"/>
          </p:cNvSpPr>
          <p:nvPr/>
        </p:nvSpPr>
        <p:spPr bwMode="auto">
          <a:xfrm>
            <a:off x="285750" y="614045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Микеланджело </a:t>
            </a:r>
            <a:r>
              <a:rPr lang="ru-RU" b="1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Буонарроти</a:t>
            </a:r>
            <a:endParaRPr lang="ru-RU" b="1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Мадонна </a:t>
            </a:r>
            <a:r>
              <a:rPr lang="ru-RU" b="1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Дони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(1475-1564гг.)</a:t>
            </a:r>
          </a:p>
        </p:txBody>
      </p:sp>
      <p:sp>
        <p:nvSpPr>
          <p:cNvPr id="14341" name="Прямоугольник 5"/>
          <p:cNvSpPr>
            <a:spLocks noChangeArrowheads="1"/>
          </p:cNvSpPr>
          <p:nvPr/>
        </p:nvSpPr>
        <p:spPr bwMode="auto">
          <a:xfrm>
            <a:off x="4786313" y="6143625"/>
            <a:ext cx="43576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Микеланджело </a:t>
            </a:r>
            <a:r>
              <a:rPr lang="ru-RU" b="1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Буонарроти</a:t>
            </a:r>
            <a:endParaRPr lang="ru-RU" b="1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Мадонна с младенцем (1501-1503гг.)</a:t>
            </a:r>
          </a:p>
        </p:txBody>
      </p:sp>
      <p:pic>
        <p:nvPicPr>
          <p:cNvPr id="14342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3570" y="1715082"/>
            <a:ext cx="2699999" cy="45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0" y="285750"/>
            <a:ext cx="9144000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600"/>
              </a:lnSpc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Вся история мира, чрезвычайно трагически и лично прочтенная, предстает перед нами в росписях Сикстинской капеллы. На этих грандиозных фресках Микеланджело будто создает мир,– мир гигантский, сложный, полный глубоких чувств и переживаний.</a:t>
            </a:r>
          </a:p>
        </p:txBody>
      </p:sp>
      <p:pic>
        <p:nvPicPr>
          <p:cNvPr id="15363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214554"/>
            <a:ext cx="866775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5364" name="Прямоугольник 3"/>
          <p:cNvSpPr>
            <a:spLocks noChangeArrowheads="1"/>
          </p:cNvSpPr>
          <p:nvPr/>
        </p:nvSpPr>
        <p:spPr bwMode="auto">
          <a:xfrm>
            <a:off x="0" y="6072188"/>
            <a:ext cx="9144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Микеланджело </a:t>
            </a:r>
            <a:r>
              <a:rPr lang="ru-RU" b="1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Буонарроти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. 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Росписи потолка Сикстинской капеллы (1508-1512гг.)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0" y="614045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Микеланджело </a:t>
            </a:r>
            <a:r>
              <a:rPr lang="ru-RU" b="1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Буонарроти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. Фрагмент капеллы Медичи</a:t>
            </a:r>
          </a:p>
          <a:p>
            <a:pPr algn="ctr" eaLnBrk="1" hangingPunct="1"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Мадонна с Младенцем, в окружении Св. </a:t>
            </a:r>
            <a:r>
              <a:rPr lang="ru-RU" b="1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Космас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и Св. Дамиан (1521-1531гг.)</a:t>
            </a:r>
          </a:p>
        </p:txBody>
      </p:sp>
      <p:pic>
        <p:nvPicPr>
          <p:cNvPr id="16387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83" b="1902"/>
          <a:stretch>
            <a:fillRect/>
          </a:stretch>
        </p:blipFill>
        <p:spPr bwMode="auto">
          <a:xfrm>
            <a:off x="1142976" y="2053219"/>
            <a:ext cx="6929486" cy="423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6388" name="Rectangle 2"/>
          <p:cNvSpPr>
            <a:spLocks noChangeArrowheads="1"/>
          </p:cNvSpPr>
          <p:nvPr/>
        </p:nvSpPr>
        <p:spPr bwMode="auto">
          <a:xfrm>
            <a:off x="0" y="142875"/>
            <a:ext cx="9144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400" b="1" spc="-1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Скульптурное изображение Мадонны погребальной капеллы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Медичи, может считаться одним из самых прекрасных образов Богоматери, созданных Микеланджело. Мадонна Медичи,  скульптура - ключевой образ капеллы и одно из высших созданий изобразительного гения.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307975"/>
            <a:ext cx="4929188" cy="597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ts val="2700"/>
              </a:lnSpc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Мадонна выполняет очень важную композиционную </a:t>
            </a:r>
          </a:p>
          <a:p>
            <a:pPr algn="ctr">
              <a:lnSpc>
                <a:spcPts val="2700"/>
              </a:lnSpc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роль во всей капелле. </a:t>
            </a:r>
          </a:p>
          <a:p>
            <a:pPr algn="ctr">
              <a:lnSpc>
                <a:spcPts val="2700"/>
              </a:lnSpc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Образ Мадонны, </a:t>
            </a:r>
          </a:p>
          <a:p>
            <a:pPr algn="ctr">
              <a:lnSpc>
                <a:spcPts val="2700"/>
              </a:lnSpc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проникнутый трагизмом мироощущения, величав и человечен. Ее поза, напряженная и динамичная, беспокойный ритм складок одежды — все связывает ее с другими образами капеллы. Общее настроение скорби, глубокого тяжелого раздумья, горечи утраты передано </a:t>
            </a:r>
          </a:p>
          <a:p>
            <a:pPr algn="ctr">
              <a:lnSpc>
                <a:spcPts val="2700"/>
              </a:lnSpc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 ансамбле капеллы с удивительной </a:t>
            </a:r>
          </a:p>
          <a:p>
            <a:pPr algn="ctr">
              <a:lnSpc>
                <a:spcPts val="2700"/>
              </a:lnSpc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целостностью и силой.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142852"/>
            <a:ext cx="3914683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142852"/>
            <a:ext cx="4218454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17413" name="Прямоугольник 5"/>
          <p:cNvSpPr>
            <a:spLocks noChangeArrowheads="1"/>
          </p:cNvSpPr>
          <p:nvPr/>
        </p:nvSpPr>
        <p:spPr bwMode="auto">
          <a:xfrm>
            <a:off x="4643438" y="5857875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Микеланджело </a:t>
            </a:r>
            <a:r>
              <a:rPr lang="ru-RU" b="1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Буонарроти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. </a:t>
            </a:r>
          </a:p>
          <a:p>
            <a:pPr algn="ctr" eaLnBrk="1" hangingPunct="1"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Мадонна Медичи (1521-1534гг.)</a:t>
            </a:r>
          </a:p>
          <a:p>
            <a:pPr algn="ctr" eaLnBrk="1" hangingPunct="1"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Мрамор. Высота: 2,26 м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0" y="27305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Рафаэ́ль</a:t>
            </a: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Са́нти</a:t>
            </a: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(1483-1520)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6" y="1071546"/>
            <a:ext cx="3649259" cy="4929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436" name="Прямоугольник 3"/>
          <p:cNvSpPr>
            <a:spLocks noChangeArrowheads="1"/>
          </p:cNvSpPr>
          <p:nvPr/>
        </p:nvSpPr>
        <p:spPr bwMode="auto">
          <a:xfrm>
            <a:off x="5715000" y="5997575"/>
            <a:ext cx="24066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Автопортрет </a:t>
            </a:r>
          </a:p>
          <a:p>
            <a:pPr algn="ctr" eaLnBrk="1" hangingPunct="1"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 возрасте 23 лет</a:t>
            </a:r>
          </a:p>
        </p:txBody>
      </p:sp>
      <p:sp>
        <p:nvSpPr>
          <p:cNvPr id="18437" name="Прямоугольник 4"/>
          <p:cNvSpPr>
            <a:spLocks noChangeArrowheads="1"/>
          </p:cNvSpPr>
          <p:nvPr/>
        </p:nvSpPr>
        <p:spPr bwMode="auto">
          <a:xfrm>
            <a:off x="285750" y="1000125"/>
            <a:ext cx="45720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700"/>
              </a:lnSpc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Рафаэль – архитектор, мастер портрета, разносторонний художник, талантливый декоратор, он был центральной фигурой художественной жизни Рима. Но больше всего он известен в истории мирового искусства </a:t>
            </a:r>
          </a:p>
          <a:p>
            <a:pPr algn="ctr">
              <a:lnSpc>
                <a:spcPts val="2700"/>
              </a:lnSpc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как создатель </a:t>
            </a:r>
          </a:p>
          <a:p>
            <a:pPr algn="ctr">
              <a:lnSpc>
                <a:spcPts val="2700"/>
              </a:lnSpc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дивных “Мадонн”. </a:t>
            </a:r>
          </a:p>
          <a:p>
            <a:pPr algn="ctr">
              <a:lnSpc>
                <a:spcPts val="2700"/>
              </a:lnSpc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Тема мадонны у Рафаэля слилась с темой поэтического восхваления прекрасной женщины.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187325"/>
            <a:ext cx="9144000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ts val="2600"/>
              </a:lnSpc>
              <a:defRPr/>
            </a:pPr>
            <a:r>
              <a:rPr lang="ru-RU" sz="2400" b="1" spc="-1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 созвездии гениальных мастеров Высокого Возрождения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, где Леонардо – интеллект, Микеланджело — мощь,                 а Рафаэль был главным носителем гармонии.</a:t>
            </a:r>
          </a:p>
          <a:p>
            <a:pPr algn="ctr">
              <a:lnSpc>
                <a:spcPts val="2600"/>
              </a:lnSpc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Рафаэля принято считать певцом женской красоты. Он написал более двадцати мадонн, начиная с «Мадонны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Конестабиле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» и кончая «Сикстинской мадонной».</a:t>
            </a:r>
          </a:p>
        </p:txBody>
      </p:sp>
      <p:sp>
        <p:nvSpPr>
          <p:cNvPr id="19459" name="Прямоугольник 2"/>
          <p:cNvSpPr>
            <a:spLocks noChangeArrowheads="1"/>
          </p:cNvSpPr>
          <p:nvPr/>
        </p:nvSpPr>
        <p:spPr bwMode="auto">
          <a:xfrm>
            <a:off x="285750" y="5862638"/>
            <a:ext cx="3000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Рафаэль </a:t>
            </a:r>
            <a:r>
              <a:rPr lang="ru-RU" b="1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Санти</a:t>
            </a:r>
            <a:endParaRPr lang="ru-RU" b="1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Мадонна </a:t>
            </a:r>
            <a:r>
              <a:rPr lang="ru-RU" b="1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Конестабиле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(1504г.)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2437892"/>
            <a:ext cx="3214710" cy="34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461" name="Прямоугольник 4"/>
          <p:cNvSpPr>
            <a:spLocks noChangeArrowheads="1"/>
          </p:cNvSpPr>
          <p:nvPr/>
        </p:nvSpPr>
        <p:spPr bwMode="auto">
          <a:xfrm>
            <a:off x="3500438" y="5862638"/>
            <a:ext cx="26431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Рафаэль </a:t>
            </a:r>
            <a:r>
              <a:rPr lang="ru-RU" b="1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Санти</a:t>
            </a:r>
            <a:endParaRPr lang="ru-RU" b="1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Мадонна с вуалью (</a:t>
            </a:r>
            <a:r>
              <a:rPr lang="ru-RU" b="1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ок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. 1508г.)</a:t>
            </a:r>
          </a:p>
        </p:txBody>
      </p:sp>
      <p:pic>
        <p:nvPicPr>
          <p:cNvPr id="19462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7178" y="2428868"/>
            <a:ext cx="2545020" cy="34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63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12" y="2437892"/>
            <a:ext cx="2689182" cy="34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464" name="Прямоугольник 7"/>
          <p:cNvSpPr>
            <a:spLocks noChangeArrowheads="1"/>
          </p:cNvSpPr>
          <p:nvPr/>
        </p:nvSpPr>
        <p:spPr bwMode="auto">
          <a:xfrm>
            <a:off x="6581775" y="5862638"/>
            <a:ext cx="2133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Рафаэль </a:t>
            </a:r>
            <a:r>
              <a:rPr lang="ru-RU" b="1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Санти</a:t>
            </a:r>
            <a:endParaRPr lang="ru-RU" b="1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Мадонна с розой</a:t>
            </a:r>
          </a:p>
          <a:p>
            <a:pPr algn="ctr" eaLnBrk="1" hangingPunct="1"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(</a:t>
            </a:r>
            <a:r>
              <a:rPr lang="ru-RU" b="1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ок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. 1518г.)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214313" y="6072188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Рафаэль </a:t>
            </a:r>
            <a:r>
              <a:rPr lang="ru-RU" b="1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Санти</a:t>
            </a:r>
            <a:endParaRPr lang="ru-RU" b="1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Сикстинская Мадонна (1512-1513гг.)</a:t>
            </a:r>
          </a:p>
        </p:txBody>
      </p:sp>
      <p:pic>
        <p:nvPicPr>
          <p:cNvPr id="20483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671" y="285728"/>
            <a:ext cx="4389767" cy="58579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4643438" y="379413"/>
            <a:ext cx="4357687" cy="597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ts val="2700"/>
              </a:lnSpc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Величайшим созданием мирового искусства стала картина Рафаэля «Сикстинская мадонна» </a:t>
            </a:r>
          </a:p>
          <a:p>
            <a:pPr algn="ctr">
              <a:lnSpc>
                <a:spcPts val="2700"/>
              </a:lnSpc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 которой гениально воплощена идея материнства, земное, реалистическое изображение </a:t>
            </a:r>
          </a:p>
          <a:p>
            <a:pPr algn="ctr">
              <a:lnSpc>
                <a:spcPts val="2700"/>
              </a:lnSpc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женщины-матери. </a:t>
            </a:r>
          </a:p>
          <a:p>
            <a:pPr algn="ctr">
              <a:lnSpc>
                <a:spcPts val="2700"/>
              </a:lnSpc>
              <a:defRPr/>
            </a:pPr>
            <a:endParaRPr lang="ru-RU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>
              <a:lnSpc>
                <a:spcPts val="2700"/>
              </a:lnSpc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Обаяние картины в естественном сочетании простоты и торжественности, нежной женственности и царственного величия. 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85750" y="357188"/>
            <a:ext cx="8786813" cy="297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>
              <a:spcAft>
                <a:spcPts val="600"/>
              </a:spcAft>
              <a:tabLst>
                <a:tab pos="630238" algn="l"/>
              </a:tabLst>
              <a:defRPr/>
            </a:pP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Проверка домашнего задания:</a:t>
            </a:r>
          </a:p>
          <a:p>
            <a:pPr marL="324000">
              <a:spcAft>
                <a:spcPts val="600"/>
              </a:spcAft>
              <a:buFont typeface="Wingdings" pitchFamily="2" charset="2"/>
              <a:buChar char="Ø"/>
              <a:tabLst>
                <a:tab pos="630238" algn="l"/>
              </a:tabLst>
              <a:defRPr/>
            </a:pPr>
            <a:r>
              <a:rPr lang="ru-RU" sz="2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Основные типы изображения Богоматери.</a:t>
            </a:r>
          </a:p>
          <a:p>
            <a:pPr marL="324000">
              <a:spcAft>
                <a:spcPts val="600"/>
              </a:spcAft>
              <a:buFont typeface="Wingdings" pitchFamily="2" charset="2"/>
              <a:buChar char="Ø"/>
              <a:tabLst>
                <a:tab pos="630238" algn="l"/>
              </a:tabLst>
              <a:defRPr/>
            </a:pPr>
            <a:r>
              <a:rPr lang="ru-RU" sz="2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Иконы, относящиеся к шедеврам  иконописи.</a:t>
            </a:r>
          </a:p>
          <a:p>
            <a:pPr marL="324000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2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Расскажите об одной из икон.</a:t>
            </a:r>
          </a:p>
          <a:p>
            <a:pPr marL="324000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2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Что такое икона (определение).</a:t>
            </a:r>
          </a:p>
          <a:p>
            <a:pPr marL="324000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2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Что значит выражение «чудотворная икона»? </a:t>
            </a:r>
          </a:p>
        </p:txBody>
      </p:sp>
      <p:pic>
        <p:nvPicPr>
          <p:cNvPr id="3075" name="Picture 5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5984" y="3429000"/>
            <a:ext cx="4680619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0" y="187325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Для великих художников </a:t>
            </a:r>
          </a:p>
          <a:p>
            <a:pPr algn="ctr" eaLnBrk="1" hangingPunct="1"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живопись и скульптура, в первую очередь, </a:t>
            </a:r>
          </a:p>
          <a:p>
            <a:pPr algn="ctr" eaLnBrk="1" hangingPunct="1"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была способом познания мира. </a:t>
            </a:r>
          </a:p>
        </p:txBody>
      </p:sp>
      <p:pic>
        <p:nvPicPr>
          <p:cNvPr id="21507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22" y="1571612"/>
            <a:ext cx="3071834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554" y="1500174"/>
            <a:ext cx="2460200" cy="45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1509" name="Picture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6" y="1571612"/>
            <a:ext cx="3143240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5929313" y="5862638"/>
            <a:ext cx="30718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Рафаэль </a:t>
            </a:r>
            <a:r>
              <a:rPr lang="ru-RU" b="1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Санти</a:t>
            </a:r>
            <a:endParaRPr lang="ru-RU" b="1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Сикстинская Мадонна </a:t>
            </a:r>
          </a:p>
          <a:p>
            <a:pPr algn="ctr" eaLnBrk="1" hangingPunct="1"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(1512-1513гг.)</a:t>
            </a:r>
          </a:p>
        </p:txBody>
      </p:sp>
      <p:sp>
        <p:nvSpPr>
          <p:cNvPr id="7" name="Прямоугольник 5"/>
          <p:cNvSpPr>
            <a:spLocks noChangeArrowheads="1"/>
          </p:cNvSpPr>
          <p:nvPr/>
        </p:nvSpPr>
        <p:spPr bwMode="auto">
          <a:xfrm>
            <a:off x="3429000" y="5857875"/>
            <a:ext cx="2428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Микеланджело</a:t>
            </a:r>
          </a:p>
          <a:p>
            <a:pPr algn="ctr" eaLnBrk="1" hangingPunct="1"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Мадонна Медичи (1521-1534гг.)</a:t>
            </a:r>
          </a:p>
        </p:txBody>
      </p:sp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142875" y="5857875"/>
            <a:ext cx="3143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Леонардо да Винчи</a:t>
            </a:r>
          </a:p>
          <a:p>
            <a:pPr algn="ctr" eaLnBrk="1" hangingPunct="1"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Мадонна </a:t>
            </a:r>
            <a:r>
              <a:rPr lang="ru-RU" b="1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Литта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(1490-1491гг.)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14313" y="285750"/>
            <a:ext cx="8929687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Aft>
                <a:spcPts val="600"/>
              </a:spcAft>
              <a:tabLst>
                <a:tab pos="914400" algn="l"/>
              </a:tabLst>
              <a:defRPr/>
            </a:pP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Закрепление материала.</a:t>
            </a:r>
          </a:p>
          <a:p>
            <a:pPr marL="576000" indent="-360000">
              <a:spcAft>
                <a:spcPts val="600"/>
              </a:spcAft>
              <a:buFont typeface="Wingdings" pitchFamily="2" charset="2"/>
              <a:buChar char="Ø"/>
              <a:tabLst>
                <a:tab pos="914400" algn="l"/>
              </a:tabLst>
              <a:defRPr/>
            </a:pPr>
            <a:r>
              <a:rPr lang="ru-RU" sz="2400" b="1" spc="-1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Какой образ  почитали  в культуре с древних времён?  </a:t>
            </a:r>
          </a:p>
          <a:p>
            <a:pPr marL="576000" indent="-360000">
              <a:spcAft>
                <a:spcPts val="600"/>
              </a:spcAft>
              <a:buFont typeface="Wingdings" pitchFamily="2" charset="2"/>
              <a:buChar char="Ø"/>
              <a:tabLst>
                <a:tab pos="914400" algn="l"/>
              </a:tabLst>
              <a:defRPr/>
            </a:pPr>
            <a:r>
              <a:rPr lang="ru-RU" sz="2400" b="1" spc="-1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Почему тайны женской красоты тревожат человечество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на протяжении всей истории его существования? </a:t>
            </a:r>
          </a:p>
          <a:p>
            <a:pPr marL="576000" indent="-360000">
              <a:spcAft>
                <a:spcPts val="600"/>
              </a:spcAft>
              <a:buFont typeface="Wingdings" pitchFamily="2" charset="2"/>
              <a:buChar char="Ø"/>
              <a:tabLst>
                <a:tab pos="914400" algn="l"/>
              </a:tabLst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Какие шедевры мастеров итальянского Возрождения произвели на вас особое впечатление? Объяснив свой выбор.</a:t>
            </a:r>
          </a:p>
          <a:p>
            <a:pPr marL="576000" indent="-360000">
              <a:spcAft>
                <a:spcPts val="600"/>
              </a:spcAft>
              <a:buFont typeface="Wingdings" pitchFamily="2" charset="2"/>
              <a:buChar char="Ø"/>
              <a:tabLst>
                <a:tab pos="914400" algn="l"/>
              </a:tabLst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Знакомство с планом характеристики одной из картин и ее автора.</a:t>
            </a:r>
          </a:p>
        </p:txBody>
      </p:sp>
      <p:pic>
        <p:nvPicPr>
          <p:cNvPr id="22531" name="Picture 10" descr="лик-матери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496" y="3714752"/>
            <a:ext cx="305077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90500"/>
            <a:ext cx="91440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tabLst>
                <a:tab pos="914400" algn="l"/>
              </a:tabLst>
              <a:defRPr/>
            </a:pP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Анализ произведения искусства (живописи).</a:t>
            </a: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57188" y="714375"/>
            <a:ext cx="8786812" cy="584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ts val="2300"/>
              </a:lnSpc>
              <a:tabLst>
                <a:tab pos="450850" algn="l"/>
              </a:tabLst>
              <a:defRPr/>
            </a:pPr>
            <a:r>
              <a:rPr lang="ru-RU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ОБЩИЙ АНАЛИЗ</a:t>
            </a:r>
          </a:p>
          <a:p>
            <a:pPr marL="540000" indent="-324000">
              <a:lnSpc>
                <a:spcPts val="2300"/>
              </a:lnSpc>
              <a:buFont typeface="Wingdings" pitchFamily="2" charset="2"/>
              <a:buChar char="Ø"/>
              <a:tabLst>
                <a:tab pos="450850" algn="l"/>
              </a:tabLst>
              <a:defRPr/>
            </a:pP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Автор</a:t>
            </a:r>
          </a:p>
          <a:p>
            <a:pPr marL="540000" indent="-324000">
              <a:lnSpc>
                <a:spcPts val="2300"/>
              </a:lnSpc>
              <a:buFont typeface="Wingdings" pitchFamily="2" charset="2"/>
              <a:buChar char="Ø"/>
              <a:tabLst>
                <a:tab pos="450850" algn="l"/>
              </a:tabLst>
              <a:defRPr/>
            </a:pP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Название картины</a:t>
            </a:r>
          </a:p>
          <a:p>
            <a:pPr marL="540000" indent="-324000">
              <a:lnSpc>
                <a:spcPts val="2300"/>
              </a:lnSpc>
              <a:buFont typeface="Wingdings" pitchFamily="2" charset="2"/>
              <a:buChar char="Ø"/>
              <a:tabLst>
                <a:tab pos="450850" algn="l"/>
              </a:tabLst>
              <a:defRPr/>
            </a:pP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Дата, место создания</a:t>
            </a:r>
          </a:p>
          <a:p>
            <a:pPr marL="540000" indent="-324000">
              <a:lnSpc>
                <a:spcPts val="2300"/>
              </a:lnSpc>
              <a:buFont typeface="Wingdings" pitchFamily="2" charset="2"/>
              <a:buChar char="Ø"/>
              <a:tabLst>
                <a:tab pos="450850" algn="l"/>
              </a:tabLst>
              <a:defRPr/>
            </a:pP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Размеры</a:t>
            </a:r>
          </a:p>
          <a:p>
            <a:pPr marL="540000" indent="-324000">
              <a:lnSpc>
                <a:spcPts val="2300"/>
              </a:lnSpc>
              <a:spcAft>
                <a:spcPts val="600"/>
              </a:spcAft>
              <a:buFont typeface="Wingdings" pitchFamily="2" charset="2"/>
              <a:buChar char="Ø"/>
              <a:tabLst>
                <a:tab pos="450850" algn="l"/>
              </a:tabLst>
              <a:defRPr/>
            </a:pP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Материал и техника</a:t>
            </a:r>
          </a:p>
          <a:p>
            <a:pPr>
              <a:lnSpc>
                <a:spcPts val="2300"/>
              </a:lnSpc>
              <a:tabLst>
                <a:tab pos="450850" algn="l"/>
              </a:tabLst>
              <a:defRPr/>
            </a:pPr>
            <a:r>
              <a:rPr lang="ru-RU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СОДЕРЖАНИЕ</a:t>
            </a:r>
          </a:p>
          <a:p>
            <a:pPr marL="540000" indent="-324000">
              <a:lnSpc>
                <a:spcPts val="2300"/>
              </a:lnSpc>
              <a:buFont typeface="Wingdings" pitchFamily="2" charset="2"/>
              <a:buChar char="Ø"/>
              <a:tabLst>
                <a:tab pos="450850" algn="l"/>
              </a:tabLst>
              <a:defRPr/>
            </a:pP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сюжет, тема (идея, цель)</a:t>
            </a:r>
          </a:p>
          <a:p>
            <a:pPr marL="540000" indent="-324000">
              <a:lnSpc>
                <a:spcPts val="2300"/>
              </a:lnSpc>
              <a:buFont typeface="Wingdings" pitchFamily="2" charset="2"/>
              <a:buChar char="Ø"/>
              <a:tabLst>
                <a:tab pos="450850" algn="l"/>
              </a:tabLst>
              <a:defRPr/>
            </a:pP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эмоциональное содержание (настроение, впечатление)</a:t>
            </a:r>
          </a:p>
          <a:p>
            <a:pPr marL="540000" indent="-324000">
              <a:lnSpc>
                <a:spcPts val="2300"/>
              </a:lnSpc>
              <a:buFont typeface="Wingdings" pitchFamily="2" charset="2"/>
              <a:buChar char="Ø"/>
              <a:tabLst>
                <a:tab pos="450850" algn="l"/>
              </a:tabLst>
              <a:defRPr/>
            </a:pP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мотивы, символы.</a:t>
            </a:r>
          </a:p>
          <a:p>
            <a:pPr marL="540000" indent="-324000">
              <a:lnSpc>
                <a:spcPts val="2300"/>
              </a:lnSpc>
              <a:buFont typeface="Wingdings" pitchFamily="2" charset="2"/>
              <a:buChar char="Ø"/>
              <a:tabLst>
                <a:tab pos="450850" algn="l"/>
              </a:tabLst>
              <a:defRPr/>
            </a:pP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Стиль, направление</a:t>
            </a:r>
          </a:p>
          <a:p>
            <a:pPr marL="540000" indent="-324000">
              <a:lnSpc>
                <a:spcPts val="2300"/>
              </a:lnSpc>
              <a:buFont typeface="Wingdings" pitchFamily="2" charset="2"/>
              <a:buChar char="Ø"/>
              <a:tabLst>
                <a:tab pos="450850" algn="l"/>
              </a:tabLst>
              <a:defRPr/>
            </a:pP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характерные форма и черты</a:t>
            </a:r>
          </a:p>
          <a:p>
            <a:pPr marL="540000" indent="-324000">
              <a:lnSpc>
                <a:spcPts val="2300"/>
              </a:lnSpc>
              <a:spcAft>
                <a:spcPts val="600"/>
              </a:spcAft>
              <a:buFont typeface="Wingdings" pitchFamily="2" charset="2"/>
              <a:buChar char="Ø"/>
              <a:tabLst>
                <a:tab pos="450850" algn="l"/>
              </a:tabLst>
              <a:defRPr/>
            </a:pP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почерк художника, своеобразие</a:t>
            </a:r>
          </a:p>
          <a:p>
            <a:pPr>
              <a:lnSpc>
                <a:spcPts val="2300"/>
              </a:lnSpc>
              <a:tabLst>
                <a:tab pos="450850" algn="l"/>
              </a:tabLst>
              <a:defRPr/>
            </a:pPr>
            <a:r>
              <a:rPr lang="ru-RU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ОЦЕНИВАНИЕ</a:t>
            </a:r>
            <a:br>
              <a:rPr lang="ru-RU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ru-RU" sz="2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Личное мнение:</a:t>
            </a:r>
          </a:p>
          <a:p>
            <a:pPr marL="540000" indent="-324000">
              <a:lnSpc>
                <a:spcPts val="2300"/>
              </a:lnSpc>
              <a:buFont typeface="Wingdings" pitchFamily="2" charset="2"/>
              <a:buChar char="Ø"/>
              <a:tabLst>
                <a:tab pos="450850" algn="l"/>
              </a:tabLst>
              <a:defRPr/>
            </a:pP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связь формы и содержания (особенности стиля)</a:t>
            </a:r>
          </a:p>
          <a:p>
            <a:pPr marL="540000" indent="-324000">
              <a:lnSpc>
                <a:spcPts val="2300"/>
              </a:lnSpc>
              <a:buFont typeface="Wingdings" pitchFamily="2" charset="2"/>
              <a:buChar char="Ø"/>
              <a:tabLst>
                <a:tab pos="450850" algn="l"/>
              </a:tabLst>
              <a:defRPr/>
            </a:pP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актуальность темы, новизна (как эта тема трактуется другими художниками).</a:t>
            </a:r>
          </a:p>
          <a:p>
            <a:pPr marL="540000" indent="-324000">
              <a:lnSpc>
                <a:spcPts val="2300"/>
              </a:lnSpc>
              <a:buFont typeface="Wingdings" pitchFamily="2" charset="2"/>
              <a:buChar char="Ø"/>
              <a:tabLst>
                <a:tab pos="450850" algn="l"/>
              </a:tabLst>
              <a:defRPr/>
            </a:pPr>
            <a:r>
              <a:rPr lang="ru-RU" sz="2200" b="1" spc="-1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значение произведения, ценность для мировой культуры.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271463"/>
            <a:ext cx="8642350" cy="658653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ru-RU" sz="2400" b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Литература.</a:t>
            </a:r>
            <a:endParaRPr lang="ru-RU" sz="11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Aft>
                <a:spcPts val="600"/>
              </a:spcAft>
              <a:buSzPts val="1400"/>
              <a:buFont typeface="Calibri" panose="020F0502020204030204" pitchFamily="34" charset="0"/>
              <a:buAutoNum type="arabicPeriod"/>
            </a:pPr>
            <a:r>
              <a:rPr lang="ru-RU" b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для общеобразовательных школ, гимназий, лицеев. Мировая художественная культура. 5-11 классы. Г.И.Данилова. М.: Дрофа, 2007.</a:t>
            </a:r>
            <a:endParaRPr lang="ru-RU" sz="1100" b="1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Aft>
                <a:spcPts val="600"/>
              </a:spcAft>
              <a:buSzPts val="1400"/>
              <a:buFont typeface="Calibri" panose="020F0502020204030204" pitchFamily="34" charset="0"/>
              <a:buAutoNum type="arabicPeriod"/>
            </a:pPr>
            <a:r>
              <a:rPr lang="ru-RU" b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Мировая художественной культуры (поурочное планирование), 7 класс. Н.Н.Куцман.  Волгоград. Корифей. 2011 год.</a:t>
            </a:r>
            <a:endParaRPr lang="ru-RU" sz="1100" b="1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Aft>
                <a:spcPts val="600"/>
              </a:spcAft>
              <a:buSzPts val="1400"/>
              <a:buFont typeface="Calibri" panose="020F0502020204030204" pitchFamily="34" charset="0"/>
              <a:buAutoNum type="arabicPeriod"/>
            </a:pPr>
            <a:r>
              <a:rPr lang="ru-RU" b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 «Мировая художественная культура». 7-9 классы: Базовый уровень.  Г.И.Данилова. Москва. Дрофа. 2010 год.</a:t>
            </a:r>
            <a:endParaRPr lang="ru-RU" sz="1100" b="1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SzPts val="1400"/>
              <a:buFont typeface="Calibri" panose="020F0502020204030204" pitchFamily="34" charset="0"/>
              <a:buAutoNum type="arabicPeriod"/>
            </a:pPr>
            <a:r>
              <a:rPr lang="ru-RU" b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Википедия – </a:t>
            </a:r>
            <a:endParaRPr lang="ru-RU" sz="1100" b="1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>
              <a:buFont typeface="Wingdings" panose="05000000000000000000" pitchFamily="2" charset="2"/>
              <a:buChar char=""/>
            </a:pPr>
            <a:r>
              <a:rPr lang="ru-RU" b="1" u="sng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https://ru.wikipedia.org/wiki/%D0%A0%D0%B0%D1%84%D0%B0%D1%8D%D0%BB%D1%8C_%D0%A1%D0%B0%D0%BD%D1%82%D0%B8</a:t>
            </a:r>
            <a:endParaRPr lang="ru-RU" sz="11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>
              <a:buFont typeface="Wingdings" panose="05000000000000000000" pitchFamily="2" charset="2"/>
              <a:buChar char=""/>
            </a:pPr>
            <a:r>
              <a:rPr lang="ru-RU" b="1" u="sng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https://ru.wikipedia.org/wiki/%D0%9C%D0%B8%D0%BA%D0%B5%D0%BB%D0%B0%D0%BD%D0%B4%D0%B6%D0%B5%D0%BB%D0%BE</a:t>
            </a:r>
            <a:endParaRPr lang="ru-RU" sz="11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>
              <a:buFont typeface="Wingdings" panose="05000000000000000000" pitchFamily="2" charset="2"/>
              <a:buChar char=""/>
            </a:pPr>
            <a:r>
              <a:rPr lang="ru-RU" b="1" u="sng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https://ru.wikipedia.org/wiki/%D0%9B%D0%B5%D0%BE%D0%BD%D0%B0%D1%80%D0%B4%D0%BE_%D0%B4%D0%B0_%D0%92%D0%B8%D0%BD%D1%87%D0%B8</a:t>
            </a:r>
            <a:endParaRPr lang="ru-RU" sz="11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b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SzPts val="1400"/>
              <a:buFont typeface="Calibri" panose="020F0502020204030204" pitchFamily="34" charset="0"/>
              <a:buAutoNum type="arabicPeriod"/>
            </a:pPr>
            <a:r>
              <a:rPr lang="en-US" b="1" u="sng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</a:t>
            </a:r>
            <a:r>
              <a:rPr lang="ru-RU" b="1" u="sng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://</a:t>
            </a:r>
            <a:r>
              <a:rPr lang="en-US" b="1" u="sng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school</a:t>
            </a:r>
            <a:r>
              <a:rPr lang="ru-RU" b="1" u="sng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-</a:t>
            </a:r>
            <a:r>
              <a:rPr lang="en-US" b="1" u="sng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collection</a:t>
            </a:r>
            <a:r>
              <a:rPr lang="ru-RU" b="1" u="sng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.</a:t>
            </a:r>
            <a:r>
              <a:rPr lang="en-US" b="1" u="sng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edu</a:t>
            </a:r>
            <a:r>
              <a:rPr lang="ru-RU" b="1" u="sng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.</a:t>
            </a:r>
            <a:r>
              <a:rPr lang="en-US" b="1" u="sng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ru</a:t>
            </a:r>
            <a:r>
              <a:rPr lang="ru-RU" b="1" u="sng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/</a:t>
            </a:r>
            <a:r>
              <a:rPr lang="en-US" b="1" u="sng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catalog</a:t>
            </a:r>
            <a:r>
              <a:rPr lang="ru-RU" b="1" u="sng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/</a:t>
            </a:r>
            <a:r>
              <a:rPr lang="en-US" b="1" u="sng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rubr</a:t>
            </a:r>
            <a:r>
              <a:rPr lang="ru-RU" b="1" u="sng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/8</a:t>
            </a:r>
            <a:r>
              <a:rPr lang="en-US" b="1" u="sng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f</a:t>
            </a:r>
            <a:r>
              <a:rPr lang="ru-RU" b="1" u="sng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5</a:t>
            </a:r>
            <a:r>
              <a:rPr lang="en-US" b="1" u="sng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d</a:t>
            </a:r>
            <a:r>
              <a:rPr lang="ru-RU" b="1" u="sng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7210-86</a:t>
            </a:r>
            <a:r>
              <a:rPr lang="en-US" b="1" u="sng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a</a:t>
            </a:r>
            <a:r>
              <a:rPr lang="ru-RU" b="1" u="sng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6-11</a:t>
            </a:r>
            <a:r>
              <a:rPr lang="en-US" b="1" u="sng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da</a:t>
            </a:r>
            <a:r>
              <a:rPr lang="ru-RU" b="1" u="sng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-</a:t>
            </a:r>
            <a:r>
              <a:rPr lang="en-US" b="1" u="sng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a</a:t>
            </a:r>
            <a:r>
              <a:rPr lang="ru-RU" b="1" u="sng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72</a:t>
            </a:r>
            <a:r>
              <a:rPr lang="en-US" b="1" u="sng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b</a:t>
            </a:r>
            <a:r>
              <a:rPr lang="ru-RU" b="1" u="sng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-0800200</a:t>
            </a:r>
            <a:r>
              <a:rPr lang="en-US" b="1" u="sng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c</a:t>
            </a:r>
            <a:r>
              <a:rPr lang="ru-RU" b="1" u="sng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9</a:t>
            </a:r>
            <a:r>
              <a:rPr lang="en-US" b="1" u="sng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a</a:t>
            </a:r>
            <a:r>
              <a:rPr lang="ru-RU" b="1" u="sng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66/22324/</a:t>
            </a:r>
            <a:endParaRPr lang="ru-RU" sz="1100" b="1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b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b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142875" y="238125"/>
            <a:ext cx="8929688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eaLnBrk="1" hangingPunct="1">
              <a:spcAft>
                <a:spcPts val="600"/>
              </a:spcAft>
              <a:defRPr/>
            </a:pPr>
            <a:r>
              <a:rPr lang="ru-RU" sz="3600" i="1" spc="-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Чистейшей прелести чистейший образец</a:t>
            </a:r>
            <a:r>
              <a:rPr lang="ru-RU" sz="3600" b="1" i="1" spc="-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...</a:t>
            </a:r>
          </a:p>
          <a:p>
            <a:pPr algn="r">
              <a:spcAft>
                <a:spcPts val="600"/>
              </a:spcAft>
              <a:defRPr/>
            </a:pP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Из стихотворения «Мадонна» (1830)  </a:t>
            </a:r>
          </a:p>
          <a:p>
            <a:pPr algn="r">
              <a:spcAft>
                <a:spcPts val="600"/>
              </a:spcAft>
              <a:defRPr/>
            </a:pP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А.С.Пушкин </a:t>
            </a:r>
          </a:p>
        </p:txBody>
      </p:sp>
      <p:sp>
        <p:nvSpPr>
          <p:cNvPr id="4099" name="Прямоугольник 2"/>
          <p:cNvSpPr>
            <a:spLocks noChangeArrowheads="1"/>
          </p:cNvSpPr>
          <p:nvPr/>
        </p:nvSpPr>
        <p:spPr bwMode="auto">
          <a:xfrm>
            <a:off x="0" y="6072188"/>
            <a:ext cx="9144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Сандро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Боттичелли. </a:t>
            </a:r>
          </a:p>
          <a:p>
            <a:pPr algn="ctr" eaLnBrk="1" hangingPunct="1"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Мадонна с гранатом (1487г.)</a:t>
            </a:r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8813" y="1500188"/>
            <a:ext cx="5067300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http://cs304312.userapi.com/v304312844/3d9c/kpuNJMVJsy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714356"/>
            <a:ext cx="4078288" cy="511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142875" y="1143000"/>
            <a:ext cx="5857875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ts val="4000"/>
              </a:lnSpc>
              <a:spcAft>
                <a:spcPts val="1200"/>
              </a:spcAft>
              <a:defRPr/>
            </a:pPr>
            <a:r>
              <a:rPr lang="ru-RU" sz="2400" b="1" spc="-1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Есть в природе знак, святой и вещий,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Ярко обозначенный в веках.</a:t>
            </a:r>
            <a:b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Самая прекрасная из женщин – </a:t>
            </a:r>
            <a:b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Женщина с ребенком на руках!</a:t>
            </a:r>
            <a:b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ru-RU" sz="2400" b="1" spc="-1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Пусть ей солнце вечно рукоплещет,</a:t>
            </a:r>
            <a:br>
              <a:rPr lang="ru-RU" sz="2400" b="1" spc="-1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Так она и будет жить в веках,</a:t>
            </a:r>
            <a:b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Самая прекрасная из женщин – </a:t>
            </a:r>
            <a:b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Женщина с ребенком на руках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2"/>
          <p:cNvSpPr>
            <a:spLocks noChangeArrowheads="1"/>
          </p:cNvSpPr>
          <p:nvPr/>
        </p:nvSpPr>
        <p:spPr bwMode="auto">
          <a:xfrm>
            <a:off x="214313" y="215900"/>
            <a:ext cx="878681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Искусство Высокого Возрождения, определившееся в основных своих чертах к началу 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XVI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века, принесёт иное, чем у предшествующих художников, понимание женской красоты. </a:t>
            </a:r>
          </a:p>
        </p:txBody>
      </p:sp>
      <p:sp>
        <p:nvSpPr>
          <p:cNvPr id="6147" name="Прямоугольник 3"/>
          <p:cNvSpPr>
            <a:spLocks noChangeArrowheads="1"/>
          </p:cNvSpPr>
          <p:nvPr/>
        </p:nvSpPr>
        <p:spPr bwMode="auto">
          <a:xfrm>
            <a:off x="0" y="171450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Титаны Высокого Возрождения: </a:t>
            </a:r>
          </a:p>
        </p:txBody>
      </p:sp>
      <p:sp>
        <p:nvSpPr>
          <p:cNvPr id="6148" name="Прямоугольник 4"/>
          <p:cNvSpPr>
            <a:spLocks noChangeArrowheads="1"/>
          </p:cNvSpPr>
          <p:nvPr/>
        </p:nvSpPr>
        <p:spPr bwMode="auto">
          <a:xfrm>
            <a:off x="0" y="5214938"/>
            <a:ext cx="2357438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Леонардо </a:t>
            </a:r>
          </a:p>
          <a:p>
            <a:pPr algn="ctr" eaLnBrk="1" hangingPunct="1"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да Винчи</a:t>
            </a:r>
          </a:p>
          <a:p>
            <a:pPr algn="ctr" eaLnBrk="1" hangingPunct="1"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(1452-1519) </a:t>
            </a:r>
          </a:p>
          <a:p>
            <a:pPr algn="ctr" eaLnBrk="1" hangingPunct="1"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Автопортрет. (1505г.)</a:t>
            </a:r>
          </a:p>
        </p:txBody>
      </p:sp>
      <p:pic>
        <p:nvPicPr>
          <p:cNvPr id="6149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938" y="2357438"/>
            <a:ext cx="2151062" cy="291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6150" name="Прямоугольник 6"/>
          <p:cNvSpPr>
            <a:spLocks noChangeArrowheads="1"/>
          </p:cNvSpPr>
          <p:nvPr/>
        </p:nvSpPr>
        <p:spPr bwMode="auto">
          <a:xfrm>
            <a:off x="2286000" y="5237163"/>
            <a:ext cx="242887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Микеланджело </a:t>
            </a:r>
            <a:r>
              <a:rPr lang="ru-RU" b="1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Буонарроти</a:t>
            </a:r>
            <a:endParaRPr lang="ru-RU" b="1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(1475-1564) </a:t>
            </a:r>
          </a:p>
          <a:p>
            <a:pPr algn="ctr" eaLnBrk="1" hangingPunct="1"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Портрет работы </a:t>
            </a:r>
            <a:r>
              <a:rPr lang="ru-RU" b="1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М.Венусти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(1535)</a:t>
            </a:r>
          </a:p>
        </p:txBody>
      </p:sp>
      <p:pic>
        <p:nvPicPr>
          <p:cNvPr id="615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875" y="2357438"/>
            <a:ext cx="2143125" cy="291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6152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9000" y="2357438"/>
            <a:ext cx="2087563" cy="291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6153" name="Прямоугольник 9"/>
          <p:cNvSpPr>
            <a:spLocks noChangeArrowheads="1"/>
          </p:cNvSpPr>
          <p:nvPr/>
        </p:nvSpPr>
        <p:spPr bwMode="auto">
          <a:xfrm>
            <a:off x="4643438" y="5229225"/>
            <a:ext cx="22145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Рафаэль </a:t>
            </a:r>
            <a:r>
              <a:rPr lang="ru-RU" b="1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Санти</a:t>
            </a:r>
            <a:endParaRPr lang="ru-RU" b="1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(1483-1520)</a:t>
            </a:r>
          </a:p>
          <a:p>
            <a:pPr algn="ctr" eaLnBrk="1" hangingPunct="1"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Автопортрет в возрасте 23 лет</a:t>
            </a:r>
          </a:p>
        </p:txBody>
      </p:sp>
      <p:sp>
        <p:nvSpPr>
          <p:cNvPr id="6154" name="Прямоугольник 10"/>
          <p:cNvSpPr>
            <a:spLocks noChangeArrowheads="1"/>
          </p:cNvSpPr>
          <p:nvPr/>
        </p:nvSpPr>
        <p:spPr bwMode="auto">
          <a:xfrm>
            <a:off x="6786563" y="5229225"/>
            <a:ext cx="23574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vi-VN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Тициа́н Вече́ллио</a:t>
            </a:r>
            <a:endParaRPr lang="ru-RU" b="1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(1480-1576)</a:t>
            </a:r>
          </a:p>
          <a:p>
            <a:pPr algn="ctr" eaLnBrk="1" hangingPunct="1"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Автопортрет, около 1567</a:t>
            </a:r>
          </a:p>
        </p:txBody>
      </p:sp>
      <p:pic>
        <p:nvPicPr>
          <p:cNvPr id="6155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9438" y="2357438"/>
            <a:ext cx="2076450" cy="291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8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8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8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708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48" grpId="0"/>
      <p:bldP spid="6150" grpId="0"/>
      <p:bldP spid="6153" grpId="0"/>
      <p:bldP spid="61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285750" y="215900"/>
            <a:ext cx="85725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Воплощением идеала женщины становится мадонна, дева Мария, с младенцем Иисусом Христом - возвышенный символ материнства и жертвенной любви к людям.</a:t>
            </a:r>
          </a:p>
        </p:txBody>
      </p:sp>
      <p:sp>
        <p:nvSpPr>
          <p:cNvPr id="7171" name="Прямоугольник 2"/>
          <p:cNvSpPr>
            <a:spLocks noChangeArrowheads="1"/>
          </p:cNvSpPr>
          <p:nvPr/>
        </p:nvSpPr>
        <p:spPr bwMode="auto">
          <a:xfrm>
            <a:off x="0" y="6072188"/>
            <a:ext cx="9144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vi-VN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Тициа́н Вече́ллио</a:t>
            </a:r>
            <a:endParaRPr lang="ru-RU" b="1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Мадонна с младенцем ("Цыганская Мадонна") (</a:t>
            </a:r>
            <a:r>
              <a:rPr lang="ru-RU" b="1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ок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. 1512)</a:t>
            </a: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480" y="1857364"/>
            <a:ext cx="5543550" cy="421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Прямоугольник 2"/>
          <p:cNvSpPr>
            <a:spLocks noChangeArrowheads="1"/>
          </p:cNvSpPr>
          <p:nvPr/>
        </p:nvSpPr>
        <p:spPr bwMode="auto">
          <a:xfrm>
            <a:off x="5072063" y="5719763"/>
            <a:ext cx="3714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Рафаэль </a:t>
            </a:r>
            <a:r>
              <a:rPr lang="ru-RU" b="1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Санти</a:t>
            </a:r>
            <a:endParaRPr lang="ru-RU" b="1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Малая Мадонна Каупера</a:t>
            </a:r>
          </a:p>
          <a:p>
            <a:pPr algn="ctr" eaLnBrk="1" hangingPunct="1"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(</a:t>
            </a:r>
            <a:r>
              <a:rPr lang="ru-RU" b="1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ок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. 1504-1505)</a:t>
            </a:r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9720" y="500042"/>
            <a:ext cx="3969997" cy="5214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42875" y="1104900"/>
            <a:ext cx="6357938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ts val="3000"/>
              </a:lnSpc>
              <a:defRPr/>
            </a:pP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Художник с гибким телом леопарда,</a:t>
            </a:r>
          </a:p>
          <a:p>
            <a:pPr>
              <a:lnSpc>
                <a:spcPts val="3000"/>
              </a:lnSpc>
              <a:defRPr/>
            </a:pP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А в мудрости – лукавая змея.</a:t>
            </a:r>
          </a:p>
          <a:p>
            <a:pPr>
              <a:lnSpc>
                <a:spcPts val="3000"/>
              </a:lnSpc>
              <a:defRPr/>
            </a:pP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Во всех его созданиях есть струя –</a:t>
            </a:r>
          </a:p>
          <a:p>
            <a:pPr>
              <a:lnSpc>
                <a:spcPts val="3000"/>
              </a:lnSpc>
              <a:defRPr/>
            </a:pP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Дух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беладонны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, ладана и нарда.</a:t>
            </a:r>
          </a:p>
          <a:p>
            <a:pPr>
              <a:lnSpc>
                <a:spcPts val="3000"/>
              </a:lnSpc>
              <a:defRPr/>
            </a:pP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Крылатый  был он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человеколев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</a:p>
          <a:p>
            <a:pPr>
              <a:lnSpc>
                <a:spcPts val="3000"/>
              </a:lnSpc>
              <a:defRPr/>
            </a:pP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Еще немного – и глазами рыси</a:t>
            </a:r>
          </a:p>
          <a:p>
            <a:pPr>
              <a:lnSpc>
                <a:spcPts val="3000"/>
              </a:lnSpc>
              <a:defRPr/>
            </a:pP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Полеты птиц небесных подсмотрев, </a:t>
            </a:r>
          </a:p>
          <a:p>
            <a:pPr>
              <a:lnSpc>
                <a:spcPts val="3000"/>
              </a:lnSpc>
              <a:defRPr/>
            </a:pPr>
            <a:r>
              <a:rPr lang="ru-RU" sz="2000" b="1" spc="-1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Он должен был парить и ведать выси.</a:t>
            </a:r>
          </a:p>
          <a:p>
            <a:pPr>
              <a:lnSpc>
                <a:spcPts val="3000"/>
              </a:lnSpc>
              <a:defRPr/>
            </a:pPr>
            <a:r>
              <a:rPr lang="ru-RU" sz="2000" b="1" spc="-1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Среди людских, текущих в Бездне рек</a:t>
            </a:r>
          </a:p>
          <a:p>
            <a:pPr>
              <a:lnSpc>
                <a:spcPts val="3000"/>
              </a:lnSpc>
              <a:defRPr/>
            </a:pP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Им предугадан был сверхчеловек.</a:t>
            </a:r>
          </a:p>
          <a:p>
            <a:pPr>
              <a:lnSpc>
                <a:spcPts val="3000"/>
              </a:lnSpc>
              <a:defRPr/>
            </a:pP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                                К. Бальмонт 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0" y="27305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Леонардо да Винчи (1452-1519)</a:t>
            </a:r>
          </a:p>
        </p:txBody>
      </p:sp>
      <p:pic>
        <p:nvPicPr>
          <p:cNvPr id="921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071546"/>
            <a:ext cx="3688516" cy="5000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220" name="Прямоугольник 3"/>
          <p:cNvSpPr>
            <a:spLocks noChangeArrowheads="1"/>
          </p:cNvSpPr>
          <p:nvPr/>
        </p:nvSpPr>
        <p:spPr bwMode="auto">
          <a:xfrm>
            <a:off x="5591175" y="6072188"/>
            <a:ext cx="2909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b="1" i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Автопортрет. (1505г.)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2875" y="1000125"/>
            <a:ext cx="5000625" cy="52625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Леонардо да Винчи – основатель Высокого Возрождения - человек, опередивший на много веков свое время, занимался всеми областями человеческого познания. Он изучал математику, законы движения тел, природу света, движение планет, прошлое Земли, растительный и животный мир. Его можно считать родоначальником многих отраслей современных наук.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285750" y="428625"/>
            <a:ext cx="4429125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Леонардо написал самую знаменитую картину мира «Джоконда». </a:t>
            </a:r>
          </a:p>
          <a:p>
            <a:pPr algn="ctr">
              <a:spcAft>
                <a:spcPts val="1200"/>
              </a:spcAft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«Мне удалось создать картину, действительно, божественную,» – так оценил работу сам художник.</a:t>
            </a:r>
          </a:p>
          <a:p>
            <a:pPr algn="ctr">
              <a:spcAft>
                <a:spcPts val="1200"/>
              </a:spcAft>
              <a:defRPr/>
            </a:pPr>
            <a:r>
              <a:rPr lang="ru-RU" sz="11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ru-RU" sz="11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Леонардо поднял живопись на новые высоты реализма, особое место в творчестве занимали библейские сюжеты и образы.</a:t>
            </a:r>
          </a:p>
        </p:txBody>
      </p:sp>
      <p:sp>
        <p:nvSpPr>
          <p:cNvPr id="10243" name="Прямоугольник 3"/>
          <p:cNvSpPr>
            <a:spLocks noChangeArrowheads="1"/>
          </p:cNvSpPr>
          <p:nvPr/>
        </p:nvSpPr>
        <p:spPr bwMode="auto">
          <a:xfrm>
            <a:off x="4714875" y="5791200"/>
            <a:ext cx="40576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Леонардо да Винчи 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«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Мо́на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Ли́за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», она же «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Джоко́нда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» 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(1503 г.–1506 г.)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285728"/>
            <a:ext cx="3714777" cy="55721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</TotalTime>
  <Words>1148</Words>
  <Application>Microsoft Office PowerPoint</Application>
  <PresentationFormat>Экран (4:3)</PresentationFormat>
  <Paragraphs>172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Comic Sans MS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Вероника</cp:lastModifiedBy>
  <cp:revision>56</cp:revision>
  <dcterms:created xsi:type="dcterms:W3CDTF">2012-12-15T06:58:19Z</dcterms:created>
  <dcterms:modified xsi:type="dcterms:W3CDTF">2015-11-30T11:02:18Z</dcterms:modified>
</cp:coreProperties>
</file>