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79" r:id="rId5"/>
    <p:sldId id="280" r:id="rId6"/>
    <p:sldId id="276" r:id="rId7"/>
    <p:sldId id="281" r:id="rId8"/>
    <p:sldId id="282" r:id="rId9"/>
    <p:sldId id="285" r:id="rId10"/>
    <p:sldId id="284" r:id="rId11"/>
    <p:sldId id="287" r:id="rId12"/>
    <p:sldId id="288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B"/>
    <a:srgbClr val="FFEDB9"/>
    <a:srgbClr val="CC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C216-ADBD-4504-BD69-3B3E4266F516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F938-19D8-4755-A302-F54792182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1083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DE94-9293-4AE6-A3FD-2DDEF1C0DD3C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6D9D-C57B-48A4-A2A8-3F8BDA9D4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95989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3CB2-B3F1-470C-A3FB-51E9FB16222B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AA18-D049-4C07-8616-A778787CB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76310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E163-80FC-4721-8EBC-02AFA8CFFAE5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0AAC-0BA0-48B0-ABAD-5BA395368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12789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D902-5174-48D2-B56D-10F791914810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973E-F5B5-4099-A47E-8472804D3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89827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2BC1-8658-4CCA-B5DC-7A79E86C817D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3F73-7ADA-4474-AED7-D44B5B934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88931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7E28-498A-48A1-A32D-21CD67CFEEA7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3CA7-76DA-4C46-9685-6564A59F4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50833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97F0-C8B6-4897-808F-B81684ACAEDE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3701-C430-4A78-AF7E-CFF2431F7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19215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CC5F-BD65-46DF-92E0-D5710637D28F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14CD-B9B4-4F77-B3B7-93F15979A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92592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322D-A2A7-4799-A6E1-9BDC23C150EA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2F28-7D9B-4A58-A15D-8C9F2E832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33247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8C7E-C35B-451A-B0B5-992897D07A17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FC72-E62D-4EE5-9DA1-6214F7002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67109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F9BD5A-F9F6-4C24-A64E-8CD1C8CB312E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7B2E98-621A-4A6D-9250-75F077DCB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0%BA%D0%B5%D0%BB%D0%B0%D0%BD%D0%B4%D0%B6%D0%B5%D0%BB%D0%BE" TargetMode="External"/><Relationship Id="rId7" Type="http://schemas.openxmlformats.org/officeDocument/2006/relationships/hyperlink" Target="http://feb-web.ru/feb/pushkin/texts/push17/vol03/y03-224-.htm" TargetMode="External"/><Relationship Id="rId2" Type="http://schemas.openxmlformats.org/officeDocument/2006/relationships/hyperlink" Target="https://ru.wikipedia.org/wiki/%D0%A0%D0%B0%D1%84%D0%B0%D1%8D%D0%BB%D1%8C_%D0%A1%D0%B0%D0%BD%D1%82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ihi.ru/2007/08/31-810" TargetMode="External"/><Relationship Id="rId5" Type="http://schemas.openxmlformats.org/officeDocument/2006/relationships/hyperlink" Target="https://www.stihi.ru/2007/08/08-727" TargetMode="External"/><Relationship Id="rId4" Type="http://schemas.openxmlformats.org/officeDocument/2006/relationships/hyperlink" Target="https://ru.wikipedia.org/wiki/%D0%9B%D0%B5%D0%BE%D0%BD%D0%B0%D1%80%D0%B4%D0%BE_%D0%B4%D0%B0_%D0%92%D0%B8%D0%BD%D1%87%D0%B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6350" y="604838"/>
            <a:ext cx="91440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ru-RU" sz="4000" b="1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Тема</a:t>
            </a:r>
            <a:r>
              <a:rPr lang="ru-RU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:  </a:t>
            </a:r>
          </a:p>
          <a:p>
            <a:pPr algn="ctr" eaLnBrk="1" hangingPunct="1">
              <a:defRPr/>
            </a:pPr>
            <a:r>
              <a:rPr lang="ru-RU" sz="6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Мадонны титанов Возрождения</a:t>
            </a:r>
          </a:p>
          <a:p>
            <a:pPr algn="ctr" eaLnBrk="1" hangingPunct="1">
              <a:defRPr/>
            </a:pP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(урок-мастерская)</a:t>
            </a:r>
          </a:p>
        </p:txBody>
      </p:sp>
      <p:pic>
        <p:nvPicPr>
          <p:cNvPr id="2052" name="Picture 1" descr="C:\Users\пользователь\Desktop\efa0cc638651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4310">
            <a:off x="2940656" y="4197399"/>
            <a:ext cx="20828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C:\Users\пользователь\Desktop\08709c738eab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547">
            <a:off x="5371771" y="4170858"/>
            <a:ext cx="2069969" cy="2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5410200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7166"/>
            <a:ext cx="3929090" cy="5472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0" y="5786438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Сикстинская Мадонна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(1516-1519гг.)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369" y="628663"/>
            <a:ext cx="4776787" cy="465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4286250" y="52911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Сандро Боттичелли </a:t>
            </a:r>
          </a:p>
          <a:p>
            <a:pPr algn="ctr"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«Мадонна Магнификат» </a:t>
            </a:r>
          </a:p>
          <a:p>
            <a:pPr algn="ctr"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(1481-1485гг.)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571875" y="287338"/>
            <a:ext cx="5357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Два мира есть у человека:</a:t>
            </a:r>
          </a:p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Один, который нас творил,</a:t>
            </a:r>
          </a:p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Другой, который мы от века</a:t>
            </a:r>
          </a:p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Творим по мере наших сил. 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461963" y="68263"/>
            <a:ext cx="289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Итог урока</a:t>
            </a:r>
          </a:p>
        </p:txBody>
      </p:sp>
      <p:pic>
        <p:nvPicPr>
          <p:cNvPr id="13316" name="Picture 3" descr="File:Raphael Madonna della seggio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988479"/>
            <a:ext cx="3786214" cy="3869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75" y="5786438"/>
            <a:ext cx="405447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в кресле.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(ок.1514г., масло, доска,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71x71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см)</a:t>
            </a: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4286250" y="57864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Тициан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Вечеллио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 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Вишневая Мадонна. </a:t>
            </a:r>
          </a:p>
          <a:p>
            <a:pPr algn="ctr" eaLnBrk="1" hangingPunct="1">
              <a:defRPr/>
            </a:pPr>
            <a:r>
              <a:rPr lang="ru-RU" b="1" i="1" spc="-1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(1515г., дерево, масло, холст, 81х100см)</a:t>
            </a:r>
            <a:endParaRPr lang="ru-RU" i="1" spc="-1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319" name="Picture 5" descr="http://titian.ru/titian-madonna/cherry-madonna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000240"/>
            <a:ext cx="4740139" cy="385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5" grpId="0"/>
      <p:bldP spid="13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0"/>
            <a:ext cx="8640762" cy="66484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Мировая художественной культуры (поурочное планирование), 7 класс. Н.Н.Куцман.  Волгоград. Корифей. 2011 год.</a:t>
            </a:r>
            <a:endParaRPr lang="ru-RU" sz="11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– </a:t>
            </a:r>
            <a:endParaRPr lang="ru-RU" sz="11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" panose="05000000000000000000" pitchFamily="2" charset="2"/>
              <a:buChar char="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https://ru.wikipedia.org/wiki/%D0%A0%D0%B0%D1%84%D0%B0%D1%8D%D0%BB%D1%8C_%D0%A1%D0%B0%D0%BD%D1%82%D0%B8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" panose="05000000000000000000" pitchFamily="2" charset="2"/>
              <a:buChar char="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https://ru.wikipedia.org/wiki/%D0%9C%D0%B8%D0%BA%D0%B5%D0%BB%D0%B0%D0%BD%D0%B4%D0%B6%D0%B5%D0%BB%D0%BE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" panose="05000000000000000000" pitchFamily="2" charset="2"/>
              <a:buChar char="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https://ru.wikipedia.org/wiki/%D0%9B%D0%B5%D0%BE%D0%BD%D0%B0%D1%80%D0%B4%D0%BE_%D0%B4%D0%B0_%D0%92%D0%B8%D0%BD%D1%87%D0%B8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Calibri" panose="020F0502020204030204" pitchFamily="34" charset="0"/>
              <a:buAutoNum type="arabicPeriod" startAt="3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Стихи.ру 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" panose="05000000000000000000" pitchFamily="2" charset="2"/>
              <a:buChar char=""/>
            </a:pP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https://www.stihi.ru/2007/08/08-727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https://www.stihi.ru/2007/08/31-810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  <a:buFont typeface="Calibri" panose="020F0502020204030204" pitchFamily="34" charset="0"/>
              <a:buAutoNum type="arabicPeriod" startAt="3"/>
            </a:pP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http://feb-web.ru/feb/pushkin/texts/push17/vol03/y03-224-.htm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0" y="5862638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 Винчи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(1452-1519) </a:t>
            </a:r>
          </a:p>
        </p:txBody>
      </p:sp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3013075"/>
            <a:ext cx="2151062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2286000" y="5862638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Микеланджело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Буонарроти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(1475-1564) 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3013075"/>
            <a:ext cx="21431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0" y="3013075"/>
            <a:ext cx="2087563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153" name="Прямоугольник 9"/>
          <p:cNvSpPr>
            <a:spLocks noChangeArrowheads="1"/>
          </p:cNvSpPr>
          <p:nvPr/>
        </p:nvSpPr>
        <p:spPr bwMode="auto">
          <a:xfrm>
            <a:off x="4643438" y="5854700"/>
            <a:ext cx="2214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(1483-1520)</a:t>
            </a:r>
          </a:p>
        </p:txBody>
      </p:sp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6786563" y="5854700"/>
            <a:ext cx="235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Тициа́н Вече́ллио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(1480-1576)</a:t>
            </a:r>
          </a:p>
        </p:txBody>
      </p:sp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3013075"/>
            <a:ext cx="207645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6" name="Rectangle 3"/>
          <p:cNvSpPr>
            <a:spLocks noChangeArrowheads="1"/>
          </p:cNvSpPr>
          <p:nvPr/>
        </p:nvSpPr>
        <p:spPr bwMode="auto">
          <a:xfrm>
            <a:off x="142875" y="179388"/>
            <a:ext cx="9001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Проверка домашнего задания.</a:t>
            </a:r>
          </a:p>
          <a:p>
            <a:pPr marL="504000" indent="-324000"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Назвать титанов эпохи Возрождения.</a:t>
            </a:r>
          </a:p>
          <a:p>
            <a:pPr marL="504000" indent="-324000"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400" b="1" spc="-7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Кем был Леонардо да Винчи? Знаменитые его картины.</a:t>
            </a:r>
          </a:p>
          <a:p>
            <a:pPr marL="504000" indent="-324000"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Чем прославился Рафаэль?</a:t>
            </a:r>
          </a:p>
          <a:p>
            <a:pPr marL="504000" indent="-324000"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400" b="1" spc="-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Картины, посвященные женщине каждого из художников.</a:t>
            </a:r>
          </a:p>
          <a:p>
            <a:pPr marL="504000" indent="-324000"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400" b="1" spc="-6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Кем был Микеланджело? Самая знаменитая его работа.</a:t>
            </a:r>
          </a:p>
          <a:p>
            <a:pPr marL="504000" indent="-324000"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Кем был Тициан?  Назвать одну из его картин.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  <p:bldP spid="6153" grpId="0"/>
      <p:bldP spid="6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ile:Grande madonna cow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76768"/>
            <a:ext cx="3786214" cy="57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5000625" y="6000750"/>
            <a:ext cx="392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600"/>
              </a:lnSpc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1600"/>
              </a:lnSpc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Большая Мадонна Каупера </a:t>
            </a:r>
          </a:p>
          <a:p>
            <a:pPr algn="ctr" eaLnBrk="1" hangingPunct="1">
              <a:lnSpc>
                <a:spcPts val="1600"/>
              </a:lnSpc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(1508г., масло, доска,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68x46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см)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8" y="1214438"/>
            <a:ext cx="5643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spc="-1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Из дряхлой Византии в жизнь - весна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Вошла, напомнив о любви, о теле;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своих </a:t>
            </a:r>
            <a:r>
              <a:rPr lang="ru-RU" sz="2400" b="1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созданьях</a:t>
            </a:r>
            <a:r>
              <a:rPr lang="ru-RU" sz="2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Винчи, Рафаэли 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Блеск бытия исчерпали до дна...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spc="-13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Стремились все  открыть, изобрести,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Найти, создать.... Царила в эти годы 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spc="-13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Надежда  вскрыть 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spc="-13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все таинства природы.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И.А.Бунин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71438" y="642938"/>
            <a:ext cx="4572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протяжении тысячелетий были созданы непревзойденные шедевры мирового искусства. Вечные образы искусства, созданные в различные культурно - исторические эпохи, раскрывают суть нравственных понятий Любви и Красоты Добра и Справедливости, Самопожертвования и Свободы, торжества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Жизни и Разума</a:t>
            </a:r>
          </a:p>
        </p:txBody>
      </p:sp>
      <p:pic>
        <p:nvPicPr>
          <p:cNvPr id="6147" name="Picture 3" descr="File:Madonna of the Yarnwin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85751"/>
            <a:ext cx="4171276" cy="5500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714875" y="5715000"/>
            <a:ext cx="4135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да Винчи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с веретеном.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(ок.1501г., холст, масло. 50×36см)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3" y="714375"/>
            <a:ext cx="4786312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Понимание красоты, особенно Духовной красоты  человека, в частности, женской, облагораживает человека, делает его возвышеннее, чище.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Через искусство человек стремился выразить собственные представления об окружающем мире, в искусстве искал воплощение мечты, хотел излить страдания и прославить  красоту.</a:t>
            </a:r>
          </a:p>
        </p:txBody>
      </p:sp>
      <p:pic>
        <p:nvPicPr>
          <p:cNvPr id="7172" name="Picture 2" descr="File:MadonnaDiFolig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90" y="214290"/>
            <a:ext cx="3797882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71438" y="6002338"/>
            <a:ext cx="4500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Фолиньо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(ок.1512г., масло, холст,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320x194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см)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ru-RU" sz="3200" b="1" i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Анализ произведения искусства (живописи)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625" y="714375"/>
            <a:ext cx="8786813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ts val="2300"/>
              </a:lnSpc>
              <a:tabLst>
                <a:tab pos="450850" algn="l"/>
              </a:tabLst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ОБЩИЙ АНАЛИЗ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автор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название картины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дата, место создания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размеры</a:t>
            </a:r>
          </a:p>
          <a:p>
            <a:pPr marL="540000" indent="-324000">
              <a:lnSpc>
                <a:spcPts val="23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материал и техника</a:t>
            </a:r>
          </a:p>
          <a:p>
            <a:pPr>
              <a:lnSpc>
                <a:spcPts val="2300"/>
              </a:lnSpc>
              <a:tabLst>
                <a:tab pos="450850" algn="l"/>
              </a:tabLst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СОДЕРЖАНИЕ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сюжет, тема (идея, цель)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эмоциональное содержание (настроение, впечатление)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мотивы, символы.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стиль, направление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характерные форма и черты</a:t>
            </a:r>
          </a:p>
          <a:p>
            <a:pPr marL="540000" indent="-324000">
              <a:lnSpc>
                <a:spcPts val="23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почерк художника, своеобразие</a:t>
            </a:r>
          </a:p>
          <a:p>
            <a:pPr>
              <a:lnSpc>
                <a:spcPts val="2300"/>
              </a:lnSpc>
              <a:tabLst>
                <a:tab pos="450850" algn="l"/>
              </a:tabLst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ОЦЕНИВАНИЕ</a:t>
            </a:r>
            <a:b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Личное мнение: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связь формы и содержания (особенности стиля)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актуальность темы, новизна (как эта тема трактуется другими художниками).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spc="-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значение произведения, ценность для мировой культуры.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14313" y="214313"/>
            <a:ext cx="8786812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Словарная работа</a:t>
            </a:r>
          </a:p>
          <a:p>
            <a:pPr marL="396000">
              <a:spcBef>
                <a:spcPts val="600"/>
              </a:spcBef>
              <a:defRPr/>
            </a:pP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Те́мпера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— краски, приготовляемые на основе сухих порошковых натуральных пигментов и (или) их синтетических аналогов. Связующим веществом темперных красок служат эмульсии — натуральные (разбавленный водой желток цельного куриного яйца, соки растений, редко — только во фресках — нефть) или искусственные (высыхающие масла в водном растворе клея, полимеры)</a:t>
            </a:r>
          </a:p>
        </p:txBody>
      </p:sp>
      <p:pic>
        <p:nvPicPr>
          <p:cNvPr id="8195" name="Picture 2" descr="C:\Users\пользователь\Desktop\88aee09fa91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3857625"/>
            <a:ext cx="50641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357188"/>
            <a:ext cx="9144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Сравнительный анализ двух произведений искусства (живописи)</a:t>
            </a:r>
          </a:p>
        </p:txBody>
      </p:sp>
      <p:pic>
        <p:nvPicPr>
          <p:cNvPr id="9219" name="Picture 1" descr="C:\Users\пользователь\Desktop\efa0cc63865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3000375"/>
            <a:ext cx="35115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1563" y="5286375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Конестабиле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(1504г.)</a:t>
            </a:r>
          </a:p>
        </p:txBody>
      </p:sp>
      <p:pic>
        <p:nvPicPr>
          <p:cNvPr id="11268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468" y="180994"/>
            <a:ext cx="3976688" cy="581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014913" y="6000750"/>
            <a:ext cx="40576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да Винчи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Мо́на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Ли́за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», она же «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Джоко́нда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(1503 г.–1506 г.)</a:t>
            </a:r>
          </a:p>
        </p:txBody>
      </p:sp>
      <p:pic>
        <p:nvPicPr>
          <p:cNvPr id="11270" name="Picture 5" descr="http://upload.wikimedia.org/wikipedia/commons/b/b8/Raffaello_Madonna_Connestabile.jpg?uselang=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99" y="500042"/>
            <a:ext cx="4677153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497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73</cp:revision>
  <dcterms:created xsi:type="dcterms:W3CDTF">2012-12-15T06:58:19Z</dcterms:created>
  <dcterms:modified xsi:type="dcterms:W3CDTF">2015-11-30T11:01:00Z</dcterms:modified>
</cp:coreProperties>
</file>