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65" r:id="rId12"/>
    <p:sldId id="266" r:id="rId13"/>
    <p:sldId id="267" r:id="rId14"/>
    <p:sldId id="277" r:id="rId15"/>
    <p:sldId id="280" r:id="rId16"/>
    <p:sldId id="281" r:id="rId17"/>
    <p:sldId id="276" r:id="rId18"/>
    <p:sldId id="282" r:id="rId19"/>
    <p:sldId id="283" r:id="rId20"/>
    <p:sldId id="284" r:id="rId21"/>
    <p:sldId id="291" r:id="rId22"/>
    <p:sldId id="285" r:id="rId23"/>
    <p:sldId id="288" r:id="rId24"/>
    <p:sldId id="287" r:id="rId25"/>
    <p:sldId id="268" r:id="rId26"/>
    <p:sldId id="269" r:id="rId27"/>
    <p:sldId id="29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721C2-676A-4E1D-BC61-132E105F13F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C9F12E-BE1B-4DD8-8015-90AC4E8A7B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3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Shape 128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013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717438-32CC-4F21-B922-79A83B1150FA}" type="slidenum">
              <a:rPr lang="ru-RU"/>
              <a:pPr eaLnBrk="1" hangingPunct="1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1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39F9E3-D5E8-4BB7-82D2-CFE00824704F}" type="slidenum">
              <a:rPr lang="ru-RU"/>
              <a:pPr eaLnBrk="1" hangingPunct="1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4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D8EB93-2FC6-4799-A91F-48798E7CA309}" type="slidenum">
              <a:rPr lang="ru-RU"/>
              <a:pPr eaLnBrk="1" hangingPunct="1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3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E223-17A9-4C98-B517-7C7DB41ECD1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0EE3-8139-41A0-B464-D2D36D3D63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235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238C-1D9E-433E-99F9-03FD5694B60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35E7-4311-4F26-A290-94CCDCF0F2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24139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22C3-2DA4-4918-B8D8-14E2DD7DA4CB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1F55-32BE-4005-B773-F14E6781C7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257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EEA7-EA84-4C04-B3F4-76ACCD86496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B90B-5D9F-40A8-86AE-A5B4E6A88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3044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420F-2329-4017-AC86-C3F31FE44A3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07D0-A764-4253-8CAE-BBDA1619A4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083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4B69-7956-4248-B4C4-031521467D18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6FD8-9C7E-47E6-AA58-CD8856A77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7555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21FE-5EEB-413C-B3CA-3764B3D46D30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6A314-06BE-4B3D-9B8F-551B0DC83A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603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A8B3-117F-4ACE-B29B-7BF1545138E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57231-C6D7-4A53-8AC6-BCA0CD07D8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8232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798F-87C5-4CBC-B8CC-C55CA39A3AC1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8B50-7B5A-47F2-86A2-55EE346957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0563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8B0C-15F1-4072-AB66-D61CCD6F5D0F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767E-744C-466F-973D-F812E6A473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3299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0CA-20A2-4630-92EE-809EBB09BAE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5D96-44CE-4E38-84F8-6B9F6E2240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0087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1DA8B-0310-4166-BB9F-531BB20E42EC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AE4ED2-F9C1-4D1A-9321-F72826E4E4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0%D1%84%D0%B0%D1%8D%D0%BB%D1%8C_%D0%A1%D0%B0%D0%BD%D1%82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" y="908720"/>
            <a:ext cx="9144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 человека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искусстве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(обобщение изученного)</a:t>
            </a:r>
          </a:p>
        </p:txBody>
      </p:sp>
      <p:pic>
        <p:nvPicPr>
          <p:cNvPr id="2051" name="Picture 3" descr="C:\Users\пользователь\Desktop\1025833_72964thumb50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628870" cy="32929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0" y="332656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89240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75" y="284163"/>
            <a:ext cx="871537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Виды искусства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виды искусства вы можете назвать?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По современной классификации, различают                      12 видов искусства: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архитектура,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живопись и графика,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скульптура,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литература,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музыка,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хореография,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театр,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декоративно-прикладное искусство (ДПИ),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цирк,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фотография,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кино, </a:t>
            </a:r>
          </a:p>
          <a:p>
            <a:pPr marL="576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телевидение.</a:t>
            </a:r>
          </a:p>
        </p:txBody>
      </p:sp>
      <p:pic>
        <p:nvPicPr>
          <p:cNvPr id="11267" name="Picture 3" descr="C:\Users\пользователь\Desktop\1241429365_pic_id151121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17145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пользователь\Desktop\1241429365_pic_id151121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4786313"/>
            <a:ext cx="11715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пользователь\Desktop\sshot-1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1357313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:\Под рукой\Мои обои\Учитель и школа\1290525490_knig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2995613"/>
            <a:ext cx="17192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пользователь\Desktop\851 копи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103813"/>
            <a:ext cx="1574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:\Users\пользователь\Desktop\20101013131206 копия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5072063"/>
            <a:ext cx="157162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C:\Users\пользователь\Desktop\images копи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775" y="2928938"/>
            <a:ext cx="17684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C:\Users\пользователь\Desktop\1318241272_kartinki-matreshek копия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013" y="2857500"/>
            <a:ext cx="10112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C:\Users\пользователь\Desktop\цирк_винтаж_клипарт_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4214813"/>
            <a:ext cx="1143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 descr="C:\Users\пользователь\Desktop\0_5a186_99535a0c_L копия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17224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C:\Users\пользователь\Desktop\camera-clipart_page_2-e1298320320311 копия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63" y="5503863"/>
            <a:ext cx="172561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3" descr="C:\Users\пользователь\Desktop\Funky_Old_TV_Vector_Clipart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049588"/>
            <a:ext cx="1143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50825"/>
            <a:ext cx="87153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службе у каждого вида искусства стоят свои средства выразительности:</a:t>
            </a:r>
          </a:p>
          <a:p>
            <a:pPr marL="540000" indent="-324000" eaLnBrk="0" hangingPunct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Литература – слово, </a:t>
            </a:r>
          </a:p>
          <a:p>
            <a:pPr marL="540000" indent="-324000" eaLnBrk="0" hangingPunct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Хореография – движение, пантомима, </a:t>
            </a:r>
          </a:p>
          <a:p>
            <a:pPr marL="540000" indent="-324000" eaLnBrk="0" hangingPunct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Музыка – звук,</a:t>
            </a:r>
          </a:p>
          <a:p>
            <a:pPr marL="540000" indent="-324000" eaLnBrk="0" hangingPunct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Изобразительное искусство – цвет,                   рисунок, композиция и 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43538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 виды искусства, все музы служат человеку. Но каждое из искусств позволяет осознать и почувствовать особую грань великого многообразия жизни. </a:t>
            </a:r>
          </a:p>
        </p:txBody>
      </p:sp>
      <p:pic>
        <p:nvPicPr>
          <p:cNvPr id="12292" name="Picture 3" descr="C:\Users\пользователь\Desktop\1336569368_e510318a6f05ccc8c53930e571bda01d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838450"/>
            <a:ext cx="25003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пользователь\Desktop\1271442512_brexivs87mj1mhz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28924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C:\Users\пользователь\Desktop\11011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9208">
            <a:off x="7092950" y="138113"/>
            <a:ext cx="17208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:\Users\пользователь\Desktop\e2685871f81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24288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8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Всё, что создано на Земле, - дело рук человеческих, плоды его творческих деяний и разума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тех пор как существует искусство, его главной и неизменной темой был и остаётся Человек. Что бы ни изображалось в искусстве, о чём бы оно ни говорило, в конечном счёте,  это всё о нём, о Человеке. </a:t>
            </a:r>
          </a:p>
        </p:txBody>
      </p:sp>
      <p:pic>
        <p:nvPicPr>
          <p:cNvPr id="13315" name="Picture 1" descr="C:\Users\пользователь\Desktop\3733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15710"/>
            <a:ext cx="4088711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5" descr="C:\Users\пользователь\Desktop\q516RqgWDJ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643182"/>
            <a:ext cx="4393560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0" y="620713"/>
            <a:ext cx="6143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Через произведения искусства человек стремился выразить собственные представления об окружающем мире, искал воплощения своей мечты, прославлял красоту и гармонию, достоинство и героизм. 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2875" y="3643313"/>
            <a:ext cx="55753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«Мы знаем мир только в его соотношении с человеком, мы не желаем никакого искусства, кроме того, которое является отпечатком этого отношения». </a:t>
            </a:r>
          </a:p>
          <a:p>
            <a:pPr algn="r" eaLnBrk="0" hangingPunct="0"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Немецкий поэт </a:t>
            </a:r>
          </a:p>
          <a:p>
            <a:pPr algn="r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И.В. Гёте (1749-1832) </a:t>
            </a:r>
          </a:p>
        </p:txBody>
      </p:sp>
      <p:pic>
        <p:nvPicPr>
          <p:cNvPr id="14340" name="Picture 2" descr="C:\Users\пользователь\Desktop\220px-Goethe_(Stieler_18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23765"/>
            <a:ext cx="2857520" cy="35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1" name="Picture 1" descr="C:\Users\пользователь\Desktop\55293834_53759404_1263425553_50353426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98" y="285728"/>
            <a:ext cx="25687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Вся духовная культура и история человечества воплотилась в художественных образах, сменяющих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друг друга на протяжении тысячелетий.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Лучшие произведения искусства отражают идеальные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представления о внешнем и внутреннем облике Человека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15363" name="Picture 2" descr="C:\Users\пользователь\Desktop\48447490_0_7370_7535ffae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226538"/>
            <a:ext cx="6215106" cy="441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429125" y="1643063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говорил древнегреческий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философ Аристотель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(384-322 гг. до н.э.),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«красоту души не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так-то легко охватить взором,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красоту тела».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714356"/>
            <a:ext cx="41672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357313" y="5643563"/>
            <a:ext cx="236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Аристотель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(384-322 гг. до н.э.)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Идеал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6" name="AutoShape 48"/>
          <p:cNvSpPr>
            <a:spLocks noChangeArrowheads="1"/>
          </p:cNvSpPr>
          <p:nvPr/>
        </p:nvSpPr>
        <p:spPr bwMode="gray">
          <a:xfrm>
            <a:off x="1822450" y="5099050"/>
            <a:ext cx="5607050" cy="9223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представлен идеал Человека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произведениях искусства?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7" name="AutoShape 50"/>
          <p:cNvSpPr>
            <a:spLocks noChangeArrowheads="1"/>
          </p:cNvSpPr>
          <p:nvPr/>
        </p:nvSpPr>
        <p:spPr bwMode="gray">
          <a:xfrm>
            <a:off x="2500313" y="3141663"/>
            <a:ext cx="6643687" cy="14398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216000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всю историю мирового </a:t>
            </a:r>
          </a:p>
          <a:p>
            <a:pPr marL="216000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искусства мы вправе рассматривать</a:t>
            </a:r>
          </a:p>
          <a:p>
            <a:pPr marL="216000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поиски идеала и совершенной </a:t>
            </a:r>
          </a:p>
          <a:p>
            <a:pPr marL="216000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Красоты Человека?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8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же такое идеал?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743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743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3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3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742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742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2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3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grpSp>
        <p:nvGrpSpPr>
          <p:cNvPr id="17419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742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742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2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42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215063" y="1428750"/>
            <a:ext cx="2714625" cy="15716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214313" y="428625"/>
            <a:ext cx="3635375" cy="61436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5750" y="530225"/>
            <a:ext cx="357187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 (от греч. — образ, идея) — высшая ценность;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22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наилучшее, </a:t>
            </a:r>
            <a:r>
              <a:rPr lang="ru-RU" sz="2200" b="1" spc="-6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завершен-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ное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состояние того или иного явления;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образец личных </a:t>
            </a:r>
            <a:r>
              <a:rPr lang="ru-RU" sz="22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качеств, способностей;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22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высшая норма </a:t>
            </a:r>
            <a:r>
              <a:rPr lang="ru-RU" sz="2200" b="1" spc="-1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нравст-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венной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личности; 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высшая степень нравственного представления о благом и должном; 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22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совершенство в </a:t>
            </a:r>
            <a:r>
              <a:rPr lang="ru-RU" sz="2200" b="1" spc="-12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отно-шениях</a:t>
            </a:r>
            <a:r>
              <a:rPr lang="ru-RU" sz="2200" b="1" spc="-12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между людьми; </a:t>
            </a:r>
          </a:p>
          <a:p>
            <a:pPr marL="324000" indent="-324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spc="-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наиболее совершенное устройство общества.</a:t>
            </a:r>
            <a:endParaRPr lang="en-US" sz="2200" b="1" spc="-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3857625" y="1428750"/>
            <a:ext cx="1204913" cy="150018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843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flipH="1">
            <a:off x="5143500" y="1357313"/>
            <a:ext cx="1000125" cy="15001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9063" y="285750"/>
            <a:ext cx="2500312" cy="1357313"/>
            <a:chOff x="1997" y="1314"/>
            <a:chExt cx="1889" cy="1009"/>
          </a:xfrm>
        </p:grpSpPr>
        <p:grpSp>
          <p:nvGrpSpPr>
            <p:cNvPr id="1844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9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4357688" y="496888"/>
            <a:ext cx="16129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6215063" y="1430338"/>
            <a:ext cx="2714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 – достоинство истины, добра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красоты.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3" y="3165475"/>
            <a:ext cx="4643437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«Каждый народ имеет свой особенный идеал человека»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К.Д. Ушинский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14818"/>
            <a:ext cx="2161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6643688" y="5357813"/>
            <a:ext cx="235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Ушинский К.Д. (1824 -1870)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Знаменитый русский педагог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72710" grpId="0"/>
      <p:bldP spid="72711" grpId="0" animBg="1"/>
      <p:bldP spid="72713" grpId="0" animBg="1"/>
      <p:bldP spid="18442" grpId="0"/>
      <p:bldP spid="18443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258763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Каждая историческая эпоха несла своё представление о человеческом идеале.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Его поиски не прекращались никогда.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643063"/>
          <a:ext cx="8501062" cy="493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3"/>
                <a:gridCol w="3286137"/>
                <a:gridCol w="3071792"/>
              </a:tblGrid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Эпоха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Представление об идеале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Изречения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/>
                </a:tc>
              </a:tr>
              <a:tr h="411427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Античность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Средние века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Эпоха Возрождения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Человек гармонии и красоты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spc="-5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Монах-аскет, </a:t>
                      </a:r>
                      <a:r>
                        <a:rPr lang="ru-RU" sz="2400" b="0" spc="-5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скрывав</a:t>
                      </a:r>
                      <a:r>
                        <a:rPr lang="ru-RU" sz="2400" b="0" spc="-5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-шийся</a:t>
                      </a:r>
                      <a:r>
                        <a:rPr lang="ru-RU" sz="2400" b="0" spc="-5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монастыре от «греховных соблазнов»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Торжество человека, осознающего себя венцом творения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«В прекрасном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теле здоровый дух»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«Чем больше страдает человек, тем ближе он к Богу»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«Человек, влюбленный в жизнь»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АНТИЧНОСТЬ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071938" y="6069013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Три грации. Античная мозаика и фрески. Фреска из Помпей (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60г. до н.э.)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263644"/>
            <a:ext cx="461744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40" y="1000108"/>
            <a:ext cx="34424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42875" y="60721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Дискобол. Римская статуя.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450г. до н.э.)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4143375" y="382588"/>
            <a:ext cx="478631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эпоху Античности – Человек представлен естественно гармоничным и удивительно прекрасным.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sana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in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corpore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sano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»-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 прекрасном теле – здоровый дух»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313" y="188913"/>
            <a:ext cx="892968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76250" algn="l"/>
              </a:tabLs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задания:</a:t>
            </a:r>
          </a:p>
          <a:p>
            <a:pPr marL="504000" indent="-342900">
              <a:spcBef>
                <a:spcPts val="600"/>
              </a:spcBef>
              <a:buFont typeface="Wingdings" pitchFamily="2" charset="2"/>
              <a:buChar char="Ø"/>
              <a:tabLst>
                <a:tab pos="47625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схожесть и почему не похожи  на привычные изображения мадонны героини картин художников   20 столетия Петрова-Водкина, Дейнеки,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Тоидзе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04000" indent="-342900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47625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Нарисовать устно портрет  «Мать и дитя»,  рассказать, как представляете образ матери      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(цвет, образ, дальний план).</a:t>
            </a:r>
          </a:p>
        </p:txBody>
      </p:sp>
      <p:pic>
        <p:nvPicPr>
          <p:cNvPr id="3" name="Picture 2" descr="C:\Users\пользователь\Desktop\7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7059">
            <a:off x="6416265" y="2971214"/>
            <a:ext cx="23302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6" name="Picture 5" descr="Untitled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3894">
            <a:off x="3413218" y="3658892"/>
            <a:ext cx="30747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257">
            <a:off x="229653" y="3417845"/>
            <a:ext cx="3201143" cy="27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92100"/>
            <a:ext cx="4221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Средние века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214938" y="5627688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Кафедральный собор Парижской Богоматери (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Нотр-Дам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де Пари). </a:t>
            </a:r>
          </a:p>
          <a:p>
            <a:pPr algn="ctr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Франция (готический стиль).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"/>
          <a:stretch>
            <a:fillRect/>
          </a:stretch>
        </p:blipFill>
        <p:spPr bwMode="auto">
          <a:xfrm>
            <a:off x="5143504" y="285728"/>
            <a:ext cx="3643311" cy="54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769004"/>
            <a:ext cx="2214578" cy="194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142875" y="1000125"/>
            <a:ext cx="48577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Идеалом становится монах-аскет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Образы мучеников и страдальцев за веру представлены в скульптурах готических соборов 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византийских мозаиках и древнерусских иконах.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Чужды радости земной жизни.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Мучительные размышления о смысле  бытия.</a:t>
            </a: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Желание понять                     тайны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                      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духа.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227013" y="282575"/>
            <a:ext cx="5630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ЭПОХА ВОЗРОЖДЕНИЯ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7188" y="1000125"/>
            <a:ext cx="300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Венец творения Бога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43313" y="3286125"/>
            <a:ext cx="2544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</a:t>
            </a:r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6" name="Прямая со стрелкой 25"/>
          <p:cNvCxnSpPr>
            <a:stCxn id="22" idx="2"/>
          </p:cNvCxnSpPr>
          <p:nvPr/>
        </p:nvCxnSpPr>
        <p:spPr>
          <a:xfrm rot="16200000" flipH="1">
            <a:off x="2155825" y="1655763"/>
            <a:ext cx="1546225" cy="2143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968" y="1000108"/>
            <a:ext cx="12221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2" name="Picture 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456" y="1000108"/>
            <a:ext cx="25808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3643313" y="2455863"/>
            <a:ext cx="26431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Совершенный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Человек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50" y="2800350"/>
            <a:ext cx="3143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Воплощение 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доблести и красоты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143380"/>
            <a:ext cx="2662239" cy="18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5857875" y="5813425"/>
            <a:ext cx="2857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Мужества и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благородства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33894"/>
            <a:ext cx="1785940" cy="230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8" name="Picture 28" descr="clip_image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643182"/>
            <a:ext cx="24141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1285875" y="5551488"/>
            <a:ext cx="257175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 </a:t>
            </a:r>
          </a:p>
          <a:p>
            <a:pPr algn="r" eaLnBrk="0" hangingPunct="0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влюбленный </a:t>
            </a:r>
          </a:p>
          <a:p>
            <a:pPr algn="r" eaLnBrk="0" hangingPunct="0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жизнь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1438" y="4286250"/>
            <a:ext cx="3714751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Художники воспевают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земную красоту Человека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33" grpId="0"/>
      <p:bldP spid="34" grpId="0"/>
      <p:bldP spid="36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429024" cy="53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929188" y="585787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Давид. Мраморная статуя работы Микеланджело (1504г.)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285750" y="1643063"/>
            <a:ext cx="4857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Подлинным идеалом Возрождения стал «Давид» Микеланджело –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библейский герой-атлет, вдохновлённый могучим и благородным порывом к свободе и подвигу.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63" y="357188"/>
            <a:ext cx="35718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«Давид» Микеланджело – жемчужина мировой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5429250"/>
            <a:ext cx="2571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Копия «Давида</a:t>
            </a:r>
            <a:r>
              <a:rPr lang="ru-RU" b="1" i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площади Синьории 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(Флоренция)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5443538"/>
            <a:ext cx="3214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Копия «Давида» на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Пьяццале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Микеланджело </a:t>
            </a:r>
          </a:p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(Флоренция)</a:t>
            </a:r>
          </a:p>
        </p:txBody>
      </p:sp>
      <p:pic>
        <p:nvPicPr>
          <p:cNvPr id="25605" name="Picture 5" descr="C:\Users\пользователь\Desktop\800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532140"/>
            <a:ext cx="2849655" cy="5040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32140"/>
            <a:ext cx="271464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6" name="Picture 6" descr="C:\Users\пользователь\Desktop\фото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633676"/>
            <a:ext cx="3286148" cy="40100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263525"/>
            <a:ext cx="2506662" cy="31654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857875" y="606901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Бельведерская.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1506г.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149225" y="3357563"/>
            <a:ext cx="245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Грандука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1504г.</a:t>
            </a: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50" y="2222500"/>
            <a:ext cx="2525713" cy="384968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3000375" y="4067175"/>
            <a:ext cx="3571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Младенцем и </a:t>
            </a:r>
          </a:p>
          <a:p>
            <a:pPr>
              <a:lnSpc>
                <a:spcPts val="2000"/>
              </a:lnSpc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Иоанном Крестителем. </a:t>
            </a:r>
          </a:p>
          <a:p>
            <a:pPr>
              <a:lnSpc>
                <a:spcPts val="20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1505г.</a:t>
            </a:r>
          </a:p>
        </p:txBody>
      </p:sp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538163"/>
            <a:ext cx="2430462" cy="3533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24" name="Прямоугольник 4"/>
          <p:cNvSpPr>
            <a:spLocks noChangeArrowheads="1"/>
          </p:cNvSpPr>
          <p:nvPr/>
        </p:nvSpPr>
        <p:spPr bwMode="auto">
          <a:xfrm>
            <a:off x="5500688" y="500063"/>
            <a:ext cx="1928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</a:p>
          <a:p>
            <a:pPr algn="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(1483-1520)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357166"/>
            <a:ext cx="1455208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6634" name="Прямоугольник 9"/>
          <p:cNvSpPr>
            <a:spLocks noChangeArrowheads="1"/>
          </p:cNvSpPr>
          <p:nvPr/>
        </p:nvSpPr>
        <p:spPr bwMode="auto">
          <a:xfrm>
            <a:off x="142875" y="4884738"/>
            <a:ext cx="5857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Современник Микеланджело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искал идеал в женской красоте.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Созданные им портреты мадонн (их более двадцати) - прославили в веках имя художника.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286000" y="428625"/>
            <a:ext cx="5929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«Вращается весь мир вкруг человека»</a:t>
            </a:r>
          </a:p>
          <a:p>
            <a:pPr algn="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А.С.Пушкин</a:t>
            </a:r>
          </a:p>
        </p:txBody>
      </p:sp>
      <p:pic>
        <p:nvPicPr>
          <p:cNvPr id="27651" name="Picture 2" descr="C:\Users\пользователь\Desktop\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339" y="2071678"/>
            <a:ext cx="633123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1025833_72964thumb50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285750"/>
            <a:ext cx="87868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искусство? 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существуют виды искусства?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средства выразительности в литературе?  В музыке? В живописи?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идеал?                                                     Идеал человека в разные эпохи?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 какой идеал в наше время? Каким должен быть идеальный человек по вашему мнению?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качества вы выбрали бы для идеального человека?</a:t>
            </a:r>
          </a:p>
          <a:p>
            <a:pPr marL="504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Чтение стихотворений об идеале.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16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М.: Дрофа, 2007.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Мировая художественной культуры (поурочное планирование), 7 класс. </a:t>
            </a:r>
            <a:r>
              <a:rPr lang="ru-RU" sz="16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 Волгоград. Корифей. 2011 год.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«Мировая художественная культура». 7-9 классы: Базовый уровень.  </a:t>
            </a:r>
            <a:r>
              <a:rPr lang="ru-RU" sz="16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</a:t>
            </a:r>
            <a:r>
              <a:rPr lang="ru-RU" sz="16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- </a:t>
            </a:r>
            <a:r>
              <a:rPr lang="en-US" sz="16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https://ru.wikipedia.org/wiki/%D0%A0%D0%B0%D1%84%D0%B0%D1%8D%D0%BB%D1%8C_%</a:t>
            </a:r>
            <a:r>
              <a:rPr lang="en-US" sz="16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D0%A1%D0%B0%D0%BD%D1%82%D0%B8</a:t>
            </a:r>
            <a:endParaRPr lang="ru-RU" sz="1600" b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1270"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70827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71813" y="928688"/>
            <a:ext cx="5857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Искусство есть извечный символ стремления человечества к добру, истине, совершенству.</a:t>
            </a:r>
          </a:p>
          <a:p>
            <a:pPr algn="r" eaLnBrk="0" hangingPunct="0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Т. Манн </a:t>
            </a:r>
          </a:p>
        </p:txBody>
      </p:sp>
      <p:pic>
        <p:nvPicPr>
          <p:cNvPr id="4099" name="Picture 4" descr="C:\Users\пользователь\Desktop\121109-123832-5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21471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395288"/>
            <a:ext cx="9144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328613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течение многих веков, совершенствуя и развивая достижения культуры, человек укрощал в себе зверя. </a:t>
            </a:r>
          </a:p>
          <a:p>
            <a:pPr algn="ctr" eaLnBrk="0" hangingPunct="0">
              <a:tabLst>
                <a:tab pos="328613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построил удивительные города, научился летать в космос, бороздить океаны. Человек создал искусство.</a:t>
            </a:r>
          </a:p>
          <a:p>
            <a:pPr algn="ctr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328613" algn="l"/>
              </a:tabLs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же такое искусство?</a:t>
            </a:r>
          </a:p>
          <a:p>
            <a:pPr algn="ctr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328613" algn="l"/>
              </a:tabLs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Какую роль оно призвано играть в жизни людей?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059" y="3000372"/>
            <a:ext cx="68845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427038"/>
            <a:ext cx="46434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- великий волшебник и своеобразная машина времени.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Любой художник, наблюдая, изучая жизнь, воплощает при помощи слов, красок, звуков все, что он почувствовал, увидел, понял.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Силой ума и таланта он переносит зрителя, читателя, слушателя в любую эпоху, сталкивает его с различными обстоятельствами, в которых действуют и живут герои произведений. </a:t>
            </a:r>
          </a:p>
        </p:txBody>
      </p:sp>
      <p:pic>
        <p:nvPicPr>
          <p:cNvPr id="6147" name="Picture 5" descr="g01202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57750" y="4357688"/>
            <a:ext cx="216852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g0143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595563"/>
            <a:ext cx="157162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g04235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42875"/>
            <a:ext cx="35004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g01134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3786188"/>
            <a:ext cx="15700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g04061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643063"/>
            <a:ext cx="207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643313" y="428625"/>
            <a:ext cx="52863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«Художники показали нам жизнь </a:t>
            </a:r>
            <a:r>
              <a:rPr lang="ru-RU" sz="2400" b="1" i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 всем ее многообразии, </a:t>
            </a:r>
            <a:r>
              <a:rPr lang="ru-RU" sz="2400" b="1" i="1" spc="-7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заста-вили</a:t>
            </a:r>
            <a:r>
              <a:rPr lang="ru-RU" sz="2400" b="1" i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каждого из нас понять, что такое могущество духа, справедливость, счастье, </a:t>
            </a:r>
            <a:r>
              <a:rPr lang="ru-RU" sz="2400" b="1" i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свобода, красота, любовь, дали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нам услышать, как хохочут дети и равномерно шумит морская волна, дали познать </a:t>
            </a:r>
            <a:r>
              <a:rPr lang="ru-RU" sz="2400" b="1" i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сияние ночей над лесами и блеск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мысли, рождающей истину, </a:t>
            </a:r>
            <a:r>
              <a:rPr lang="ru-RU" sz="2400" b="1" i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дали почувствовать солнечное тепло у себя на ладони и запах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зацветающей ржи». </a:t>
            </a:r>
          </a:p>
          <a:p>
            <a:pPr algn="r">
              <a:spcBef>
                <a:spcPts val="1200"/>
              </a:spcBef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Русский писатель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К.Г.Паустовский  (1892-1968)</a:t>
            </a:r>
          </a:p>
        </p:txBody>
      </p:sp>
      <p:pic>
        <p:nvPicPr>
          <p:cNvPr id="7171" name="Picture 1" descr="C:\Users\пользователь\Desktop\02b4d8023147005b4f1e706c96f_pre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3714776" cy="49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57175"/>
            <a:ext cx="91440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Еще в глубокой древности у людей возникла потребность объяснить источник силы искусства. Искусство </a:t>
            </a: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воспитывает человека, обогащает нас особыми знаниями -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знаниями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о людях, об их внутреннем мире.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Посредством искусства осуществляется связь с прошлым -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мы узнаём, как жили люди в глубокой древности.</a:t>
            </a:r>
          </a:p>
        </p:txBody>
      </p:sp>
      <p:pic>
        <p:nvPicPr>
          <p:cNvPr id="8195" name="Picture 2" descr="C:\Users\пользователь\Desktop\pir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368" y="2643182"/>
            <a:ext cx="383091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38" y="5786438"/>
            <a:ext cx="3429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Пирамиды Хеопса,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Хефрена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Микерина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 Гизе. </a:t>
            </a:r>
          </a:p>
          <a:p>
            <a:pPr algn="ctr">
              <a:defRPr/>
            </a:pP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XXVII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в. до н.э.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578643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Древние наскальные рисунки в пещере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Альтамира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Кантабрия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Испания). Около 20 тыс. до н. э.</a:t>
            </a:r>
          </a:p>
        </p:txBody>
      </p:sp>
      <p:pic>
        <p:nvPicPr>
          <p:cNvPr id="8198" name="Picture 3" descr="C:\Users\пользователь\Desktop\CuevasAltamir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89330"/>
            <a:ext cx="459273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35877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Таким образом,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- это «зеркало»,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котором отражается и сам человек, и его отношения с обществом, и окружающая его природа, а главное - интеллектуальный уровень определенной эпохи</a:t>
            </a:r>
          </a:p>
        </p:txBody>
      </p:sp>
      <p:pic>
        <p:nvPicPr>
          <p:cNvPr id="9219" name="Picture 2" descr="http://www.forsfortuna.com/uploads/posts/2008-09/1220453709_294095492_f6ee26eb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964272"/>
            <a:ext cx="3642253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220" name="Picture 3" descr="C:\Users\пользователь\Desktop\Mirr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64272"/>
            <a:ext cx="4488312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21"/>
          <p:cNvSpPr>
            <a:spLocks noGrp="1"/>
          </p:cNvSpPr>
          <p:nvPr>
            <p:ph type="body" idx="4294967295"/>
          </p:nvPr>
        </p:nvSpPr>
        <p:spPr>
          <a:xfrm>
            <a:off x="214313" y="357188"/>
            <a:ext cx="8786812" cy="3683000"/>
          </a:xfrm>
        </p:spPr>
        <p:txBody>
          <a:bodyPr tIns="45700" bIns="45700">
            <a:spAutoFit/>
          </a:bodyPr>
          <a:lstStyle/>
          <a:p>
            <a:pPr marL="0" indent="0" eaLnBrk="1" hangingPunct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Искусство – зеркало,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 отразилось в нём всё то,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Что нынешним у нас зовётся днём,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 его заботами, трудами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 зреющими в нём грядущими годами.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Мазок на полотне, слова стихотворений,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Волненье скульптора, певучий взлёт смычка –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Так сохранит наш день для новых поколений</a:t>
            </a:r>
            <a:b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Картина, музыка и точная строка.</a:t>
            </a:r>
          </a:p>
          <a:p>
            <a:pPr marL="0" indent="0" algn="r" eaLnBrk="1" hangingPunct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 charset="0"/>
              <a:buChar char="•"/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Неизвестный автор</a:t>
            </a:r>
          </a:p>
        </p:txBody>
      </p:sp>
      <p:sp>
        <p:nvSpPr>
          <p:cNvPr id="10243" name="Shape 123"/>
          <p:cNvSpPr>
            <a:spLocks noChangeArrowheads="1"/>
          </p:cNvSpPr>
          <p:nvPr/>
        </p:nvSpPr>
        <p:spPr bwMode="auto">
          <a:xfrm>
            <a:off x="3571868" y="4052272"/>
            <a:ext cx="1928826" cy="252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44" name="Shape 124"/>
          <p:cNvSpPr>
            <a:spLocks noChangeArrowheads="1"/>
          </p:cNvSpPr>
          <p:nvPr/>
        </p:nvSpPr>
        <p:spPr bwMode="auto">
          <a:xfrm>
            <a:off x="285720" y="4052272"/>
            <a:ext cx="3236915" cy="2520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245" name="Shape 125"/>
          <p:cNvSpPr>
            <a:spLocks noChangeArrowheads="1"/>
          </p:cNvSpPr>
          <p:nvPr/>
        </p:nvSpPr>
        <p:spPr bwMode="auto">
          <a:xfrm>
            <a:off x="5572132" y="4052272"/>
            <a:ext cx="3311528" cy="2520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1242</Words>
  <Application>Microsoft Office PowerPoint</Application>
  <PresentationFormat>Экран (4:3)</PresentationFormat>
  <Paragraphs>181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60</cp:revision>
  <dcterms:created xsi:type="dcterms:W3CDTF">2013-02-01T01:19:33Z</dcterms:created>
  <dcterms:modified xsi:type="dcterms:W3CDTF">2015-11-30T11:54:25Z</dcterms:modified>
</cp:coreProperties>
</file>