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5" r:id="rId4"/>
    <p:sldId id="261" r:id="rId5"/>
    <p:sldId id="273" r:id="rId6"/>
    <p:sldId id="272" r:id="rId7"/>
    <p:sldId id="260" r:id="rId8"/>
    <p:sldId id="280" r:id="rId9"/>
    <p:sldId id="274" r:id="rId10"/>
    <p:sldId id="281" r:id="rId11"/>
    <p:sldId id="282" r:id="rId12"/>
    <p:sldId id="262" r:id="rId13"/>
    <p:sldId id="266" r:id="rId14"/>
    <p:sldId id="265" r:id="rId15"/>
    <p:sldId id="264" r:id="rId16"/>
    <p:sldId id="268" r:id="rId17"/>
    <p:sldId id="279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D7CC9-4E63-4F6F-B626-4C01E3CE052C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03A3AA-7180-49D3-ACA8-D95384A799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f-russia.ru/blog/language/%D0%BF%D0%BE%D1%87%D0%B5%D0%BC%D1%83-%D0%B2%D1%81%D0%B5-%D1%83%D1%87%D0%B0%D1%82-%D0%B0%D0%BD%D0%B3%D0%BB%D0%B8%D0%B9%D1%81%D0%BA%D0%B8%D0%B9" TargetMode="External"/><Relationship Id="rId7" Type="http://schemas.openxmlformats.org/officeDocument/2006/relationships/hyperlink" Target="http://ppt4web.ru/anglijjskijj-jazyk/anglijjskijj-vokrug-na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900igr.net/prezentatsii/anglijskij-jazyk/Anglijskij-jazyk/002-V-poslednie-gody-v-svjazi-s-rasshireniem-mezhdunarodnykh-kontaktov-v-nashe.html" TargetMode="External"/><Relationship Id="rId5" Type="http://schemas.openxmlformats.org/officeDocument/2006/relationships/hyperlink" Target="http://www.interactive-english.ru/interesting/268-pochemu-mezhdunarodnyj" TargetMode="External"/><Relationship Id="rId4" Type="http://schemas.openxmlformats.org/officeDocument/2006/relationships/hyperlink" Target="https://yandex.ru/images/search?img_url=http://englishwell.biz/uploads/taginator/Small-Sep-2013/key_english_test.jpg&amp;_=1448631925312&amp;p=2&amp;text=%D0%BA%D0%B0%D1%80%D1%82%D0%2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/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47565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2015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314096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smtClean="0">
                <a:solidFill>
                  <a:srgbClr val="002060"/>
                </a:solidFill>
              </a:rPr>
              <a:t>нглийский  -</a:t>
            </a:r>
          </a:p>
          <a:p>
            <a:pPr marL="342900" indent="-342900" algn="ctr"/>
            <a:r>
              <a:rPr lang="ru-RU" sz="3200" b="1" dirty="0" smtClean="0">
                <a:solidFill>
                  <a:srgbClr val="002060"/>
                </a:solidFill>
              </a:rPr>
              <a:t>международный язык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F:\Фото\ДЛЯ КОНФЕРЕНЦИИ\Английский\2d2873b92c1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225589">
            <a:off x="1852037" y="2328697"/>
            <a:ext cx="1880110" cy="1631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2964433"/>
            <a:ext cx="7874207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КОМПЬЮТЕРОВ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Более 80% всей компьютерной информации 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на английском языке.</a:t>
            </a: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Инструкции </a:t>
            </a:r>
            <a:r>
              <a:rPr lang="ru-RU" sz="2000" b="1" dirty="0" smtClean="0">
                <a:solidFill>
                  <a:srgbClr val="002060"/>
                </a:solidFill>
              </a:rPr>
              <a:t>к компьютерным программам и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 сами программы часто бывают только на английском языке.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15616" y="2964432"/>
            <a:ext cx="657109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КОММУНИКАЦИИ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ru-RU" sz="2000" b="1" dirty="0" smtClean="0">
              <a:solidFill>
                <a:srgbClr val="002060"/>
              </a:solidFill>
            </a:endParaRP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 85% всех международных телефонных разговоров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 совершаются на английском языке, 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также как и три четверти мировой почты, 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телексов и телеграмм.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48688" y="2420888"/>
            <a:ext cx="719107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             ЛЕГКО </a:t>
            </a:r>
            <a:r>
              <a:rPr lang="ru-RU" b="1" cap="all" dirty="0" smtClean="0">
                <a:solidFill>
                  <a:srgbClr val="C00000"/>
                </a:solidFill>
              </a:rPr>
              <a:t>УСВАИВАЕТСЯ</a:t>
            </a:r>
          </a:p>
          <a:p>
            <a:endParaRPr lang="ru-RU" dirty="0"/>
          </a:p>
          <a:p>
            <a:r>
              <a:rPr lang="ru-RU" b="1" dirty="0">
                <a:solidFill>
                  <a:srgbClr val="002060"/>
                </a:solidFill>
              </a:rPr>
              <a:t>Это, конечно, спорный вопрос в зависимости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от </a:t>
            </a:r>
            <a:r>
              <a:rPr lang="ru-RU" b="1" dirty="0">
                <a:solidFill>
                  <a:srgbClr val="002060"/>
                </a:solidFill>
              </a:rPr>
              <a:t>ваших способностей, но тот факт,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что </a:t>
            </a:r>
            <a:r>
              <a:rPr lang="ru-RU" b="1" dirty="0">
                <a:solidFill>
                  <a:srgbClr val="002060"/>
                </a:solidFill>
              </a:rPr>
              <a:t>английский является не самым тяжелым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для </a:t>
            </a:r>
            <a:r>
              <a:rPr lang="ru-RU" b="1" dirty="0">
                <a:solidFill>
                  <a:srgbClr val="002060"/>
                </a:solidFill>
              </a:rPr>
              <a:t>изучения языком – известен.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Слова </a:t>
            </a:r>
            <a:r>
              <a:rPr lang="ru-RU" b="1" dirty="0">
                <a:solidFill>
                  <a:srgbClr val="002060"/>
                </a:solidFill>
              </a:rPr>
              <a:t>легки для понимания и имеют много общего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 </a:t>
            </a:r>
            <a:r>
              <a:rPr lang="ru-RU" b="1" dirty="0">
                <a:solidFill>
                  <a:srgbClr val="002060"/>
                </a:solidFill>
              </a:rPr>
              <a:t>другими языками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Люди, говорящие на другом языке могут с легкостью понять,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от </a:t>
            </a:r>
            <a:r>
              <a:rPr lang="ru-RU" b="1" dirty="0">
                <a:solidFill>
                  <a:srgbClr val="002060"/>
                </a:solidFill>
              </a:rPr>
              <a:t>каких слов произошли те или иные выражения.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348880"/>
            <a:ext cx="7599003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>
                <a:solidFill>
                  <a:srgbClr val="C00000"/>
                </a:solidFill>
              </a:rPr>
              <a:t>В РОДСТВЕ С ДРУГИМИ ИНОСТРАННЫМИ </a:t>
            </a:r>
            <a:r>
              <a:rPr lang="ru-RU" b="1" cap="all" dirty="0" smtClean="0">
                <a:solidFill>
                  <a:srgbClr val="C00000"/>
                </a:solidFill>
              </a:rPr>
              <a:t>ЯЗЫКАМИ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2060"/>
                </a:solidFill>
              </a:rPr>
              <a:t>Английский язык имеет долгую и увлекательную историю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насчитывающую большое количество войн и вторжений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которые повлияли на весь мир.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Создать  тот </a:t>
            </a:r>
            <a:r>
              <a:rPr lang="ru-RU" sz="2000" b="1" dirty="0">
                <a:solidFill>
                  <a:srgbClr val="002060"/>
                </a:solidFill>
              </a:rPr>
              <a:t>английский, который мы знаем сегодня,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помогли </a:t>
            </a:r>
            <a:r>
              <a:rPr lang="ru-RU" sz="2000" b="1" dirty="0">
                <a:solidFill>
                  <a:srgbClr val="002060"/>
                </a:solidFill>
              </a:rPr>
              <a:t>следующие языки: римский, французский </a:t>
            </a:r>
            <a:r>
              <a:rPr lang="ru-RU" sz="2000" b="1" dirty="0" smtClean="0">
                <a:solidFill>
                  <a:srgbClr val="002060"/>
                </a:solidFill>
              </a:rPr>
              <a:t>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«язык викингов</a:t>
            </a:r>
            <a:r>
              <a:rPr lang="ru-RU" sz="2000" b="1" dirty="0" smtClean="0">
                <a:solidFill>
                  <a:srgbClr val="002060"/>
                </a:solidFill>
              </a:rPr>
              <a:t>».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Этот язык объединяет в себе латынь,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романские </a:t>
            </a:r>
            <a:r>
              <a:rPr lang="ru-RU" sz="2000" b="1" dirty="0">
                <a:solidFill>
                  <a:srgbClr val="002060"/>
                </a:solidFill>
              </a:rPr>
              <a:t>и немецкие элементы.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348880"/>
            <a:ext cx="75367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МНОЖЕСТВО </a:t>
            </a:r>
            <a:r>
              <a:rPr lang="ru-RU" b="1" cap="all" dirty="0">
                <a:solidFill>
                  <a:srgbClr val="C00000"/>
                </a:solidFill>
              </a:rPr>
              <a:t>СПОСОБОВ ВЫРАЗИТЬ ОДНУ И ТУ ЖЕ </a:t>
            </a:r>
            <a:r>
              <a:rPr lang="ru-RU" b="1" cap="all" dirty="0" smtClean="0">
                <a:solidFill>
                  <a:srgbClr val="C00000"/>
                </a:solidFill>
              </a:rPr>
              <a:t>МЫСЛЬ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2060"/>
                </a:solidFill>
              </a:rPr>
              <a:t>Одним из плюсов английского языка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является </a:t>
            </a:r>
            <a:r>
              <a:rPr lang="ru-RU" sz="2000" b="1" dirty="0">
                <a:solidFill>
                  <a:srgbClr val="002060"/>
                </a:solidFill>
              </a:rPr>
              <a:t>его гибкость.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Существует </a:t>
            </a:r>
            <a:r>
              <a:rPr lang="ru-RU" sz="2000" b="1" dirty="0">
                <a:solidFill>
                  <a:srgbClr val="002060"/>
                </a:solidFill>
              </a:rPr>
              <a:t>большое количество </a:t>
            </a:r>
            <a:r>
              <a:rPr lang="ru-RU" sz="2000" b="1" dirty="0" smtClean="0">
                <a:solidFill>
                  <a:srgbClr val="002060"/>
                </a:solidFill>
              </a:rPr>
              <a:t>способов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выразить одну и ту же мысль.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Вы </a:t>
            </a:r>
            <a:r>
              <a:rPr lang="ru-RU" sz="2000" b="1" dirty="0">
                <a:solidFill>
                  <a:srgbClr val="002060"/>
                </a:solidFill>
              </a:rPr>
              <a:t>можете использовать около 750 тыс. старых </a:t>
            </a:r>
            <a:r>
              <a:rPr lang="ru-RU" sz="2000" b="1" dirty="0" smtClean="0">
                <a:solidFill>
                  <a:srgbClr val="002060"/>
                </a:solidFill>
              </a:rPr>
              <a:t>слов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и каждый год добавляются новые.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84887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06699" y="2348880"/>
            <a:ext cx="7937301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БОЛЬШОЕ </a:t>
            </a:r>
            <a:r>
              <a:rPr lang="ru-RU" b="1" cap="all" dirty="0">
                <a:solidFill>
                  <a:srgbClr val="C00000"/>
                </a:solidFill>
              </a:rPr>
              <a:t>КОЛИЧЕСТВО ДИАЛЕКТОВ ПО ВСЕМУ </a:t>
            </a:r>
            <a:r>
              <a:rPr lang="ru-RU" b="1" cap="all" dirty="0" smtClean="0">
                <a:solidFill>
                  <a:srgbClr val="C00000"/>
                </a:solidFill>
              </a:rPr>
              <a:t>МИРУ</a:t>
            </a:r>
          </a:p>
          <a:p>
            <a:endParaRPr lang="ru-RU" dirty="0"/>
          </a:p>
          <a:p>
            <a:r>
              <a:rPr lang="ru-RU" sz="2000" b="1" dirty="0">
                <a:solidFill>
                  <a:srgbClr val="002060"/>
                </a:solidFill>
              </a:rPr>
              <a:t>Во время развития английского языка,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появилось </a:t>
            </a:r>
            <a:r>
              <a:rPr lang="ru-RU" sz="2000" b="1" dirty="0">
                <a:solidFill>
                  <a:srgbClr val="002060"/>
                </a:solidFill>
              </a:rPr>
              <a:t>большое количество различных </a:t>
            </a:r>
            <a:r>
              <a:rPr lang="ru-RU" sz="2000" b="1" dirty="0" smtClean="0">
                <a:solidFill>
                  <a:srgbClr val="002060"/>
                </a:solidFill>
              </a:rPr>
              <a:t>диалектов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в тех странах, где он является родным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США, Великобритания и Австралия </a:t>
            </a:r>
            <a:r>
              <a:rPr lang="ru-RU" sz="2000" b="1" dirty="0" smtClean="0">
                <a:solidFill>
                  <a:srgbClr val="002060"/>
                </a:solidFill>
              </a:rPr>
              <a:t>используют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различные способы произношения и орфографии,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навеяна культурными и историческими событиями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Этим и увлекательно изучение языке в стране,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где </a:t>
            </a:r>
            <a:r>
              <a:rPr lang="ru-RU" sz="2000" b="1" dirty="0">
                <a:solidFill>
                  <a:srgbClr val="002060"/>
                </a:solidFill>
              </a:rPr>
              <a:t>основная часть населения говорит на нем.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39552" y="2060848"/>
            <a:ext cx="8352928" cy="43924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798449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 smtClean="0">
                <a:solidFill>
                  <a:srgbClr val="C00000"/>
                </a:solidFill>
              </a:rPr>
              <a:t> </a:t>
            </a:r>
            <a:r>
              <a:rPr lang="ru-RU" b="1" cap="all" dirty="0" smtClean="0">
                <a:solidFill>
                  <a:srgbClr val="C00000"/>
                </a:solidFill>
              </a:rPr>
              <a:t>                            </a:t>
            </a:r>
            <a:r>
              <a:rPr lang="ru-RU" b="1" cap="all" dirty="0" smtClean="0">
                <a:solidFill>
                  <a:srgbClr val="C00000"/>
                </a:solidFill>
              </a:rPr>
              <a:t>ГИБКОСТЬ</a:t>
            </a:r>
            <a:endParaRPr lang="ru-RU" b="1" cap="all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Люди</a:t>
            </a:r>
            <a:r>
              <a:rPr lang="ru-RU" b="1" dirty="0">
                <a:solidFill>
                  <a:srgbClr val="002060"/>
                </a:solidFill>
              </a:rPr>
              <a:t>, изучающие английский язык,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не </a:t>
            </a:r>
            <a:r>
              <a:rPr lang="ru-RU" b="1" dirty="0">
                <a:solidFill>
                  <a:srgbClr val="002060"/>
                </a:solidFill>
              </a:rPr>
              <a:t>перестают удивляться тому, как много существует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способов </a:t>
            </a:r>
            <a:r>
              <a:rPr lang="ru-RU" b="1" dirty="0">
                <a:solidFill>
                  <a:srgbClr val="002060"/>
                </a:solidFill>
              </a:rPr>
              <a:t>передать одну и ту же мысль. 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Английский </a:t>
            </a:r>
            <a:r>
              <a:rPr lang="ru-RU" b="1" dirty="0">
                <a:solidFill>
                  <a:srgbClr val="002060"/>
                </a:solidFill>
              </a:rPr>
              <a:t>язык достаточно демократичен и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свободен </a:t>
            </a:r>
            <a:r>
              <a:rPr lang="ru-RU" b="1" dirty="0">
                <a:solidFill>
                  <a:srgbClr val="002060"/>
                </a:solidFill>
              </a:rPr>
              <a:t>в использовании.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Поэтому </a:t>
            </a:r>
            <a:r>
              <a:rPr lang="ru-RU" b="1" dirty="0">
                <a:solidFill>
                  <a:srgbClr val="002060"/>
                </a:solidFill>
              </a:rPr>
              <a:t>существует множество азиатских «гибридов»,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которые </a:t>
            </a:r>
            <a:r>
              <a:rPr lang="ru-RU" b="1" dirty="0">
                <a:solidFill>
                  <a:srgbClr val="002060"/>
                </a:solidFill>
              </a:rPr>
              <a:t>представляют собой слияние родного и английского языка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Такие </a:t>
            </a:r>
            <a:r>
              <a:rPr lang="ru-RU" b="1" dirty="0">
                <a:solidFill>
                  <a:srgbClr val="002060"/>
                </a:solidFill>
              </a:rPr>
              <a:t>страны, как Сингапур, например, 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активно </a:t>
            </a:r>
            <a:r>
              <a:rPr lang="ru-RU" b="1" dirty="0">
                <a:solidFill>
                  <a:srgbClr val="002060"/>
                </a:solidFill>
              </a:rPr>
              <a:t>используют в своей речи </a:t>
            </a:r>
            <a:r>
              <a:rPr lang="ru-RU" b="1" dirty="0" smtClean="0">
                <a:solidFill>
                  <a:srgbClr val="002060"/>
                </a:solidFill>
              </a:rPr>
              <a:t>фразы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слова </a:t>
            </a:r>
            <a:r>
              <a:rPr lang="ru-RU" b="1" dirty="0">
                <a:solidFill>
                  <a:srgbClr val="002060"/>
                </a:solidFill>
              </a:rPr>
              <a:t>и выражения на «Синглише» — языке, вобравшем в себя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 элементы , </a:t>
            </a:r>
            <a:r>
              <a:rPr lang="ru-RU" b="1" dirty="0" smtClean="0">
                <a:solidFill>
                  <a:srgbClr val="002060"/>
                </a:solidFill>
              </a:rPr>
              <a:t>как </a:t>
            </a:r>
            <a:r>
              <a:rPr lang="ru-RU" b="1" dirty="0">
                <a:solidFill>
                  <a:srgbClr val="002060"/>
                </a:solidFill>
              </a:rPr>
              <a:t>китайского, так и малайского.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259632" y="2564904"/>
            <a:ext cx="688701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ПОСТОЯННО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РАЗВИВАЕТСЯ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Selfie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другие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новые слова в английском языке,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они уже успели войти в ежедневный обиход.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Больше других, английский постоянно развивается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включает в свой словарь новые понятия.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Английский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это, безусловно, тот язык,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которым будущее.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sz="16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63688" y="2564904"/>
            <a:ext cx="503054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http://www.ef-russia.ru/blog/language/%D0%BF%D0%BE%D1%87%D0%B5%D0%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BC%D1%83-%D0%B2%D1%81%D0%B5-%D1%83%D1%87%D0%B0%D1%82-%D0%B0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%D0%BD%D0%B3%D0%BB%D0%B8%D0%B9%D1%81%D0%BA%D0%B8%D0%B9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https://yandex.ru/images/search?img_url=http%3A%2F%2Fenglishwell.b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iz%2Fuploads%2Ftaginator%2FSmall-Sep-2013%2Fkey_english_test.jpg&amp;_=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1448631925312&amp;p=2&amp;text=%D0%BA%D0%B0%D1%80%D1%82%D0%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2204864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005064"/>
            <a:ext cx="542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u="sng" dirty="0">
                <a:hlinkClick r:id="rId5"/>
              </a:rPr>
              <a:t>http://www.interactive-english.ru/interesting/268-pochemu-mezhdunarodnyj</a:t>
            </a:r>
            <a:r>
              <a:rPr lang="ru-RU" sz="12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35696" y="4365104"/>
            <a:ext cx="58661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u="sng" dirty="0">
                <a:hlinkClick r:id="rId6"/>
              </a:rPr>
              <a:t>http://</a:t>
            </a:r>
            <a:r>
              <a:rPr lang="ru-RU" sz="1200" u="sng" dirty="0" smtClean="0">
                <a:hlinkClick r:id="rId6"/>
              </a:rPr>
              <a:t>900igr.net/prezentatsii/anglijskij-jazyk/Anglijskij-jazyk/002-V</a:t>
            </a:r>
          </a:p>
          <a:p>
            <a:r>
              <a:rPr lang="ru-RU" sz="1200" u="sng" dirty="0" smtClean="0">
                <a:hlinkClick r:id="rId6"/>
              </a:rPr>
              <a:t>-</a:t>
            </a:r>
            <a:r>
              <a:rPr lang="ru-RU" sz="1200" u="sng" dirty="0">
                <a:hlinkClick r:id="rId6"/>
              </a:rPr>
              <a:t>poslednie-gody-v-svjazi-s-rasshireniem-mezhdunarodnykh-kontaktov-v-nashe.html</a:t>
            </a:r>
            <a:r>
              <a:rPr lang="ru-RU" sz="1200" dirty="0"/>
              <a:t> 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5013176"/>
            <a:ext cx="44605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u="sng" dirty="0">
                <a:hlinkClick r:id="rId7"/>
              </a:rPr>
              <a:t>http://ppt4web.ru/anglijjskijj-jazyk/anglijjskijj-vokrug-nas.html</a:t>
            </a:r>
            <a:r>
              <a:rPr lang="ru-RU" sz="12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3212976"/>
            <a:ext cx="6583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Английский язык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имеет статус официального в 58 странах 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используется в 101 стране.</a:t>
            </a:r>
          </a:p>
        </p:txBody>
      </p:sp>
      <p:pic>
        <p:nvPicPr>
          <p:cNvPr id="2" name="Picture 2" descr="F:\Фото\ДЛЯ КОНФЕРЕНЦИИ\Английский\2d2873b92c1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916832"/>
            <a:ext cx="2088232" cy="18125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776864" cy="33123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13138" y="2348880"/>
            <a:ext cx="783086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cap="all" dirty="0" smtClean="0">
                <a:solidFill>
                  <a:srgbClr val="C00000"/>
                </a:solidFill>
              </a:rPr>
              <a:t>НА </a:t>
            </a:r>
            <a:r>
              <a:rPr lang="ru-RU" b="1" cap="all" dirty="0">
                <a:solidFill>
                  <a:srgbClr val="C00000"/>
                </a:solidFill>
              </a:rPr>
              <a:t>НЕМ ГОВОРЯТ </a:t>
            </a:r>
            <a:endParaRPr lang="ru-RU" b="1" cap="all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b="1" cap="all" dirty="0" smtClean="0">
                <a:solidFill>
                  <a:srgbClr val="C00000"/>
                </a:solidFill>
              </a:rPr>
              <a:t>НАИБОЛЬШЕЕ </a:t>
            </a:r>
            <a:r>
              <a:rPr lang="ru-RU" b="1" cap="all" dirty="0">
                <a:solidFill>
                  <a:srgbClr val="C00000"/>
                </a:solidFill>
              </a:rPr>
              <a:t>КОЛИЧЕСТВО ЛЮДЕЙ В </a:t>
            </a:r>
            <a:r>
              <a:rPr lang="ru-RU" b="1" cap="all" dirty="0" smtClean="0">
                <a:solidFill>
                  <a:srgbClr val="C00000"/>
                </a:solidFill>
              </a:rPr>
              <a:t>МИРЕ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К </a:t>
            </a:r>
            <a:r>
              <a:rPr lang="ru-RU" sz="2000" b="1" dirty="0">
                <a:solidFill>
                  <a:srgbClr val="002060"/>
                </a:solidFill>
              </a:rPr>
              <a:t>400млн. носителями языка можно смело прибавить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1-1.6 </a:t>
            </a:r>
            <a:r>
              <a:rPr lang="ru-RU" sz="2000" b="1" dirty="0">
                <a:solidFill>
                  <a:srgbClr val="002060"/>
                </a:solidFill>
              </a:rPr>
              <a:t>млн. человек,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которые </a:t>
            </a:r>
            <a:r>
              <a:rPr lang="ru-RU" sz="2000" b="1" dirty="0">
                <a:solidFill>
                  <a:srgbClr val="002060"/>
                </a:solidFill>
              </a:rPr>
              <a:t>понимают или говорят на нем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Также необходимо учитывать,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что </a:t>
            </a:r>
            <a:r>
              <a:rPr lang="ru-RU" sz="2000" b="1" dirty="0">
                <a:solidFill>
                  <a:srgbClr val="002060"/>
                </a:solidFill>
              </a:rPr>
              <a:t>около </a:t>
            </a:r>
            <a:r>
              <a:rPr lang="ru-RU" sz="2000" b="1" dirty="0" smtClean="0">
                <a:solidFill>
                  <a:srgbClr val="002060"/>
                </a:solidFill>
              </a:rPr>
              <a:t>1/4 </a:t>
            </a:r>
            <a:r>
              <a:rPr lang="ru-RU" sz="2000" b="1" dirty="0">
                <a:solidFill>
                  <a:srgbClr val="002060"/>
                </a:solidFill>
              </a:rPr>
              <a:t>от них еще только начинают изучать этот язык.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1412776"/>
            <a:ext cx="7380312" cy="52565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03648" y="1084094"/>
            <a:ext cx="664720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Историческое наследие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Одна из главных причин, по которой английский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получил такое широкое распространение –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господство Великобритании в XIX веке,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 Америка (США) перехватила эстафету 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с двадцатого века по сей день является сверхдержавой.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Эти две страны были наиболее развитыми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 точки зрения вооруженных сил и торговли.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Завоевывая большую часть мира,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Англия распространила свои традиции, культуру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и образ жизни во все части света.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По этой причине у многих сегодняшних экс-британских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колоний английский язык является официальным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971600" y="1844824"/>
            <a:ext cx="7776864" cy="4797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59632" y="2199347"/>
            <a:ext cx="75895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Экономические </a:t>
            </a:r>
            <a:r>
              <a:rPr lang="ru-RU" sz="2400" b="1" dirty="0" smtClean="0">
                <a:solidFill>
                  <a:srgbClr val="C00000"/>
                </a:solidFill>
              </a:rPr>
              <a:t>причины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Сегодня Великобритания и Соединенные Штаты Америки –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это мировые финансовые центры,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 которых сконцентрирована деловая жизнь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крупных компаний и международных финансовых организаций.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933056"/>
            <a:ext cx="753366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Например, одним из наиболее крупных мировых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финансовых институтов является Лондонская фондовая биржа.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 её долю приходится около 50 процентов международной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торговли акциями;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 биржевым торгам допущены компании из 60 стран.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Поскольку для взаимодействия используется английский язык,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широкая интернациональность биржи является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весомым фактором его распространения. 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776864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708920"/>
            <a:ext cx="78308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Информационный фактор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Известно, что большинство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коммуникационных источников и СМИ публикует свои материалы на английском языке.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На английском языке создано более 60% всей информации в интернете: фильмы, книги, сериалы, музыка и многое другое.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3924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31640" y="1977994"/>
            <a:ext cx="7230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БИЗНЕСА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увеличением количества мировых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финансовых штаб-квартир в США и Великобритании,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английский язык стал языком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торговли и международного бизнеса.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Также причиной могло послужить и то,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 носители английского языка не рвутся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первыми изучать иностранный язык.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Поэтому, чтобы понимать своих партнеров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грамотно строить диалог,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необходимо знать английский.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492896"/>
            <a:ext cx="7380312" cy="29523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31640" y="2780928"/>
            <a:ext cx="723089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бизнеса и коммуникации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Сегодня преимущественно на английском языке проводятся международные встречи: конференции, симпозиумы, Интернет-конференции, подписание международных документов, хартий и т. д.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\ДЛЯ КОНФЕРЕНЦИИ\Английский\1288788387_123.jpe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b="111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15616" y="2060848"/>
            <a:ext cx="7380312" cy="41044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r"/>
            <a:endParaRPr lang="ru-RU" b="1" dirty="0">
              <a:solidFill>
                <a:srgbClr val="002060"/>
              </a:solidFill>
            </a:endParaRPr>
          </a:p>
          <a:p>
            <a:pPr algn="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403648" y="2348880"/>
            <a:ext cx="6915996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КИНЕМАТОГРАФА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Голливуд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сердце глобального кинематографа.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 ничего удивительного в том,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что английский язык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 основным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этой сфере.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Конечно, часто фильмы дублируют,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всегда лучше смотреть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картину именно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языке оригинала.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688</TotalTime>
  <Words>803</Words>
  <Application>Microsoft Office PowerPoint</Application>
  <PresentationFormat>On-screen Show (4:3)</PresentationFormat>
  <Paragraphs>322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70</cp:revision>
  <dcterms:created xsi:type="dcterms:W3CDTF">2015-11-27T13:35:53Z</dcterms:created>
  <dcterms:modified xsi:type="dcterms:W3CDTF">2015-11-30T18:07:49Z</dcterms:modified>
</cp:coreProperties>
</file>