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6" r:id="rId5"/>
    <p:sldId id="269" r:id="rId6"/>
    <p:sldId id="266" r:id="rId7"/>
    <p:sldId id="263" r:id="rId8"/>
    <p:sldId id="268" r:id="rId9"/>
    <p:sldId id="264" r:id="rId10"/>
    <p:sldId id="267" r:id="rId11"/>
    <p:sldId id="262" r:id="rId12"/>
    <p:sldId id="261" r:id="rId13"/>
    <p:sldId id="270" r:id="rId14"/>
    <p:sldId id="265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D01D-0ED9-4FF5-B28B-A5321F1C401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8D91-720E-4461-BCE0-4A005AF9C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D01D-0ED9-4FF5-B28B-A5321F1C401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8D91-720E-4461-BCE0-4A005AF9C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D01D-0ED9-4FF5-B28B-A5321F1C401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8D91-720E-4461-BCE0-4A005AF9C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D01D-0ED9-4FF5-B28B-A5321F1C401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8D91-720E-4461-BCE0-4A005AF9C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D01D-0ED9-4FF5-B28B-A5321F1C401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8D91-720E-4461-BCE0-4A005AF9C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D01D-0ED9-4FF5-B28B-A5321F1C401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8D91-720E-4461-BCE0-4A005AF9C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D01D-0ED9-4FF5-B28B-A5321F1C401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8D91-720E-4461-BCE0-4A005AF9C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D01D-0ED9-4FF5-B28B-A5321F1C401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8D91-720E-4461-BCE0-4A005AF9C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D01D-0ED9-4FF5-B28B-A5321F1C401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8D91-720E-4461-BCE0-4A005AF9C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D01D-0ED9-4FF5-B28B-A5321F1C401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8D91-720E-4461-BCE0-4A005AF9C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D01D-0ED9-4FF5-B28B-A5321F1C401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8D91-720E-4461-BCE0-4A005AF9C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4D01D-0ED9-4FF5-B28B-A5321F1C401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08D91-720E-4461-BCE0-4A005AF9C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5minuteenglish.com/why-learn-english.h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mlanguage.com/en/about/why-learn-english" TargetMode="External"/><Relationship Id="rId5" Type="http://schemas.openxmlformats.org/officeDocument/2006/relationships/hyperlink" Target="http://www.englishisapieceofcake.com/why-learn-english.html" TargetMode="External"/><Relationship Id="rId4" Type="http://schemas.openxmlformats.org/officeDocument/2006/relationships/hyperlink" Target="http://www.learnenglishguide.com/language/whyenglish.as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/>
          <a:srcRect b="111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475656" y="1916832"/>
            <a:ext cx="7380312" cy="41044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Шайдурова Валентина Федоровна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ГБОУ «Школа №106»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2015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79712" y="2780928"/>
            <a:ext cx="6768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Reasons </a:t>
            </a:r>
            <a:endParaRPr lang="ru-RU" sz="4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to </a:t>
            </a:r>
            <a:r>
              <a:rPr lang="ru-RU" sz="4400" b="1" dirty="0" smtClean="0">
                <a:solidFill>
                  <a:srgbClr val="C00000"/>
                </a:solidFill>
              </a:rPr>
              <a:t>Learn English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6" name="Picture 2" descr="F:\Фото\ДЛЯ КОНФЕРЕНЦИИ\Английский\2d2873b92c1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CFDFF"/>
              </a:clrFrom>
              <a:clrTo>
                <a:srgbClr val="FC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225589">
            <a:off x="1852037" y="2328697"/>
            <a:ext cx="1880110" cy="1631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/>
          <a:srcRect b="9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755576" y="2420888"/>
            <a:ext cx="7992888" cy="33843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708920"/>
            <a:ext cx="7912551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It is necessary to learn English if you are planning to </a:t>
            </a:r>
            <a:r>
              <a:rPr lang="en-US" sz="2400" b="1" dirty="0" smtClean="0">
                <a:solidFill>
                  <a:srgbClr val="002060"/>
                </a:solidFill>
              </a:rPr>
              <a:t>study</a:t>
            </a: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at a foreign university or school.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lvl="0"/>
            <a:endParaRPr lang="en-US" sz="2400" b="1" dirty="0" smtClean="0">
              <a:solidFill>
                <a:srgbClr val="00206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Usually </a:t>
            </a:r>
            <a:r>
              <a:rPr lang="en-US" sz="2400" b="1" dirty="0" smtClean="0">
                <a:solidFill>
                  <a:srgbClr val="002060"/>
                </a:solidFill>
              </a:rPr>
              <a:t>many educational institutions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will </a:t>
            </a:r>
            <a:r>
              <a:rPr lang="en-US" sz="2400" b="1" dirty="0" smtClean="0">
                <a:solidFill>
                  <a:srgbClr val="002060"/>
                </a:solidFill>
              </a:rPr>
              <a:t>provide you preparatory courses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to </a:t>
            </a:r>
            <a:r>
              <a:rPr lang="en-US" sz="2400" b="1" dirty="0" smtClean="0">
                <a:solidFill>
                  <a:srgbClr val="002060"/>
                </a:solidFill>
              </a:rPr>
              <a:t>improve your English language </a:t>
            </a:r>
            <a:r>
              <a:rPr lang="en-US" sz="2400" b="1" dirty="0" smtClean="0">
                <a:solidFill>
                  <a:srgbClr val="002060"/>
                </a:solidFill>
              </a:rPr>
              <a:t>skills</a:t>
            </a: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but you have to have at least a medium level of knowledge.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/>
          <a:srcRect b="9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971600" y="2420888"/>
            <a:ext cx="7596336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2708920"/>
            <a:ext cx="645202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You can travel to any English speaking country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without </a:t>
            </a:r>
            <a:r>
              <a:rPr lang="en-US" sz="2400" b="1" dirty="0" smtClean="0">
                <a:solidFill>
                  <a:srgbClr val="002060"/>
                </a:solidFill>
              </a:rPr>
              <a:t>the need of have a translator</a:t>
            </a:r>
            <a:r>
              <a:rPr lang="en-US" sz="24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en-US" sz="2400" b="1" dirty="0" smtClean="0">
              <a:solidFill>
                <a:srgbClr val="00206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Usually</a:t>
            </a:r>
            <a:r>
              <a:rPr lang="en-US" sz="2400" b="1" dirty="0" smtClean="0">
                <a:solidFill>
                  <a:srgbClr val="002060"/>
                </a:solidFill>
              </a:rPr>
              <a:t>, if you don't know the language your trip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would </a:t>
            </a:r>
            <a:r>
              <a:rPr lang="en-US" sz="2400" b="1" dirty="0" smtClean="0">
                <a:solidFill>
                  <a:srgbClr val="002060"/>
                </a:solidFill>
              </a:rPr>
              <a:t>be hard and </a:t>
            </a:r>
            <a:r>
              <a:rPr lang="en-US" sz="2400" b="1" dirty="0" smtClean="0">
                <a:solidFill>
                  <a:srgbClr val="002060"/>
                </a:solidFill>
              </a:rPr>
              <a:t>maybe </a:t>
            </a:r>
            <a:r>
              <a:rPr lang="en-US" sz="2400" b="1" dirty="0" smtClean="0">
                <a:solidFill>
                  <a:srgbClr val="002060"/>
                </a:solidFill>
              </a:rPr>
              <a:t>you wouldn't enjoy it.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/>
          <a:srcRect b="9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043608" y="2132856"/>
            <a:ext cx="7596336" cy="39604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2420888"/>
            <a:ext cx="753603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English is not only the most useful language in the world</a:t>
            </a:r>
            <a:r>
              <a:rPr lang="en-US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It is also one of the easiest languages to learn and to use</a:t>
            </a:r>
            <a:r>
              <a:rPr lang="en-US" sz="2400" b="1" dirty="0" smtClean="0">
                <a:solidFill>
                  <a:srgbClr val="002060"/>
                </a:solidFill>
              </a:rPr>
              <a:t>: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pPr lvl="0"/>
            <a:r>
              <a:rPr lang="ru-RU" sz="2400" b="1" i="1" dirty="0" smtClean="0">
                <a:solidFill>
                  <a:srgbClr val="002060"/>
                </a:solidFill>
              </a:rPr>
              <a:t>Simple alphabet — no special </a:t>
            </a:r>
            <a:r>
              <a:rPr lang="ru-RU" sz="2400" b="1" i="1" dirty="0" smtClean="0">
                <a:solidFill>
                  <a:srgbClr val="002060"/>
                </a:solidFill>
              </a:rPr>
              <a:t>symbols</a:t>
            </a:r>
            <a:r>
              <a:rPr lang="en-US" sz="2400" b="1" i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2400" b="1" i="1" dirty="0" smtClean="0">
              <a:solidFill>
                <a:srgbClr val="002060"/>
              </a:solidFill>
            </a:endParaRPr>
          </a:p>
          <a:p>
            <a:pPr lvl="0"/>
            <a:r>
              <a:rPr lang="en-US" sz="2400" b="1" i="1" dirty="0" smtClean="0">
                <a:solidFill>
                  <a:srgbClr val="002060"/>
                </a:solidFill>
              </a:rPr>
              <a:t>Easy plurals — simply add s to a word</a:t>
            </a:r>
            <a:r>
              <a:rPr lang="en-US" sz="2400" b="1" i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en-US" sz="2400" b="1" i="1" dirty="0" smtClean="0">
              <a:solidFill>
                <a:srgbClr val="002060"/>
              </a:solidFill>
            </a:endParaRPr>
          </a:p>
          <a:p>
            <a:pPr lvl="0"/>
            <a:r>
              <a:rPr lang="en-US" sz="2400" b="1" i="1" dirty="0" smtClean="0">
                <a:solidFill>
                  <a:srgbClr val="002060"/>
                </a:solidFill>
              </a:rPr>
              <a:t> There are very few exceptions.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/>
          <a:srcRect b="9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971600" y="2204864"/>
            <a:ext cx="7596336" cy="39604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2420888"/>
            <a:ext cx="712342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1" i="1" dirty="0" smtClean="0">
                <a:solidFill>
                  <a:srgbClr val="002060"/>
                </a:solidFill>
              </a:rPr>
              <a:t>Short words. </a:t>
            </a:r>
            <a:r>
              <a:rPr lang="en-US" b="1" dirty="0" smtClean="0">
                <a:solidFill>
                  <a:srgbClr val="002060"/>
                </a:solidFill>
              </a:rPr>
              <a:t>Most of the basic words are short: run, work, big, go, man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en-US" b="1" dirty="0" smtClean="0">
              <a:solidFill>
                <a:srgbClr val="002060"/>
              </a:solidFill>
            </a:endParaRPr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Long words are often shortened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 sitcom = situational comedy, fridge = refrigerator</a:t>
            </a:r>
            <a:r>
              <a:rPr lang="en-US" b="1" dirty="0" smtClean="0">
                <a:solidFill>
                  <a:srgbClr val="002060"/>
                </a:solidFill>
              </a:rPr>
              <a:t>,</a:t>
            </a:r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 OS= operating system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en-US" b="1" dirty="0" smtClean="0">
              <a:solidFill>
                <a:srgbClr val="002060"/>
              </a:solidFill>
            </a:endParaRPr>
          </a:p>
          <a:p>
            <a:pPr lvl="0"/>
            <a:r>
              <a:rPr lang="en-US" b="1" i="1" dirty="0" smtClean="0">
                <a:solidFill>
                  <a:srgbClr val="002060"/>
                </a:solidFill>
              </a:rPr>
              <a:t>Call </a:t>
            </a:r>
            <a:r>
              <a:rPr lang="en-US" b="1" i="1" dirty="0" smtClean="0">
                <a:solidFill>
                  <a:srgbClr val="002060"/>
                </a:solidFill>
              </a:rPr>
              <a:t>everybody “you”. </a:t>
            </a:r>
            <a:endParaRPr lang="en-US" b="1" i="1" dirty="0" smtClean="0">
              <a:solidFill>
                <a:srgbClr val="002060"/>
              </a:solidFill>
            </a:endParaRPr>
          </a:p>
          <a:p>
            <a:pPr lvl="0"/>
            <a:endParaRPr lang="en-US" b="1" dirty="0" smtClean="0">
              <a:solidFill>
                <a:srgbClr val="002060"/>
              </a:solidFill>
            </a:endParaRPr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You </a:t>
            </a:r>
            <a:r>
              <a:rPr lang="en-US" b="1" dirty="0" smtClean="0">
                <a:solidFill>
                  <a:srgbClr val="002060"/>
                </a:solidFill>
              </a:rPr>
              <a:t>can say “Do you speak English?” t</a:t>
            </a:r>
            <a:r>
              <a:rPr lang="en-US" b="1" dirty="0" smtClean="0">
                <a:solidFill>
                  <a:srgbClr val="002060"/>
                </a:solidFill>
              </a:rPr>
              <a:t>o </a:t>
            </a:r>
            <a:r>
              <a:rPr lang="en-US" b="1" dirty="0" smtClean="0">
                <a:solidFill>
                  <a:srgbClr val="002060"/>
                </a:solidFill>
              </a:rPr>
              <a:t>your friend or to your </a:t>
            </a:r>
            <a:r>
              <a:rPr lang="en-US" b="1" dirty="0" smtClean="0">
                <a:solidFill>
                  <a:srgbClr val="002060"/>
                </a:solidFill>
              </a:rPr>
              <a:t>teacher.</a:t>
            </a:r>
          </a:p>
          <a:p>
            <a:pPr lvl="0"/>
            <a:endParaRPr lang="en-US" b="1" dirty="0" smtClean="0">
              <a:solidFill>
                <a:srgbClr val="002060"/>
              </a:solidFill>
            </a:endParaRPr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In other languages, you have to use the right word for the right person. </a:t>
            </a:r>
            <a:r>
              <a:rPr lang="ru-RU" b="1" dirty="0" smtClean="0">
                <a:solidFill>
                  <a:srgbClr val="002060"/>
                </a:solidFill>
              </a:rPr>
              <a:t>I</a:t>
            </a:r>
            <a:endParaRPr lang="en-US" b="1" dirty="0" smtClean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n </a:t>
            </a:r>
            <a:r>
              <a:rPr lang="ru-RU" b="1" dirty="0" smtClean="0">
                <a:solidFill>
                  <a:srgbClr val="002060"/>
                </a:solidFill>
              </a:rPr>
              <a:t>English, everybody is equal.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/>
          <a:srcRect b="9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971600" y="2420888"/>
            <a:ext cx="7596336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2780928"/>
            <a:ext cx="62949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Nowadays in the competitive job </a:t>
            </a:r>
            <a:r>
              <a:rPr lang="en-US" sz="2400" b="1" dirty="0" smtClean="0">
                <a:solidFill>
                  <a:srgbClr val="002060"/>
                </a:solidFill>
              </a:rPr>
              <a:t>market</a:t>
            </a: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it </a:t>
            </a:r>
            <a:r>
              <a:rPr lang="en-US" sz="2400" b="1" dirty="0" smtClean="0">
                <a:solidFill>
                  <a:srgbClr val="002060"/>
                </a:solidFill>
              </a:rPr>
              <a:t>is necessary to speak English</a:t>
            </a:r>
            <a:r>
              <a:rPr lang="en-US" sz="24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en-US" sz="2400" b="1" dirty="0" smtClean="0">
              <a:solidFill>
                <a:srgbClr val="00206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So if you learn English you will have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a </a:t>
            </a:r>
            <a:r>
              <a:rPr lang="en-US" sz="2400" b="1" dirty="0" smtClean="0">
                <a:solidFill>
                  <a:srgbClr val="002060"/>
                </a:solidFill>
              </a:rPr>
              <a:t>better chance of getting a job that pays more.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/>
          <a:srcRect b="9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971600" y="2420888"/>
            <a:ext cx="7596336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3212976"/>
            <a:ext cx="5523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u="sng" dirty="0" smtClean="0">
              <a:hlinkClick r:id="rId3"/>
            </a:endParaRPr>
          </a:p>
          <a:p>
            <a:r>
              <a:rPr lang="en-US" u="sng" dirty="0" smtClean="0">
                <a:hlinkClick r:id="rId3"/>
              </a:rPr>
              <a:t>http</a:t>
            </a:r>
            <a:r>
              <a:rPr lang="en-US" u="sng" dirty="0" smtClean="0">
                <a:hlinkClick r:id="rId3"/>
              </a:rPr>
              <a:t>://www.5minuteenglish.com/why-learn-english.htm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2924944"/>
            <a:ext cx="5993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hlinkClick r:id="rId4"/>
              </a:rPr>
              <a:t>http://www.learnenglishguide.com/language/whyenglish.asp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1547664" y="4077072"/>
            <a:ext cx="6120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5"/>
              </a:rPr>
              <a:t>http://www.englishisapieceofcake.com/why-learn-english.html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75656" y="4581128"/>
            <a:ext cx="5739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hlinkClick r:id="rId6"/>
              </a:rPr>
              <a:t>http://www.amlanguage.com/en/about/why-learn-english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771800" y="2420888"/>
            <a:ext cx="1199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Resources</a:t>
            </a:r>
            <a:r>
              <a:rPr lang="en-US" b="1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b="111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899592" y="1772816"/>
            <a:ext cx="8064896" cy="43924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23919" y="2132856"/>
            <a:ext cx="802008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 smtClean="0">
                <a:solidFill>
                  <a:srgbClr val="002060"/>
                </a:solidFill>
              </a:rPr>
              <a:t>English is commonly spoken throughout much of the </a:t>
            </a:r>
            <a:r>
              <a:rPr lang="en-US" sz="2400" dirty="0" smtClean="0">
                <a:solidFill>
                  <a:srgbClr val="002060"/>
                </a:solidFill>
              </a:rPr>
              <a:t>world</a:t>
            </a:r>
          </a:p>
          <a:p>
            <a:pPr lvl="0"/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due to Great </a:t>
            </a:r>
            <a:r>
              <a:rPr lang="en-US" sz="2400" dirty="0" smtClean="0">
                <a:solidFill>
                  <a:srgbClr val="002060"/>
                </a:solidFill>
              </a:rPr>
              <a:t>Britain’s </a:t>
            </a:r>
            <a:r>
              <a:rPr lang="en-US" sz="2400" dirty="0" smtClean="0">
                <a:solidFill>
                  <a:srgbClr val="002060"/>
                </a:solidFill>
              </a:rPr>
              <a:t>expansion during the colonial age. 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0"/>
            <a:endParaRPr lang="en-US" sz="2400" dirty="0" smtClean="0">
              <a:solidFill>
                <a:srgbClr val="002060"/>
              </a:solidFill>
            </a:endParaRPr>
          </a:p>
          <a:p>
            <a:pPr lvl="0"/>
            <a:r>
              <a:rPr lang="en-US" sz="2400" dirty="0" smtClean="0">
                <a:solidFill>
                  <a:srgbClr val="002060"/>
                </a:solidFill>
              </a:rPr>
              <a:t>People </a:t>
            </a:r>
            <a:r>
              <a:rPr lang="en-US" sz="2400" dirty="0" smtClean="0">
                <a:solidFill>
                  <a:srgbClr val="002060"/>
                </a:solidFill>
              </a:rPr>
              <a:t>in Australia, New Zealand, Canada, parts of Africa</a:t>
            </a:r>
            <a:r>
              <a:rPr lang="en-US" sz="2400" dirty="0" smtClean="0">
                <a:solidFill>
                  <a:srgbClr val="002060"/>
                </a:solidFill>
              </a:rPr>
              <a:t>,</a:t>
            </a:r>
          </a:p>
          <a:p>
            <a:pPr lvl="0"/>
            <a:r>
              <a:rPr lang="en-US" sz="2400" dirty="0" smtClean="0">
                <a:solidFill>
                  <a:srgbClr val="002060"/>
                </a:solidFill>
              </a:rPr>
              <a:t> India, and </a:t>
            </a:r>
            <a:r>
              <a:rPr lang="en-US" sz="2400" dirty="0" smtClean="0">
                <a:solidFill>
                  <a:srgbClr val="002060"/>
                </a:solidFill>
              </a:rPr>
              <a:t>many smaller island nations speak English. 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0"/>
            <a:endParaRPr lang="en-US" sz="2400" dirty="0" smtClean="0">
              <a:solidFill>
                <a:srgbClr val="002060"/>
              </a:solidFill>
            </a:endParaRPr>
          </a:p>
          <a:p>
            <a:pPr lvl="0"/>
            <a:r>
              <a:rPr lang="en-US" sz="2400" dirty="0" smtClean="0">
                <a:solidFill>
                  <a:srgbClr val="002060"/>
                </a:solidFill>
              </a:rPr>
              <a:t>English </a:t>
            </a:r>
            <a:r>
              <a:rPr lang="en-US" sz="2400" dirty="0" smtClean="0">
                <a:solidFill>
                  <a:srgbClr val="002060"/>
                </a:solidFill>
              </a:rPr>
              <a:t>is the commonly adopted second language 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0"/>
            <a:r>
              <a:rPr lang="en-US" sz="2400" dirty="0" smtClean="0">
                <a:solidFill>
                  <a:srgbClr val="002060"/>
                </a:solidFill>
              </a:rPr>
              <a:t>in </a:t>
            </a:r>
            <a:r>
              <a:rPr lang="en-US" sz="2400" dirty="0" smtClean="0">
                <a:solidFill>
                  <a:srgbClr val="002060"/>
                </a:solidFill>
              </a:rPr>
              <a:t>Germany, Norway, Sweden, Denmark and the Netherlands. 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0"/>
            <a:endParaRPr lang="en-US" sz="2400" dirty="0" smtClean="0">
              <a:solidFill>
                <a:srgbClr val="002060"/>
              </a:solidFill>
            </a:endParaRPr>
          </a:p>
          <a:p>
            <a:pPr lvl="0"/>
            <a:r>
              <a:rPr lang="en-US" sz="2400" dirty="0" smtClean="0">
                <a:solidFill>
                  <a:srgbClr val="002060"/>
                </a:solidFill>
              </a:rPr>
              <a:t>Speaking </a:t>
            </a:r>
            <a:r>
              <a:rPr lang="en-US" sz="2400" dirty="0" smtClean="0">
                <a:solidFill>
                  <a:srgbClr val="002060"/>
                </a:solidFill>
              </a:rPr>
              <a:t>English opens these countries and cultures up to you</a:t>
            </a:r>
            <a:r>
              <a:rPr lang="en-US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/>
          <a:srcRect b="9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971600" y="2420888"/>
            <a:ext cx="8172400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89166" y="2924944"/>
            <a:ext cx="805483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English is the most commonly used language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among </a:t>
            </a:r>
            <a:r>
              <a:rPr lang="en-US" sz="2400" b="1" dirty="0" smtClean="0">
                <a:solidFill>
                  <a:srgbClr val="002060"/>
                </a:solidFill>
              </a:rPr>
              <a:t>foreign language speakers.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lvl="0"/>
            <a:endParaRPr lang="en-US" sz="2400" b="1" dirty="0" smtClean="0">
              <a:solidFill>
                <a:srgbClr val="00206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Throughout </a:t>
            </a:r>
            <a:r>
              <a:rPr lang="en-US" sz="2400" b="1" dirty="0" smtClean="0">
                <a:solidFill>
                  <a:srgbClr val="002060"/>
                </a:solidFill>
              </a:rPr>
              <a:t>the world, when people with different languages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come </a:t>
            </a:r>
            <a:r>
              <a:rPr lang="en-US" sz="2400" b="1" dirty="0" smtClean="0">
                <a:solidFill>
                  <a:srgbClr val="002060"/>
                </a:solidFill>
              </a:rPr>
              <a:t>together they commonly use English to communicate.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/>
          <a:srcRect b="9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971600" y="2420888"/>
            <a:ext cx="7596336" cy="34563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2564904"/>
            <a:ext cx="695664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Another reason why English is so important is </a:t>
            </a:r>
            <a:r>
              <a:rPr lang="en-US" sz="2400" b="1" dirty="0" smtClean="0">
                <a:solidFill>
                  <a:srgbClr val="002060"/>
                </a:solidFill>
              </a:rPr>
              <a:t>that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it is the language of science.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The </a:t>
            </a:r>
            <a:r>
              <a:rPr lang="en-US" sz="2400" b="1" dirty="0" smtClean="0">
                <a:solidFill>
                  <a:srgbClr val="002060"/>
                </a:solidFill>
              </a:rPr>
              <a:t>majority of the electronically stored information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around </a:t>
            </a:r>
            <a:r>
              <a:rPr lang="en-US" sz="2400" b="1" dirty="0" smtClean="0">
                <a:solidFill>
                  <a:srgbClr val="002060"/>
                </a:solidFill>
              </a:rPr>
              <a:t>the world is in English.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lvl="0"/>
            <a:endParaRPr lang="en-US" sz="2400" b="1" dirty="0" smtClean="0">
              <a:solidFill>
                <a:srgbClr val="002060"/>
              </a:solidFill>
            </a:endParaRPr>
          </a:p>
          <a:p>
            <a:pPr lvl="0"/>
            <a:r>
              <a:rPr lang="ru-RU" sz="2400" b="1" dirty="0" smtClean="0">
                <a:solidFill>
                  <a:srgbClr val="002060"/>
                </a:solidFill>
              </a:rPr>
              <a:t>To </a:t>
            </a:r>
            <a:r>
              <a:rPr lang="ru-RU" sz="2400" b="1" dirty="0" smtClean="0">
                <a:solidFill>
                  <a:srgbClr val="002060"/>
                </a:solidFill>
              </a:rPr>
              <a:t>excel in science you need to know English.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/>
          <a:srcRect b="9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971600" y="2348880"/>
            <a:ext cx="7596336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Contact scientists from other </a:t>
            </a:r>
            <a:r>
              <a:rPr lang="en-US" sz="2400" b="1" dirty="0" smtClean="0">
                <a:solidFill>
                  <a:srgbClr val="002060"/>
                </a:solidFill>
              </a:rPr>
              <a:t>countries!</a:t>
            </a:r>
          </a:p>
          <a:p>
            <a:pPr algn="ctr"/>
            <a:endParaRPr lang="en-US" sz="24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 Go </a:t>
            </a:r>
            <a:r>
              <a:rPr lang="en-US" sz="2400" b="1" dirty="0" smtClean="0">
                <a:solidFill>
                  <a:srgbClr val="002060"/>
                </a:solidFill>
              </a:rPr>
              <a:t>to international </a:t>
            </a:r>
            <a:r>
              <a:rPr lang="en-US" sz="2400" b="1" dirty="0" smtClean="0">
                <a:solidFill>
                  <a:srgbClr val="002060"/>
                </a:solidFill>
              </a:rPr>
              <a:t>conferences!</a:t>
            </a:r>
          </a:p>
          <a:p>
            <a:pPr algn="ctr"/>
            <a:endParaRPr lang="en-US" sz="24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Visit </a:t>
            </a:r>
            <a:r>
              <a:rPr lang="en-US" sz="2400" b="1" dirty="0" smtClean="0">
                <a:solidFill>
                  <a:srgbClr val="002060"/>
                </a:solidFill>
              </a:rPr>
              <a:t>academic centers </a:t>
            </a:r>
            <a:r>
              <a:rPr lang="en-US" sz="2400" b="1" dirty="0" smtClean="0">
                <a:solidFill>
                  <a:srgbClr val="002060"/>
                </a:solidFill>
              </a:rPr>
              <a:t>abroad!</a:t>
            </a:r>
          </a:p>
          <a:p>
            <a:pPr algn="ctr"/>
            <a:endParaRPr lang="en-US" sz="24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Learn about new scientific discoveries by reading papers, books, and magazines.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/>
          <a:srcRect b="9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971600" y="2420888"/>
            <a:ext cx="7596336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International business is done in English</a:t>
            </a:r>
            <a:r>
              <a:rPr lang="en-US" sz="2400" b="1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endParaRPr lang="en-US" sz="24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And all business today is international.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/>
          <a:srcRect b="9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187624" y="2636912"/>
            <a:ext cx="7596336" cy="21602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2780928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The universal language on the Internet is the English.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Most </a:t>
            </a:r>
            <a:r>
              <a:rPr lang="en-US" sz="2400" b="1" dirty="0" smtClean="0">
                <a:solidFill>
                  <a:srgbClr val="002060"/>
                </a:solidFill>
              </a:rPr>
              <a:t>computer applications are in English, so you will understand them better — and become a better employee.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/>
          <a:srcRect b="9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971600" y="2420888"/>
            <a:ext cx="7848872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2636912"/>
            <a:ext cx="786215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Most pages on the </a:t>
            </a:r>
            <a:r>
              <a:rPr lang="en-US" sz="2400" b="1" dirty="0" smtClean="0">
                <a:solidFill>
                  <a:srgbClr val="002060"/>
                </a:solidFill>
              </a:rPr>
              <a:t>Web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are in English.</a:t>
            </a:r>
          </a:p>
          <a:p>
            <a:pPr lvl="0"/>
            <a:endParaRPr lang="en-US" sz="2400" b="1" dirty="0" smtClean="0">
              <a:solidFill>
                <a:srgbClr val="00206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That’s over a billion (1,000,000,000) pages of information!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lvl="0"/>
            <a:endParaRPr lang="en-US" sz="2400" b="1" dirty="0" smtClean="0">
              <a:solidFill>
                <a:srgbClr val="00206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It’s</a:t>
            </a:r>
            <a:r>
              <a:rPr lang="en-US" sz="2400" b="1" dirty="0" smtClean="0">
                <a:solidFill>
                  <a:srgbClr val="002060"/>
                </a:solidFill>
              </a:rPr>
              <a:t> amazing that learning just one language gives you </a:t>
            </a:r>
            <a:r>
              <a:rPr lang="en-US" sz="2400" b="1" dirty="0" smtClean="0">
                <a:solidFill>
                  <a:srgbClr val="002060"/>
                </a:solidFill>
              </a:rPr>
              <a:t>access</a:t>
            </a: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to almost all knowledge on the Internet.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/>
          <a:srcRect b="9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971600" y="2924944"/>
            <a:ext cx="7596336" cy="15121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3284984"/>
            <a:ext cx="703994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English is also the language </a:t>
            </a:r>
            <a:r>
              <a:rPr lang="en-US" sz="2400" b="1" dirty="0" smtClean="0">
                <a:solidFill>
                  <a:srgbClr val="002060"/>
                </a:solidFill>
              </a:rPr>
              <a:t>of </a:t>
            </a:r>
            <a:r>
              <a:rPr lang="en-US" sz="2400" b="1" dirty="0" smtClean="0">
                <a:solidFill>
                  <a:srgbClr val="002060"/>
                </a:solidFill>
              </a:rPr>
              <a:t>the Film Industry and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English </a:t>
            </a:r>
            <a:r>
              <a:rPr lang="en-US" sz="2400" b="1" dirty="0" smtClean="0">
                <a:solidFill>
                  <a:srgbClr val="002060"/>
                </a:solidFill>
              </a:rPr>
              <a:t>means you no longer have to rely on subtitles.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391</Words>
  <Application>Microsoft Office PowerPoint</Application>
  <PresentationFormat>On-screen Show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25</cp:revision>
  <dcterms:created xsi:type="dcterms:W3CDTF">2015-12-02T08:44:51Z</dcterms:created>
  <dcterms:modified xsi:type="dcterms:W3CDTF">2015-12-02T18:56:37Z</dcterms:modified>
</cp:coreProperties>
</file>