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0" r:id="rId5"/>
    <p:sldId id="271" r:id="rId6"/>
    <p:sldId id="260" r:id="rId7"/>
    <p:sldId id="269" r:id="rId8"/>
    <p:sldId id="259" r:id="rId9"/>
    <p:sldId id="266" r:id="rId10"/>
    <p:sldId id="267" r:id="rId11"/>
    <p:sldId id="265" r:id="rId12"/>
    <p:sldId id="264" r:id="rId13"/>
    <p:sldId id="268" r:id="rId14"/>
    <p:sldId id="263" r:id="rId15"/>
    <p:sldId id="262" r:id="rId16"/>
    <p:sldId id="272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075F96-3C0B-4207-B728-802F269A6326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9ADFCF-782F-4EDB-BB71-5E843C5AEF1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lernde.ru/tips/425-10-zapovedej-izucheniya-inostrannogo-yazyka-ot-kato-lomb" TargetMode="External"/><Relationship Id="rId3" Type="http://schemas.openxmlformats.org/officeDocument/2006/relationships/hyperlink" Target="https://ru.wikipedia.org/wiki/%D0%9B%D0%BE%D0%BC%D0%B1,_%D0%9A%D0%B0%D1%82%D0%BE" TargetMode="External"/><Relationship Id="rId7" Type="http://schemas.openxmlformats.org/officeDocument/2006/relationships/hyperlink" Target="https://yandex.ru/images/search?img_url=http%3A%2F%2Fnacheku.ru%2Fst1%2F-1%2F08058f66.jpg&amp;text=%D0%BA%D0%B0%D1%82%D0%BE%20%D0%BB%D0%BE%D0%BC%D0%B1%20%D0%B1%D0%B8%D0%BE%D0%B3%D1%80%D0%B0%D1%84%D0%B8%D1%8F&amp;noreask=1&amp;pos=6&amp;lr=2&amp;rpt=simag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mosurf.com/post/1482" TargetMode="External"/><Relationship Id="rId5" Type="http://schemas.openxmlformats.org/officeDocument/2006/relationships/hyperlink" Target="http://www.livelib.ru/author/230220" TargetMode="External"/><Relationship Id="rId4" Type="http://schemas.openxmlformats.org/officeDocument/2006/relationships/hyperlink" Target="http://pomnipro.ru/memorypage41854/biograph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924944"/>
            <a:ext cx="8110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10 советов об изучении иностранных языков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от человека, знавшего более 16 языков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4668" y="4653136"/>
            <a:ext cx="364933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2015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3631850" cy="2122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047674" cy="11967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2204864"/>
            <a:ext cx="58216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5. Мысленно переводите в уме всё,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 </a:t>
            </a:r>
            <a:r>
              <a:rPr lang="ru-RU" sz="2400" b="1" dirty="0">
                <a:solidFill>
                  <a:srgbClr val="C00000"/>
                </a:solidFill>
              </a:rPr>
              <a:t>попадается на глаза </a:t>
            </a:r>
            <a:r>
              <a:rPr lang="ru-RU" sz="2400" b="1" dirty="0" smtClean="0">
                <a:solidFill>
                  <a:srgbClr val="C00000"/>
                </a:solidFill>
              </a:rPr>
              <a:t>—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рекламы, отрывки песен, диалогов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названия газетных статей.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Разминка </a:t>
            </a:r>
            <a:r>
              <a:rPr lang="ru-RU" sz="2400" b="1" dirty="0">
                <a:solidFill>
                  <a:srgbClr val="002060"/>
                </a:solidFill>
              </a:rPr>
              <a:t>для мозга и всегда полезно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для </a:t>
            </a:r>
            <a:r>
              <a:rPr lang="ru-RU" sz="2400" b="1" dirty="0">
                <a:solidFill>
                  <a:srgbClr val="002060"/>
                </a:solidFill>
              </a:rPr>
              <a:t>тренировки памяти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123" y="260648"/>
            <a:ext cx="3080189" cy="18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348880"/>
            <a:ext cx="80070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6. </a:t>
            </a:r>
            <a:r>
              <a:rPr lang="ru-RU" sz="2400" b="1" dirty="0">
                <a:solidFill>
                  <a:srgbClr val="C00000"/>
                </a:solidFill>
              </a:rPr>
              <a:t>Полезно заучивать небольшие тексты и диалоги.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Но </a:t>
            </a:r>
            <a:r>
              <a:rPr lang="ru-RU" sz="2400" b="1" dirty="0">
                <a:solidFill>
                  <a:srgbClr val="002060"/>
                </a:solidFill>
              </a:rPr>
              <a:t>заучивать надо только то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что стопроцентно правильно </a:t>
            </a:r>
            <a:r>
              <a:rPr lang="ru-RU" sz="2400" b="1" dirty="0" smtClean="0">
                <a:solidFill>
                  <a:srgbClr val="002060"/>
                </a:solidFill>
              </a:rPr>
              <a:t>или </a:t>
            </a:r>
            <a:r>
              <a:rPr lang="ru-RU" sz="2400" b="1" dirty="0">
                <a:solidFill>
                  <a:srgbClr val="002060"/>
                </a:solidFill>
              </a:rPr>
              <a:t>предварительно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исправлено </a:t>
            </a:r>
            <a:r>
              <a:rPr lang="ru-RU" sz="2400" b="1" dirty="0">
                <a:solidFill>
                  <a:srgbClr val="002060"/>
                </a:solidFill>
              </a:rPr>
              <a:t>преподавателем.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124" y="260648"/>
            <a:ext cx="2833774" cy="16561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2492896"/>
            <a:ext cx="80145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7. </a:t>
            </a:r>
            <a:r>
              <a:rPr lang="ru-RU" sz="2400" b="1" dirty="0">
                <a:solidFill>
                  <a:srgbClr val="C00000"/>
                </a:solidFill>
              </a:rPr>
              <a:t>Уже готовые к употреблению фразы и идиомы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записывайте </a:t>
            </a:r>
            <a:r>
              <a:rPr lang="ru-RU" sz="2400" b="1" dirty="0">
                <a:solidFill>
                  <a:srgbClr val="C00000"/>
                </a:solidFill>
              </a:rPr>
              <a:t>и сохраняйте в памяти в первом лице.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Например</a:t>
            </a:r>
            <a:r>
              <a:rPr lang="ru-RU" sz="2400" b="1" dirty="0">
                <a:solidFill>
                  <a:srgbClr val="002060"/>
                </a:solidFill>
              </a:rPr>
              <a:t>: «I am only pulling your leg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(Я просто тебя дразню).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7"/>
            <a:ext cx="2767754" cy="1617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9081" y="1844824"/>
            <a:ext cx="746499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8. </a:t>
            </a:r>
            <a:r>
              <a:rPr lang="ru-RU" sz="2400" b="1" dirty="0" smtClean="0">
                <a:solidFill>
                  <a:srgbClr val="C00000"/>
                </a:solidFill>
              </a:rPr>
              <a:t>Иностранный язык — крепость,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которую необходимо штурмовать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 всех сторон одновременно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</a:p>
          <a:p>
            <a:endParaRPr lang="ru-RU" sz="2000" dirty="0" smtClean="0"/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- чтением газет-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слушанием радио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- просмотром недублированных фильмов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- посещением лекций на иностранном языке 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проработкой учебника</a:t>
            </a:r>
          </a:p>
          <a:p>
            <a:pPr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</a:rPr>
              <a:t>ерепиской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- встречами и беседами с друзьями — носителями языка.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539" y="260648"/>
            <a:ext cx="2587359" cy="15121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348880"/>
            <a:ext cx="8082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9. </a:t>
            </a:r>
            <a:r>
              <a:rPr lang="ru-RU" sz="2400" b="1" dirty="0" smtClean="0">
                <a:solidFill>
                  <a:srgbClr val="C00000"/>
                </a:solidFill>
              </a:rPr>
              <a:t>Не бойся говорить, не бойся возможных ошибок,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 проси, чтобы их исправляли.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И главное, не расстраивайся и не обижайся,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если тебя действительно начнут поправлять.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340944" cy="13681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2420888"/>
            <a:ext cx="67066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10</a:t>
            </a:r>
            <a:r>
              <a:rPr lang="ru-RU" sz="2400" b="1" dirty="0">
                <a:solidFill>
                  <a:srgbClr val="C00000"/>
                </a:solidFill>
              </a:rPr>
              <a:t>. Будьте уверены, что несмотря ни на что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вы выучите язык!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Непременно </a:t>
            </a:r>
            <a:r>
              <a:rPr lang="ru-RU" sz="2400" b="1" dirty="0">
                <a:solidFill>
                  <a:srgbClr val="002060"/>
                </a:solidFill>
              </a:rPr>
              <a:t>наступит момент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когда количество перерастет в качество,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>
                <a:solidFill>
                  <a:srgbClr val="002060"/>
                </a:solidFill>
              </a:rPr>
              <a:t>языковой барьер будет сломлен.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800" y="2132856"/>
            <a:ext cx="679974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И напоследок, когда 86-летняя Като Ломб </a:t>
            </a:r>
            <a:r>
              <a:rPr lang="ru-RU" sz="2000" b="1" dirty="0" smtClean="0">
                <a:solidFill>
                  <a:srgbClr val="002060"/>
                </a:solidFill>
              </a:rPr>
              <a:t>встретила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своего 54-летнего друга,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она </a:t>
            </a:r>
            <a:r>
              <a:rPr lang="ru-RU" sz="2000" b="1" dirty="0">
                <a:solidFill>
                  <a:srgbClr val="002060"/>
                </a:solidFill>
              </a:rPr>
              <a:t>произнесла решающую для его жизни фразу: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Стив, ты так молод!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Столько </a:t>
            </a:r>
            <a:r>
              <a:rPr lang="ru-RU" sz="2400" b="1" dirty="0">
                <a:solidFill>
                  <a:srgbClr val="C00000"/>
                </a:solidFill>
              </a:rPr>
              <a:t>лет впереди</a:t>
            </a:r>
            <a:r>
              <a:rPr lang="ru-RU" sz="24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столько языков еще выучить</a:t>
            </a:r>
            <a:r>
              <a:rPr lang="ru-RU" sz="2400" b="1" dirty="0" smtClean="0">
                <a:solidFill>
                  <a:srgbClr val="C00000"/>
                </a:solidFill>
              </a:rPr>
              <a:t>!»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628976" cy="1536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695746" cy="1575514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1885038"/>
            <a:ext cx="800424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https://ru.wikipedia.org/wiki/%D0%9B%D0%BE%D0%BC%D0%B1,_%D0%9A%D0%B0%D1%82%D0%BE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http://pomnipro.ru/memorypage41854/biography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http://www.livelib.ru/author/230220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http://emosurf.com/post/1482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https://yandex.ru/images/search?img_url=http%3A%2F%2Fnacheku.ru%2Fst1%2F-1%2F08058f66.jpg&amp;text=%D0%BA%D0%B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0%D1%82%D0%BE%20%D0%BB%D0%BE%D0%BC%D0%B1%20%D0%B1%D0%B8%D0%BE%D0%B3%D1%80%D0%B0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%D1%84%D0%B8%D1%8F&amp;noreask=1&amp;pos=6&amp;lr=2&amp;rpt=simage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340768"/>
            <a:ext cx="146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dirty="0" smtClean="0">
                <a:solidFill>
                  <a:srgbClr val="002060"/>
                </a:solidFill>
              </a:rPr>
              <a:t>сточники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780928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http://lernde.ru/tips/425-10-zapovedej-izucheniya-inostrannogo-yazyka-ot-kato-lomb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3516" y="2564904"/>
            <a:ext cx="27937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http://ns3.e-reading.mobi/illustrations/1019/1019860-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3394623" cy="2419267"/>
          </a:xfrm>
          <a:prstGeom prst="rect">
            <a:avLst/>
          </a:prstGeom>
          <a:noFill/>
        </p:spPr>
      </p:pic>
      <p:pic>
        <p:nvPicPr>
          <p:cNvPr id="3076" name="Picture 4" descr="http://img.docstoccdn.com/thumb/orig/1186439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541459" cy="39277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4005064"/>
            <a:ext cx="75669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Ка́то Ломб (1909 —  2003) —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известная </a:t>
            </a:r>
            <a:r>
              <a:rPr lang="ru-RU" sz="2000" b="1" dirty="0">
                <a:solidFill>
                  <a:srgbClr val="002060"/>
                </a:solidFill>
              </a:rPr>
              <a:t>венгерская переводчица, писательница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несмотря на образование химика,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была одним из первых синхронных переводчиков в мире.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047674" cy="1196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032" y="1916832"/>
            <a:ext cx="901496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При том, что в её время не было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ни </a:t>
            </a:r>
            <a:r>
              <a:rPr lang="ru-RU" sz="2000" b="1" dirty="0">
                <a:solidFill>
                  <a:srgbClr val="002060"/>
                </a:solidFill>
              </a:rPr>
              <a:t>аудиодисков с голосами носителей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>
                <a:solidFill>
                  <a:srgbClr val="002060"/>
                </a:solidFill>
              </a:rPr>
              <a:t>ни скайпа, ни языковых школ,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свободно </a:t>
            </a:r>
            <a:r>
              <a:rPr lang="ru-RU" sz="2000" b="1" dirty="0">
                <a:solidFill>
                  <a:srgbClr val="002060"/>
                </a:solidFill>
              </a:rPr>
              <a:t>говорила, читала и писала на венгерском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русском, английском, французском, немецком.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Могла </a:t>
            </a:r>
            <a:r>
              <a:rPr lang="ru-RU" sz="2000" b="1" dirty="0">
                <a:solidFill>
                  <a:srgbClr val="002060"/>
                </a:solidFill>
              </a:rPr>
              <a:t>изъясняться и понимала итальянскую, испанскую,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японскую</a:t>
            </a:r>
            <a:r>
              <a:rPr lang="ru-RU" sz="2000" b="1" dirty="0">
                <a:solidFill>
                  <a:srgbClr val="002060"/>
                </a:solidFill>
              </a:rPr>
              <a:t>, китайскую, польскую речь.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Со  </a:t>
            </a:r>
            <a:r>
              <a:rPr lang="ru-RU" sz="2000" b="1" dirty="0">
                <a:solidFill>
                  <a:srgbClr val="002060"/>
                </a:solidFill>
              </a:rPr>
              <a:t>словарём читала на болгарском, датском, румынском,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словацком</a:t>
            </a:r>
            <a:r>
              <a:rPr lang="ru-RU" sz="2000" b="1" dirty="0">
                <a:solidFill>
                  <a:srgbClr val="002060"/>
                </a:solidFill>
              </a:rPr>
              <a:t>, украинском, латыни, польском языках.</a:t>
            </a:r>
          </a:p>
          <a:p>
            <a:endParaRPr lang="ru-RU" dirty="0"/>
          </a:p>
        </p:txBody>
      </p:sp>
      <p:pic>
        <p:nvPicPr>
          <p:cNvPr id="6" name="Picture 2" descr="http://ns3.e-reading.mobi/illustrations/1019/1019860-i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252597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047674" cy="1196752"/>
          </a:xfrm>
          <a:prstGeom prst="rect">
            <a:avLst/>
          </a:prstGeom>
          <a:noFill/>
        </p:spPr>
      </p:pic>
      <p:pic>
        <p:nvPicPr>
          <p:cNvPr id="3" name="Picture 2" descr="http://ns3.e-reading.mobi/illustrations/1019/1019860-i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664296" cy="18987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348880"/>
            <a:ext cx="919347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Большинство </a:t>
            </a:r>
            <a:r>
              <a:rPr lang="ru-RU" sz="2000" b="1" dirty="0">
                <a:solidFill>
                  <a:srgbClr val="002060"/>
                </a:solidFill>
              </a:rPr>
              <a:t>языков, которыми владела Ломб,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она </a:t>
            </a:r>
            <a:r>
              <a:rPr lang="ru-RU" sz="2000" b="1" dirty="0">
                <a:solidFill>
                  <a:srgbClr val="002060"/>
                </a:solidFill>
              </a:rPr>
              <a:t>освоила самостоятельно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работая исключительно с учебниками и художественной литературой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изучаемом языке.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основе её подхода </a:t>
            </a:r>
            <a:r>
              <a:rPr lang="ru-RU" sz="2400" b="1" dirty="0" smtClean="0">
                <a:solidFill>
                  <a:srgbClr val="C00000"/>
                </a:solidFill>
              </a:rPr>
              <a:t>–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принцип «полного погружения в язык</a:t>
            </a:r>
            <a:r>
              <a:rPr lang="ru-RU" sz="2400" b="1" dirty="0" smtClean="0">
                <a:solidFill>
                  <a:srgbClr val="C00000"/>
                </a:solidFill>
              </a:rPr>
              <a:t>»: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освоение грамматики параллельно с чтением оригинальных текстов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 </a:t>
            </a:r>
            <a:r>
              <a:rPr lang="ru-RU" b="1" i="1" dirty="0">
                <a:solidFill>
                  <a:srgbClr val="002060"/>
                </a:solidFill>
              </a:rPr>
              <a:t>заучиванием устойчивых словосочетаний,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наиболее </a:t>
            </a:r>
            <a:r>
              <a:rPr lang="ru-RU" b="1" i="1" dirty="0">
                <a:solidFill>
                  <a:srgbClr val="002060"/>
                </a:solidFill>
              </a:rPr>
              <a:t>часто употребляемых в устной речи.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s3.e-reading.mobi/illustrations/1019/1019860-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1"/>
            <a:ext cx="3528392" cy="2514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7266" y="3429000"/>
            <a:ext cx="89067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Като Ломб сформулировала десять весьма незатейливых,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но </a:t>
            </a:r>
            <a:r>
              <a:rPr lang="ru-RU" sz="2400" b="1" dirty="0">
                <a:solidFill>
                  <a:srgbClr val="002060"/>
                </a:solidFill>
              </a:rPr>
              <a:t>эффективных правил </a:t>
            </a:r>
            <a:r>
              <a:rPr lang="ru-RU" sz="2400" b="1" dirty="0" smtClean="0">
                <a:solidFill>
                  <a:srgbClr val="002060"/>
                </a:solidFill>
              </a:rPr>
              <a:t>для </a:t>
            </a:r>
            <a:r>
              <a:rPr lang="ru-RU" sz="2400" b="1" dirty="0">
                <a:solidFill>
                  <a:srgbClr val="002060"/>
                </a:solidFill>
              </a:rPr>
              <a:t>изучения языка </a:t>
            </a:r>
            <a:r>
              <a:rPr lang="ru-RU" sz="2400" b="1" dirty="0" smtClean="0">
                <a:solidFill>
                  <a:srgbClr val="002060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изложила их в своей </a:t>
            </a:r>
            <a:r>
              <a:rPr lang="ru-RU" sz="2400" b="1" dirty="0" smtClean="0">
                <a:solidFill>
                  <a:srgbClr val="002060"/>
                </a:solidFill>
              </a:rPr>
              <a:t>книге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«Как я изучаю языки».</a:t>
            </a:r>
          </a:p>
        </p:txBody>
      </p:sp>
      <p:pic>
        <p:nvPicPr>
          <p:cNvPr id="5" name="Picture 4" descr="http://img.docstoccdn.com/thumb/orig/1186439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2160239" cy="333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695746" cy="15755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276872"/>
            <a:ext cx="76485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Заниматься </a:t>
            </a:r>
            <a:r>
              <a:rPr lang="ru-RU" sz="2400" b="1" dirty="0">
                <a:solidFill>
                  <a:srgbClr val="C00000"/>
                </a:solidFill>
              </a:rPr>
              <a:t>языком необходимо каждый день.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При </a:t>
            </a:r>
            <a:r>
              <a:rPr lang="ru-RU" sz="2400" b="1" dirty="0">
                <a:solidFill>
                  <a:srgbClr val="002060"/>
                </a:solidFill>
              </a:rPr>
              <a:t>нехватке времени выделяйте хотя бы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sz="2400" b="1" dirty="0">
                <a:solidFill>
                  <a:srgbClr val="002060"/>
                </a:solidFill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</a:rPr>
              <a:t>0-15 </a:t>
            </a:r>
            <a:r>
              <a:rPr lang="ru-RU" sz="2400" b="1" dirty="0">
                <a:solidFill>
                  <a:srgbClr val="002060"/>
                </a:solidFill>
              </a:rPr>
              <a:t>минут для чтения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sz="2400" b="1" dirty="0" smtClean="0">
                <a:solidFill>
                  <a:srgbClr val="002060"/>
                </a:solidFill>
              </a:rPr>
              <a:t>или </a:t>
            </a:r>
            <a:r>
              <a:rPr lang="ru-RU" sz="2400" b="1" dirty="0">
                <a:solidFill>
                  <a:srgbClr val="002060"/>
                </a:solidFill>
              </a:rPr>
              <a:t>повторения новых фраз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Особенно </a:t>
            </a:r>
            <a:r>
              <a:rPr lang="ru-RU" sz="2400" b="1" dirty="0">
                <a:solidFill>
                  <a:srgbClr val="C00000"/>
                </a:solidFill>
              </a:rPr>
              <a:t>эффективно заниматься по утрам.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047674" cy="11967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44824"/>
            <a:ext cx="90940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2. Если желание изучать язык ослабевает слишком быстро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придумайте свой собственный алгоритм занятий.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Например</a:t>
            </a:r>
            <a:r>
              <a:rPr lang="ru-RU" sz="2400" b="1" dirty="0">
                <a:solidFill>
                  <a:srgbClr val="002060"/>
                </a:solidFill>
              </a:rPr>
              <a:t>, немного занятий,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потом </a:t>
            </a:r>
            <a:r>
              <a:rPr lang="ru-RU" sz="2400" b="1" dirty="0">
                <a:solidFill>
                  <a:srgbClr val="002060"/>
                </a:solidFill>
              </a:rPr>
              <a:t>– немного музыки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небольшой перерыв на прогулку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Но не забрасывайте учебу.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047674" cy="11967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204864"/>
            <a:ext cx="845603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3. </a:t>
            </a:r>
            <a:r>
              <a:rPr lang="ru-RU" sz="2400" b="1" dirty="0" smtClean="0">
                <a:solidFill>
                  <a:srgbClr val="C00000"/>
                </a:solidFill>
              </a:rPr>
              <a:t>Никогда </a:t>
            </a:r>
            <a:r>
              <a:rPr lang="ru-RU" sz="2400" b="1" dirty="0">
                <a:solidFill>
                  <a:srgbClr val="C00000"/>
                </a:solidFill>
              </a:rPr>
              <a:t>не изучайте отдельные </a:t>
            </a:r>
            <a:r>
              <a:rPr lang="ru-RU" sz="2400" b="1" dirty="0" smtClean="0">
                <a:solidFill>
                  <a:srgbClr val="C00000"/>
                </a:solidFill>
              </a:rPr>
              <a:t>слова! 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Никогда не зубри, не заучивай ничего по отдельности,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в отрыве от контекс</a:t>
            </a:r>
            <a:r>
              <a:rPr lang="ru-RU" sz="2400" b="1" dirty="0" smtClean="0"/>
              <a:t>та.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Например</a:t>
            </a:r>
            <a:r>
              <a:rPr lang="ru-RU" sz="2000" b="1" i="1" dirty="0">
                <a:solidFill>
                  <a:srgbClr val="002060"/>
                </a:solidFill>
              </a:rPr>
              <a:t>, если вы запомнили выражение «strong wind»,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то </a:t>
            </a:r>
            <a:r>
              <a:rPr lang="ru-RU" sz="2000" b="1" i="1" dirty="0">
                <a:solidFill>
                  <a:srgbClr val="002060"/>
                </a:solidFill>
              </a:rPr>
              <a:t>одно из слов автоматически вызовет в памяти второе.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ЛЯ КОНФЕРЕНЦИИ\Английский\rv7wos1sbqrap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5709" y="260648"/>
            <a:ext cx="3080189" cy="18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2708920"/>
            <a:ext cx="7448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4. </a:t>
            </a:r>
            <a:r>
              <a:rPr lang="ru-RU" sz="2400" b="1" dirty="0" smtClean="0">
                <a:solidFill>
                  <a:srgbClr val="002060"/>
                </a:solidFill>
              </a:rPr>
              <a:t>Выписывай вне очереди и заучивай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все «готовые фразы»,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которые можно использовать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в максимально возможном количестве случаев.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599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9</cp:revision>
  <dcterms:created xsi:type="dcterms:W3CDTF">2015-12-03T18:53:46Z</dcterms:created>
  <dcterms:modified xsi:type="dcterms:W3CDTF">2015-12-03T20:15:48Z</dcterms:modified>
</cp:coreProperties>
</file>