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1" r:id="rId4"/>
    <p:sldId id="276" r:id="rId5"/>
    <p:sldId id="277" r:id="rId6"/>
    <p:sldId id="262" r:id="rId7"/>
    <p:sldId id="263" r:id="rId8"/>
    <p:sldId id="264" r:id="rId9"/>
    <p:sldId id="266" r:id="rId10"/>
    <p:sldId id="265" r:id="rId11"/>
    <p:sldId id="267" r:id="rId12"/>
    <p:sldId id="278" r:id="rId13"/>
    <p:sldId id="270" r:id="rId14"/>
    <p:sldId id="268" r:id="rId15"/>
    <p:sldId id="258" r:id="rId16"/>
    <p:sldId id="259" r:id="rId17"/>
    <p:sldId id="260" r:id="rId18"/>
    <p:sldId id="271" r:id="rId19"/>
    <p:sldId id="272" r:id="rId20"/>
    <p:sldId id="273" r:id="rId21"/>
    <p:sldId id="279" r:id="rId2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E496B6-289E-4AE3-95FA-36B3735BBE75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047CD2B-2C17-4D90-851A-290A70F40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412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5C785A-A8CF-4381-9B36-2139422E2BE1}" type="slidenum">
              <a:rPr 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559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83F36-98E9-4E29-9D1A-9064F6618C30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9BD93-7E40-414D-AE66-542EC9B46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342979"/>
      </p:ext>
    </p:extLst>
  </p:cSld>
  <p:clrMapOvr>
    <a:masterClrMapping/>
  </p:clrMapOvr>
  <p:transition>
    <p:cover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565A1-C3B3-4FF6-AFA6-42A66ED2A902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62ED5-D771-4098-9414-9AEB5EE46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641391"/>
      </p:ext>
    </p:extLst>
  </p:cSld>
  <p:clrMapOvr>
    <a:masterClrMapping/>
  </p:clrMapOvr>
  <p:transition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9EFC1-BC87-4CE0-A961-CBC4E38B946A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58069-DCCB-4D63-861E-1E7A54193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260307"/>
      </p:ext>
    </p:extLst>
  </p:cSld>
  <p:clrMapOvr>
    <a:masterClrMapping/>
  </p:clrMapOvr>
  <p:transition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00548-5D01-4646-88A4-F83B85552BDA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E8CD6-66E9-43C2-9D87-CCB7E227DD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135501"/>
      </p:ext>
    </p:extLst>
  </p:cSld>
  <p:clrMapOvr>
    <a:masterClrMapping/>
  </p:clrMapOvr>
  <p:transition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9B0E2-23AF-4603-9D82-BB88ED29BCDD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F0438-EF34-4A11-A4CC-A25D4E9AE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827384"/>
      </p:ext>
    </p:extLst>
  </p:cSld>
  <p:clrMapOvr>
    <a:masterClrMapping/>
  </p:clrMapOvr>
  <p:transition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C72D5-034A-41ED-B089-A27B8963DCE8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C9B1A-9140-46FC-9F04-AD4A83C155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216271"/>
      </p:ext>
    </p:extLst>
  </p:cSld>
  <p:clrMapOvr>
    <a:masterClrMapping/>
  </p:clrMapOvr>
  <p:transition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EBE96-59F9-4F68-93B8-DC59C5749515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2BF40-0A5F-42C2-859B-8EC62203D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762191"/>
      </p:ext>
    </p:extLst>
  </p:cSld>
  <p:clrMapOvr>
    <a:masterClrMapping/>
  </p:clrMapOvr>
  <p:transition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1C47E-57E3-4516-8751-F91ADE5F9FE7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D1A54-ADFC-43B9-A256-45CE122F7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97110"/>
      </p:ext>
    </p:extLst>
  </p:cSld>
  <p:clrMapOvr>
    <a:masterClrMapping/>
  </p:clrMapOvr>
  <p:transition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A836F-084F-4455-838B-D030B1E4444D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C5EA2-46A5-430B-BC6B-6418C4EE9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119987"/>
      </p:ext>
    </p:extLst>
  </p:cSld>
  <p:clrMapOvr>
    <a:masterClrMapping/>
  </p:clrMapOvr>
  <p:transition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C1D8A-B374-4AAA-81B8-D04647A2FB84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DB081-A6DA-4142-AF91-710022051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710255"/>
      </p:ext>
    </p:extLst>
  </p:cSld>
  <p:clrMapOvr>
    <a:masterClrMapping/>
  </p:clrMapOvr>
  <p:transition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ED43F-D5D0-4837-B327-1AF028E10ACE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93BDC-CDBE-412A-8233-9360A805A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57849"/>
      </p:ext>
    </p:extLst>
  </p:cSld>
  <p:clrMapOvr>
    <a:masterClrMapping/>
  </p:clrMapOvr>
  <p:transition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32503D-9236-4B13-B46E-D94D38D24D14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7969D99-BB5D-46F4-AD81-00D939CADE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E%D0%BD%D0%B5,_%D0%9A%D0%BB%D0%BE%D0%B4" TargetMode="External"/><Relationship Id="rId2" Type="http://schemas.openxmlformats.org/officeDocument/2006/relationships/hyperlink" Target="https://ru.wikipedia.org/wiki/%D0%9E%D1%85%D0%BE%D1%82%D0%BD%D0%B8%D0%BA%D0%B8_%D0%BD%D0%B0_%D1%81%D0%BD%D0%B5%D0%B3%D1%83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u.wikipedia.org/wiki/%D0%A1%D0%B8%D1%81%D0%BB%D0%B5%D0%B9,_%D0%90%D0%BB%D1%8C%D1%84%D1%80%D0%B5%D0%B4" TargetMode="External"/><Relationship Id="rId4" Type="http://schemas.openxmlformats.org/officeDocument/2006/relationships/hyperlink" Target="https://ru.wikipedia.org/wiki/%D0%9F%D0%B8%D1%81%D1%81%D0%B0%D1%80%D1%80%D0%BE,_%D0%9A%D0%B0%D0%BC%D0%B8%D0%BB%D1%8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пользователь\Desktop\Уроки\МХК 7\человек - венец природы\Природа и человек\x_94be70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6499" y="3068960"/>
            <a:ext cx="5270546" cy="350043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-30163" y="852488"/>
            <a:ext cx="9144001" cy="24399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ts val="4300"/>
              </a:lnSpc>
              <a:defRPr/>
            </a:pPr>
            <a:r>
              <a:rPr lang="ru-RU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</a:t>
            </a:r>
            <a:r>
              <a:rPr lang="ru-RU" sz="3600" b="1" i="1" u="sng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Тема</a:t>
            </a:r>
            <a:r>
              <a:rPr lang="ru-RU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:</a:t>
            </a:r>
          </a:p>
          <a:p>
            <a:pPr algn="ctr" eaLnBrk="1" hangingPunct="1">
              <a:lnSpc>
                <a:spcPts val="7000"/>
              </a:lnSpc>
              <a:defRPr/>
            </a:pPr>
            <a:r>
              <a:rPr lang="ru-RU" sz="54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Человек </a:t>
            </a:r>
            <a:r>
              <a:rPr lang="ru-RU" sz="54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– венец </a:t>
            </a:r>
            <a:r>
              <a:rPr lang="ru-RU" sz="54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творения природы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050" y="333375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Тамбовского района Амурской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19925" y="4752975"/>
            <a:ext cx="1928813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7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Васильевна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пользователь\Desktop\Уроки\МХК 7\МХК 7кл. Урок 24\7585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933" y="285728"/>
            <a:ext cx="6835587" cy="44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14313" y="4694238"/>
            <a:ext cx="8715375" cy="2092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5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Картина является частью серии из 6картин, изображающих времена года. </a:t>
            </a:r>
          </a:p>
          <a:p>
            <a:pPr algn="ctr" eaLnBrk="1" hangingPunct="1">
              <a:lnSpc>
                <a:spcPts val="25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«Охотники на снегу» - пейзаж, передающий радостное наступление зимы и павшего первого снега. Изображение тихой, размеренной жизни маленького городка, согретого теплотой человеческого уюта.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429500" y="285750"/>
            <a:ext cx="1643063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П.Брейгель. Серия "Месяцы": «Охотники </a:t>
            </a:r>
          </a:p>
          <a:p>
            <a:pPr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 снегу» (январь). </a:t>
            </a:r>
          </a:p>
          <a:p>
            <a:pPr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1565г. </a:t>
            </a:r>
          </a:p>
          <a:p>
            <a:pPr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117x162 см. Дерево, </a:t>
            </a:r>
          </a:p>
          <a:p>
            <a:pPr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масло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4313" y="211138"/>
            <a:ext cx="8715375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Позже сформировалось новое художественное </a:t>
            </a:r>
          </a:p>
          <a:p>
            <a:pPr algn="ctr">
              <a:lnSpc>
                <a:spcPts val="2600"/>
              </a:lnSpc>
              <a:spcAft>
                <a:spcPts val="60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течение в живописи – импрессионизм – стремление уловить подвижность и изменчивость мира. </a:t>
            </a:r>
          </a:p>
          <a:p>
            <a:pPr algn="ctr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Импрессионизм проявился прежде всего в пейзажной </a:t>
            </a: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живописи,  и </a:t>
            </a:r>
            <a:r>
              <a:rPr lang="ru-RU" sz="2400" b="1" spc="-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одним из важнейших правил, стала работа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 пленэре.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Выйдя на улицу навстречу свету и воздуху, исчезают чёткие контуры, цвет постоянно меняется.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6345238"/>
            <a:ext cx="9144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Д.С.Сарджент. Клод Моне, рисующий на опушке леса. 1885 г.</a:t>
            </a:r>
          </a:p>
        </p:txBody>
      </p:sp>
      <p:pic>
        <p:nvPicPr>
          <p:cNvPr id="17410" name="Picture 2" descr="C:\Users\пользователь\Desktop\Sargent_MonetPaintin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6854" y="2786058"/>
            <a:ext cx="5015476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42875" y="314325"/>
            <a:ext cx="8786813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ts val="2700"/>
              </a:lnSpc>
              <a:spcAft>
                <a:spcPts val="60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Одними  из главных представителей импрессионизма являются  К. Моне, А.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Сислей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 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К.Писсаро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 </a:t>
            </a:r>
          </a:p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Они достигли большой тонкости в передаче эффектов пленэра, изменчивых, случайных состояний природы, воздействия света и атмосферы на цвет предметов.</a:t>
            </a:r>
          </a:p>
        </p:txBody>
      </p:sp>
      <p:pic>
        <p:nvPicPr>
          <p:cNvPr id="49154" name="Picture 2" descr="C:\Users\пользователь\Desktop\Уроки\МХК 7\МХК 7кл. Урок 24\Камиль Писсарро Автопортрет, 187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2708" y="2330454"/>
            <a:ext cx="2815572" cy="3456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Прямоугольник 3"/>
          <p:cNvSpPr/>
          <p:nvPr/>
        </p:nvSpPr>
        <p:spPr>
          <a:xfrm>
            <a:off x="5929313" y="5719763"/>
            <a:ext cx="28575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Камиль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Писсаро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(1830-1903)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Автопортрет. 1873г.</a:t>
            </a:r>
          </a:p>
        </p:txBody>
      </p:sp>
      <p:pic>
        <p:nvPicPr>
          <p:cNvPr id="49155" name="Picture 3" descr="C:\Users\пользователь\Desktop\Уроки\МХК 7\МХК 7кл. Урок 24\(Огюст Ренуар). Портрет Клода Моне. 1875.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330454"/>
            <a:ext cx="2452114" cy="3456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Прямоугольник 5"/>
          <p:cNvSpPr/>
          <p:nvPr/>
        </p:nvSpPr>
        <p:spPr>
          <a:xfrm>
            <a:off x="71438" y="5715000"/>
            <a:ext cx="28575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spc="-1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Портрет Клода Моне. 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(1840-1926)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О.Ренуар. 1875г.</a:t>
            </a:r>
          </a:p>
        </p:txBody>
      </p:sp>
      <p:pic>
        <p:nvPicPr>
          <p:cNvPr id="49156" name="Picture 4" descr="C:\Users\пользователь\Desktop\Уроки\МХК 7\МХК 7кл. Урок 24\Портрет Альфреда Сислея работы Огюста Ренуара 1868 год. Масло, холст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1260" y="2330454"/>
            <a:ext cx="2775186" cy="3456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8" name="Прямоугольник 7"/>
          <p:cNvSpPr/>
          <p:nvPr/>
        </p:nvSpPr>
        <p:spPr>
          <a:xfrm>
            <a:off x="2786063" y="5715000"/>
            <a:ext cx="3214687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spc="-1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Портрет Альфреда </a:t>
            </a:r>
            <a:r>
              <a:rPr lang="ru-RU" b="1" i="1" spc="-1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Сислея</a:t>
            </a:r>
            <a:r>
              <a:rPr lang="ru-RU" b="1" i="1" spc="-1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(1839-1899)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О.Ренуар. 1868 год. 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642938"/>
            <a:ext cx="4500563" cy="56943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Клод Оскар Моне –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французский живописец, импрессионист.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 конца 60-х годов работал преимущественно в области пейзажа, последовательно овладевая приёмами пленэра; создал ряд жизнерадостных, богатых по колориту пейзажей, отмеченных остротой наблюдений, тончайшей передачей солнечного света и воздуха.</a:t>
            </a:r>
          </a:p>
        </p:txBody>
      </p:sp>
      <p:pic>
        <p:nvPicPr>
          <p:cNvPr id="3" name="Picture 3" descr="C:\Users\пользователь\Desktop\Уроки\МХК 7\МХК 7кл. Урок 24\(Огюст Ренуар). Портрет Клода Моне. 1875.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00627" y="500042"/>
            <a:ext cx="3649461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357813" y="5643563"/>
            <a:ext cx="28575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spc="-1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Портрет Клода Моне. 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(1840-1926)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О.Ренуар. 1875г.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25" y="5572125"/>
            <a:ext cx="4643438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Клод Моне. 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Дом художника в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Аржантее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1873г.  Холст, масло</a:t>
            </a:r>
          </a:p>
        </p:txBody>
      </p:sp>
      <p:pic>
        <p:nvPicPr>
          <p:cNvPr id="16385" name="Picture 1" descr="C:\Users\пользователь\Desktop\Уроки\МХК 7\МХК 7кл. Урок 24\the-artist-s-house-at-argenteui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168" y="571480"/>
            <a:ext cx="5832468" cy="50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6143625" y="714375"/>
            <a:ext cx="2786063" cy="52625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“Дом Моне в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Аржанте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” - типично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импрес-сионистическая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работа, несложная по сюжету, солнечная;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краски её лучезарны и как будто только что нанесены на холст. Лето 1873 в самом разгаре. 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1285875"/>
            <a:ext cx="45720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1200"/>
              </a:spcAft>
              <a:defRPr/>
            </a:pPr>
            <a:r>
              <a:rPr lang="ru-RU" sz="28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Камиль</a:t>
            </a: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Писсаро</a:t>
            </a: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-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французский живописец, импрессионист. </a:t>
            </a:r>
          </a:p>
          <a:p>
            <a:pPr algn="ctr" eaLnBrk="1" hangingPunct="1">
              <a:spcAft>
                <a:spcPts val="120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 ранних пейзажах правдиво и любовно изображал сельскую природу Франции. </a:t>
            </a:r>
          </a:p>
          <a:p>
            <a:pPr algn="ctr" eaLnBrk="1" hangingPunct="1">
              <a:spcAft>
                <a:spcPts val="120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Односторонне увлекался передачей игры света, вибрации цветовых оттенков</a:t>
            </a:r>
          </a:p>
        </p:txBody>
      </p:sp>
      <p:pic>
        <p:nvPicPr>
          <p:cNvPr id="3" name="Picture 4" descr="C:\Users\пользователь\Desktop\Уроки\МХК 7\МХК 7кл. Урок 24\Портрет Альфреда Сислея работы Огюста Ренуара 1868 год. Масло, холст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18412" y="500042"/>
            <a:ext cx="4072920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143500" y="5572125"/>
            <a:ext cx="3214688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spc="-1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Портрет Альфреда </a:t>
            </a:r>
            <a:r>
              <a:rPr lang="ru-RU" b="1" i="1" spc="-1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Сислея</a:t>
            </a:r>
            <a:r>
              <a:rPr lang="ru-RU" b="1" i="1" spc="-1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(1839-1899)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О.Ренуар. 1868 год. 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214313"/>
            <a:ext cx="8715375" cy="1824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Деревенские улочки и поля, склоны холмов, вспаханные и колосящиеся нивы были темами его крепко сбитых пейзажей, (в том числе и картина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“Склон Жале.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Понтуаз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”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), относящихся к числу лучших произведений раннего периода.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273800"/>
            <a:ext cx="9144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Камиль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Писсарро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Склон Жале. 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Понтуаз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1867 г. 114.9x87см. Холст, масло </a:t>
            </a:r>
          </a:p>
        </p:txBody>
      </p:sp>
      <p:pic>
        <p:nvPicPr>
          <p:cNvPr id="12289" name="Picture 1" descr="C:\Users\пользователь\Desktop\Уроки\МХК 7\МХК 7кл. Урок 24\sklon_zhale._pontuaz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1714480" y="2071677"/>
            <a:ext cx="5727635" cy="42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1785938"/>
            <a:ext cx="4500562" cy="28924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Альфред </a:t>
            </a:r>
            <a:r>
              <a:rPr lang="ru-RU" sz="28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Сислей</a:t>
            </a: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-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французский живописец, импрессионист. </a:t>
            </a:r>
          </a:p>
          <a:p>
            <a:pPr algn="ctr" eaLnBrk="1" hangingPunct="1">
              <a:spcBef>
                <a:spcPts val="1200"/>
              </a:spcBef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Основное внимание уделял лирической передаче изменчивых состояний природы, света и воздуха.</a:t>
            </a:r>
          </a:p>
        </p:txBody>
      </p:sp>
      <p:pic>
        <p:nvPicPr>
          <p:cNvPr id="3" name="Picture 2" descr="C:\Users\пользователь\Desktop\Уроки\МХК 7\МХК 7кл. Урок 24\Камиль Писсарро Автопортрет, 187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14876" y="595457"/>
            <a:ext cx="4054460" cy="4976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286375" y="5572125"/>
            <a:ext cx="28575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Камиль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Писсаро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(1830-1903)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Автопортрет. 1873г.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86500"/>
            <a:ext cx="9144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spc="-6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Альфред </a:t>
            </a:r>
            <a:r>
              <a:rPr lang="ru-RU" b="1" i="1" spc="-6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Сислей</a:t>
            </a:r>
            <a:r>
              <a:rPr lang="ru-RU" b="1" i="1" spc="-6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Мост в </a:t>
            </a:r>
            <a:r>
              <a:rPr lang="ru-RU" b="1" i="1" spc="-6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Вильнёв-ла-Гаренн</a:t>
            </a:r>
            <a:r>
              <a:rPr lang="ru-RU" b="1" i="1" spc="-6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1872г. 49,5x65,4см. Холст, масло.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14313"/>
            <a:ext cx="9144000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700"/>
              </a:lnSpc>
              <a:defRPr/>
            </a:pPr>
            <a:r>
              <a:rPr lang="ru-RU" sz="2400" b="1" spc="-4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 картине “Мост в </a:t>
            </a:r>
            <a:r>
              <a:rPr lang="ru-RU" sz="2400" b="1" spc="-4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Вильнёв-ла-Гаренн</a:t>
            </a:r>
            <a:r>
              <a:rPr lang="ru-RU" sz="2400" b="1" spc="-4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” </a:t>
            </a:r>
            <a:r>
              <a:rPr lang="ru-RU" sz="2400" b="1" spc="-4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Сислей</a:t>
            </a:r>
            <a:r>
              <a:rPr lang="ru-RU" sz="2400" b="1" spc="-4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с успехом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использует воспроизведение света и окрашенные тени, </a:t>
            </a:r>
          </a:p>
          <a:p>
            <a:pPr algn="ctr" eaLnBrk="1" hangingPunct="1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 также сверкающий эффект, который создаёт       сочетания высоких и низких тонов. </a:t>
            </a:r>
          </a:p>
        </p:txBody>
      </p:sp>
      <p:pic>
        <p:nvPicPr>
          <p:cNvPr id="10241" name="Picture 1" descr="C:\Users\пользователь\Desktop\Уроки\МХК 7\МХК 7кл. Урок 24\Alfred_Sisley_0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9" y="1714488"/>
            <a:ext cx="6172463" cy="46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50"/>
            <a:ext cx="9144000" cy="21383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600"/>
              </a:spcAft>
              <a:defRPr/>
            </a:pPr>
            <a:r>
              <a:rPr lang="ru-RU" sz="2400" b="1" spc="-4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Обращаясь к природе, человек во все века не просто ее копировал, а создавал свой поэтический мир, где тесно переплетались сказка и быль, вымысел и реальность. </a:t>
            </a:r>
          </a:p>
          <a:p>
            <a:pPr algn="ctr" eaLnBrk="1" hangingPunct="1">
              <a:defRPr/>
            </a:pP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Земля существует как дар человеку </a:t>
            </a:r>
          </a:p>
          <a:p>
            <a:pPr algn="ctr" eaLnBrk="1" hangingPunct="1">
              <a:defRPr/>
            </a:pP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 источник его вдохновения. </a:t>
            </a:r>
          </a:p>
        </p:txBody>
      </p:sp>
      <p:pic>
        <p:nvPicPr>
          <p:cNvPr id="9217" name="Picture 1" descr="C:\Users\пользователь\Desktop\Уроки\МХК 7\человек - венец природы\Природа и человек\prirod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2357430"/>
            <a:ext cx="5555252" cy="421484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42875" y="214313"/>
            <a:ext cx="8643938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ru-RU" sz="3200" b="1" i="1" spc="-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Проверка домашнего задания </a:t>
            </a:r>
            <a:r>
              <a:rPr lang="ru-RU" sz="2000" b="1" i="1" spc="-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(работа с таблицей)</a:t>
            </a:r>
            <a:endParaRPr lang="ru-RU" sz="2400" b="1" i="1" spc="-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540000" indent="-324000" eaLnBrk="1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Каковы были представления людей о природе в глубокой древности? </a:t>
            </a:r>
          </a:p>
          <a:p>
            <a:pPr marL="540000" indent="-324000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Как меняется восприятие природы человеком в эпоху античности? </a:t>
            </a:r>
          </a:p>
          <a:p>
            <a:pPr marL="540000" indent="-324000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Что произошло дальше во взаимодействии человека и природы? </a:t>
            </a:r>
          </a:p>
          <a:p>
            <a:pPr marL="540000" indent="-324000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 в какой эпохе человек стал восприниматься как венец творения Бога? </a:t>
            </a:r>
          </a:p>
          <a:p>
            <a:pPr marL="540000" indent="-324000">
              <a:buFont typeface="Wingdings" pitchFamily="2" charset="2"/>
              <a:buChar char="q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Что стало главным объектом изучения природы в эпоху Просвещения? </a:t>
            </a:r>
          </a:p>
        </p:txBody>
      </p:sp>
      <p:pic>
        <p:nvPicPr>
          <p:cNvPr id="3" name="Picture 3" descr="C:\Users\пользователь\Desktop\Природа и человек\Chelovek-i-priroda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4429132"/>
            <a:ext cx="364333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Picture 3" descr="C:\Users\пользователь\Desktop\poster15573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00562" y="4143380"/>
            <a:ext cx="388622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пользователь\Desktop\Уроки\МХК 7\человек - венец природы\Природа и человек\x_94be70a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85752"/>
            <a:ext cx="8715436" cy="635795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875" y="428625"/>
            <a:ext cx="87153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Закрепление материала.</a:t>
            </a:r>
          </a:p>
          <a:p>
            <a:pPr marL="576000" indent="-324000"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ru-RU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Как человек связан с природой? </a:t>
            </a:r>
          </a:p>
          <a:p>
            <a:pPr marL="576000" indent="-324000"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ru-RU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Назвать мастера до нашей эры и его произведение, в котором прослеживается связь человека с природой. </a:t>
            </a:r>
          </a:p>
          <a:p>
            <a:pPr marL="576000" indent="-324000"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ru-RU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Что  означают слова: </a:t>
            </a:r>
            <a:r>
              <a:rPr lang="ru-RU" sz="2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пелика</a:t>
            </a:r>
            <a:r>
              <a:rPr lang="ru-RU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 пленэр, пейзаж, импрессионизм?</a:t>
            </a:r>
          </a:p>
          <a:p>
            <a:pPr marL="576000" indent="-324000"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ru-RU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Назвать художников – импрессионистов и их пейзажи –впечатления.</a:t>
            </a:r>
          </a:p>
          <a:p>
            <a:pPr marL="576000" indent="-324000"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ru-RU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 чем особенность этих шедевров живописи?</a:t>
            </a:r>
          </a:p>
          <a:p>
            <a:pPr marL="576000" indent="-324000">
              <a:buFont typeface="Wingdings" pitchFamily="2" charset="2"/>
              <a:buChar char="q"/>
              <a:defRPr/>
            </a:pPr>
            <a:r>
              <a:rPr lang="ru-RU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 чем особенность восприятия и изображения природы   человеком? 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750" y="476250"/>
            <a:ext cx="8135938" cy="657066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Aft>
                <a:spcPts val="600"/>
              </a:spcAft>
            </a:pPr>
            <a:r>
              <a:rPr lang="ru-RU" sz="2400" b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Литература.</a:t>
            </a:r>
            <a:endParaRPr lang="ru-RU" sz="16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b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Мировая художественной культуры (поурочное планирование), 7 класс. Н.Н.Куцман.  Волгоград. Корифей. 2011 год.</a:t>
            </a:r>
            <a:endParaRPr lang="ru-RU" sz="1600" b="1"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b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Учебник «Мировая художественная культура». 7-9 классы: Базовый уровень.  Г.И.Данилова. Москва. Дрофа. 2010 год.</a:t>
            </a:r>
            <a:endParaRPr lang="ru-RU" sz="1600" b="1"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buSzPts val="1400"/>
              <a:buFont typeface="Calibri" panose="020F0502020204030204" pitchFamily="34" charset="0"/>
              <a:buAutoNum type="arabicPeriod"/>
            </a:pPr>
            <a:r>
              <a:rPr lang="ru-RU" b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Википедия – </a:t>
            </a:r>
            <a:endParaRPr lang="ru-RU" sz="1600" b="1"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buSzPts val="1400"/>
              <a:buFont typeface="Wingdings" panose="05000000000000000000" pitchFamily="2" charset="2"/>
              <a:buChar char=""/>
            </a:pP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https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://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ru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.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wikipedia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.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org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/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wiki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/%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0%9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E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1%85%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BE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1%82%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BD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8%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BA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8_%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BD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0_%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1%81%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BD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5%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0%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B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3%</a:t>
            </a:r>
            <a:r>
              <a:rPr lang="en-US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D</a:t>
            </a: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1%83</a:t>
            </a:r>
            <a:endParaRPr lang="ru-RU" sz="16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buSzPts val="1400"/>
              <a:buFont typeface="Wingdings" panose="05000000000000000000" pitchFamily="2" charset="2"/>
              <a:buChar char=""/>
            </a:pP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/>
              </a:rPr>
              <a:t>https://ru.wikipedia.org/wiki/%D0%9C%D0%BE%D0%BD%D0%B5,_%D0%9A%D0%BB%D0%BE%D0%B4</a:t>
            </a:r>
            <a:endParaRPr lang="ru-RU" sz="16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buSzPts val="1400"/>
              <a:buFont typeface="Wingdings" panose="05000000000000000000" pitchFamily="2" charset="2"/>
              <a:buChar char=""/>
            </a:pP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4"/>
              </a:rPr>
              <a:t>https://ru.wikipedia.org/wiki/%D0%9F%D0%B8%D1%81%D1%81%D0%B0%D1%80%D1%80%D0%BE,_%D0%9A%D0%B0%D0%BC%D0%B8%D0%BB%D1%8C</a:t>
            </a:r>
            <a:endParaRPr lang="ru-RU" sz="16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buSzPts val="1400"/>
              <a:buFont typeface="Wingdings" panose="05000000000000000000" pitchFamily="2" charset="2"/>
              <a:buChar char=""/>
            </a:pP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5"/>
              </a:rPr>
              <a:t>https://ru.wikipedia.org/wiki/%D0%A1%D0%B8%D1%81%D0%BB%D0%B5%D0%B9,_%D0%90%D0%BB%D1%8C%D1%84%D1%80%D0%B5%D0%B4</a:t>
            </a:r>
            <a:endParaRPr lang="ru-RU" sz="16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/>
            <a:r>
              <a:rPr lang="ru-RU" b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 </a:t>
            </a:r>
            <a:endParaRPr lang="ru-RU" sz="16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 </a:t>
            </a:r>
            <a:endParaRPr lang="ru-RU" sz="16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42875" y="214313"/>
            <a:ext cx="8786813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 лестнице земных творений человек стоит на наивысшей ступени. После того, как созданы были все земные твари, 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"И сказал Бог: сотворим человека по образу Нашему и подобию Нашему, и да </a:t>
            </a:r>
            <a:r>
              <a:rPr lang="ru-RU" sz="24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влады-чествуют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они над рыбами морскими, и над птицами небесными... и над всею землею... И сотворил Бог человека, по образу Божию сотворил его..."</a:t>
            </a:r>
          </a:p>
        </p:txBody>
      </p:sp>
      <p:pic>
        <p:nvPicPr>
          <p:cNvPr id="4099" name="Picture 3" descr="C:\Users\пользователь\Desktop\show_image.ph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4801" y="2647710"/>
            <a:ext cx="3262041" cy="39960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100" name="Picture 4" descr="C:\Users\пользователь\Desktop\37627315_muzhchina_i_zhenschina_vselennaya_kosmos_nebo_zvezduy_ruk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999" y="2647710"/>
            <a:ext cx="5148695" cy="39960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5" y="285750"/>
            <a:ext cx="8786813" cy="1824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Человек неразрывно связан с природой, он часть ее. </a:t>
            </a:r>
          </a:p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 наслаждение природой, стремление найти в ней созвучие своим чувствам, своим идеалам, </a:t>
            </a:r>
          </a:p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всегда было источником творчества писателей, композиторов, художников.</a:t>
            </a:r>
          </a:p>
        </p:txBody>
      </p:sp>
      <p:pic>
        <p:nvPicPr>
          <p:cNvPr id="33794" name="Picture 2" descr="C:\Users\пользователь\Desktop\Уроки\МХК 7\человек - венец природы\Природа и человек\1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9502" y="2071678"/>
            <a:ext cx="5992894" cy="45000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85750" y="357188"/>
            <a:ext cx="85725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Словарная работа</a:t>
            </a:r>
          </a:p>
          <a:p>
            <a:pPr marL="342900" indent="-342900" eaLnBrk="1" hangingPunct="1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8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Пелика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 (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др.-греч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 ) —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двуручный сосуд для вина, плавных очертаний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каплевидной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формы. </a:t>
            </a:r>
          </a:p>
          <a:p>
            <a:pPr marL="342900" indent="-342900" eaLnBrk="1" hangingPunct="1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8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Импрессиони́зм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 (фр. - впечатление) — </a:t>
            </a: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направление в искусстве конца XIX — начала XX веков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 зародившееся во Франции и распространившееся по всему миру. Обычно в живописи, где старались наиболее естественно запечатлеть реальный мир в его подвижности и изменчивости.</a:t>
            </a:r>
          </a:p>
          <a:p>
            <a:pPr marL="342900" indent="-342900" eaLnBrk="1" hangingPunct="1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8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Пленэ́р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 (от фр. — «на открытом воздухе») —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живописная техника изображения объектов при активной роли света и в естественных условиях.</a:t>
            </a:r>
          </a:p>
          <a:p>
            <a:pPr marL="342900" indent="-342900" eaLnBrk="1" hangingPunct="1">
              <a:buFont typeface="Wingdings" pitchFamily="2" charset="2"/>
              <a:buChar char="Ø"/>
              <a:defRPr/>
            </a:pPr>
            <a:r>
              <a:rPr lang="ru-RU" sz="28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Пейза́ж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 (фр. — местность) 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— жанр 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изобрази-тельного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искусства, изображающий природу.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85750" y="214313"/>
            <a:ext cx="4714875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Одним из ранних образцов связи человека с природой в искусстве служит краснофигурная </a:t>
            </a: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пелика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«Прилет первой ласточки» </a:t>
            </a:r>
            <a:r>
              <a:rPr lang="ru-RU" sz="2400" b="1" i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работы знаменитого мастера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конца VI в. до н.э. </a:t>
            </a: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Евфрония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8195" name="Picture 2" descr="C:\Users\пользователь\Desktop\0031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71438"/>
            <a:ext cx="4473575" cy="60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:\Users\пользователь\Desktop\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2714620"/>
            <a:ext cx="3102450" cy="271464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857750" y="5930900"/>
            <a:ext cx="4214813" cy="784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1800"/>
              </a:lnSpc>
              <a:defRPr/>
            </a:pPr>
            <a:r>
              <a:rPr lang="ru-RU" b="1" i="1" spc="-7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Древнегреческая краснофигурная </a:t>
            </a:r>
            <a:r>
              <a:rPr lang="ru-RU" b="1" i="1" spc="-7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пелика</a:t>
            </a:r>
            <a:r>
              <a:rPr lang="ru-RU" b="1" i="1" spc="-7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«Прилет первой ласточки». </a:t>
            </a:r>
            <a:r>
              <a:rPr lang="ru-RU" b="1" i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ок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510г. до н.э. </a:t>
            </a:r>
            <a:r>
              <a:rPr lang="ru-RU" b="1" i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Евфроний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313" y="5286375"/>
            <a:ext cx="4929187" cy="12779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300"/>
              </a:spcAft>
              <a:defRPr/>
            </a:pP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«Смотри, ласточка!» - говорит юноша.  </a:t>
            </a:r>
          </a:p>
          <a:p>
            <a:pPr eaLnBrk="1" hangingPunct="1">
              <a:spcAft>
                <a:spcPts val="300"/>
              </a:spcAft>
              <a:defRPr/>
            </a:pPr>
            <a:r>
              <a:rPr lang="ru-RU" b="1" i="1" spc="-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«О да, клянусь Гераклом!» - соглашается </a:t>
            </a: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мужчина, повернувшись вслед птице. </a:t>
            </a:r>
          </a:p>
          <a:p>
            <a:pPr eaLnBrk="1" hangingPunct="1">
              <a:spcAft>
                <a:spcPts val="300"/>
              </a:spcAft>
              <a:defRPr/>
            </a:pPr>
            <a:r>
              <a:rPr lang="ru-RU" b="1" i="1" spc="-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«Вот она! – кричит мальчик. – Уже весна!»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428625"/>
            <a:ext cx="51435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Человек – активный творец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 преобразователь Природы, находится в гармонии с ней. Обоготворяющее отношение человека к природе хорошо заметно в искусстве эпохи Возрождения. </a:t>
            </a:r>
          </a:p>
          <a:p>
            <a:pPr algn="ctr">
              <a:defRPr/>
            </a:pP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Обратился к теме природы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 итальянский художник Джорджоне – один из величайших мастеров</a:t>
            </a:r>
            <a:r>
              <a:rPr lang="ru-RU" sz="2400" b="1" spc="-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 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Возрождения.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Он сумел раскрыть те стороны действительности, которые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не затрагивал никто до него. </a:t>
            </a:r>
          </a:p>
        </p:txBody>
      </p:sp>
      <p:pic>
        <p:nvPicPr>
          <p:cNvPr id="21506" name="Picture 2" descr="C:\Users\пользователь\Desktop\Уроки\МХК 7\МХК 7кл. Урок 24\Автопортрет, 1500—15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785794"/>
            <a:ext cx="4065169" cy="492922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857750" y="5578475"/>
            <a:ext cx="408146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Джорджоне (1477-1510) Автопортрет. 1510г.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6375" y="520700"/>
            <a:ext cx="3643313" cy="58372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800"/>
              </a:lnSpc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Одна из загадочных по смыслу картин  Джорджоне – «Гроза». </a:t>
            </a:r>
          </a:p>
          <a:p>
            <a:pPr algn="ctr">
              <a:lnSpc>
                <a:spcPts val="2800"/>
              </a:lnSpc>
              <a:defRPr/>
            </a:pP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«Гроза» революционна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 своей жанровой структуре: главным героем властно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стано-вится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здесь грозовой пейзаж с молнией на </a:t>
            </a: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заднем плане, а </a:t>
            </a:r>
            <a:r>
              <a:rPr lang="ru-RU" sz="2400" b="1" kern="0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фигуры превращаются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почти </a:t>
            </a: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что в чистый стаффаж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 хотя, несомненно, и наделены своей, до сих пор неясной, сюжетной ролью. </a:t>
            </a:r>
          </a:p>
        </p:txBody>
      </p:sp>
      <p:pic>
        <p:nvPicPr>
          <p:cNvPr id="20481" name="Picture 1" descr="C:\Users\пользователь\Desktop\Уроки\МХК 7\МХК 7кл. Урок 24\giorgione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46978"/>
            <a:ext cx="5000660" cy="57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14313" y="6089650"/>
            <a:ext cx="5143500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1800"/>
              </a:lnSpc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Джорджоне. Гроза. 1508 год. </a:t>
            </a:r>
          </a:p>
          <a:p>
            <a:pPr algn="ctr" eaLnBrk="1" hangingPunct="1">
              <a:lnSpc>
                <a:spcPts val="1800"/>
              </a:lnSpc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82x73 см. Холст, масло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1500188"/>
            <a:ext cx="4071938" cy="38655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33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Картина  нидерландского художника эпохи Возрождения, </a:t>
            </a:r>
          </a:p>
          <a:p>
            <a:pPr algn="ctr" eaLnBrk="1" hangingPunct="1">
              <a:lnSpc>
                <a:spcPts val="33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Питера Брейгеля «Охотники на снегу»  признана одним из величайших шедевров мировой пейзажной живописи.</a:t>
            </a:r>
          </a:p>
        </p:txBody>
      </p:sp>
      <p:pic>
        <p:nvPicPr>
          <p:cNvPr id="18433" name="Picture 1" descr="C:\Users\пользователь\Desktop\Уроки\МХК 7\МХК 7кл. Урок 24\Портрет Брейгеля работы Доминика Лампсония,1572 год.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395067"/>
            <a:ext cx="4267219" cy="5268851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214813" y="5572125"/>
            <a:ext cx="471487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Питер Брейгель (</a:t>
            </a:r>
            <a:r>
              <a:rPr lang="ru-RU" sz="2000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ок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 1525-1569)</a:t>
            </a:r>
          </a:p>
          <a:p>
            <a:pPr algn="ctr" eaLnBrk="1" hangingPunct="1">
              <a:defRPr/>
            </a:pP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Портрет работы </a:t>
            </a:r>
            <a:r>
              <a:rPr lang="ru-RU" sz="2000" b="1" i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Д.Лампсония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</a:t>
            </a:r>
          </a:p>
          <a:p>
            <a:pPr algn="ctr" eaLnBrk="1" hangingPunct="1">
              <a:defRPr/>
            </a:pP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1572 год.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1057</Words>
  <Application>Microsoft Office PowerPoint</Application>
  <PresentationFormat>Экран (4:3)</PresentationFormat>
  <Paragraphs>112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Bookman Old Style</vt:lpstr>
      <vt:lpstr>Wingdings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Вероника</cp:lastModifiedBy>
  <cp:revision>37</cp:revision>
  <dcterms:created xsi:type="dcterms:W3CDTF">2013-03-02T07:23:59Z</dcterms:created>
  <dcterms:modified xsi:type="dcterms:W3CDTF">2015-12-04T10:56:34Z</dcterms:modified>
</cp:coreProperties>
</file>