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8" r:id="rId2"/>
    <p:sldId id="256" r:id="rId3"/>
    <p:sldId id="257" r:id="rId4"/>
    <p:sldId id="259" r:id="rId5"/>
    <p:sldId id="263" r:id="rId6"/>
    <p:sldId id="264" r:id="rId7"/>
    <p:sldId id="280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60" r:id="rId23"/>
    <p:sldId id="261" r:id="rId24"/>
    <p:sldId id="262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56E88903-9307-4B63-813A-9E2BA97B081D}" type="datetimeFigureOut">
              <a:rPr lang="ru-RU"/>
              <a:pPr>
                <a:defRPr/>
              </a:pPr>
              <a:t>04.12.2015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527BAD6-4C5F-4388-B651-3372137DA6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0922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8D0CA5A-E46F-4519-B28B-4C8E8D7FB72C}" type="slidenum">
              <a:rPr lang="ru-RU"/>
              <a:pPr>
                <a:spcBef>
                  <a:spcPct val="0"/>
                </a:spcBef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095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48CF22-2F1C-4077-8A36-A9FC44862F74}" type="slidenum">
              <a:rPr lang="ru-RU"/>
              <a:pPr>
                <a:spcBef>
                  <a:spcPct val="0"/>
                </a:spcBef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649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A6B4B-69A0-41B8-BBAD-24F9E757F5FF}" type="datetimeFigureOut">
              <a:rPr lang="ru-RU"/>
              <a:pPr>
                <a:defRPr/>
              </a:pPr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82037-F9C4-44C6-A825-BFC0E7A426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246150"/>
      </p:ext>
    </p:extLst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F85A9-4B23-45D5-AD53-32C370EEEA6F}" type="datetimeFigureOut">
              <a:rPr lang="ru-RU"/>
              <a:pPr>
                <a:defRPr/>
              </a:pPr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CD7C3-65AB-4EB9-9DC3-24D62207BF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409308"/>
      </p:ext>
    </p:extLst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9A124-4ED2-44F8-9B49-BE8CC2136F5E}" type="datetimeFigureOut">
              <a:rPr lang="ru-RU"/>
              <a:pPr>
                <a:defRPr/>
              </a:pPr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5463C-2ADD-46CB-9E49-E2F17E29E6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435796"/>
      </p:ext>
    </p:extLst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118A2-CE0E-4B53-9996-91DC0C4E8AB3}" type="datetimeFigureOut">
              <a:rPr lang="ru-RU"/>
              <a:pPr>
                <a:defRPr/>
              </a:pPr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A8F92-D445-4CDE-99C3-03FC584B0C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745260"/>
      </p:ext>
    </p:extLst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4FBF7-8B1A-48A3-ABC6-07366EAB902B}" type="datetimeFigureOut">
              <a:rPr lang="ru-RU"/>
              <a:pPr>
                <a:defRPr/>
              </a:pPr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565B1-7180-4965-A3E4-742B556B4A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5419"/>
      </p:ext>
    </p:extLst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E7795-D3EA-4555-ABF0-115E366CA1C2}" type="datetimeFigureOut">
              <a:rPr lang="ru-RU"/>
              <a:pPr>
                <a:defRPr/>
              </a:pPr>
              <a:t>04.12.2015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E09D7-45EF-4B5A-AE23-DB93391351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677196"/>
      </p:ext>
    </p:extLst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4CA61-A79D-4928-91B4-B265AB6FFE9E}" type="datetimeFigureOut">
              <a:rPr lang="ru-RU"/>
              <a:pPr>
                <a:defRPr/>
              </a:pPr>
              <a:t>04.12.2015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92AD1-EC7C-4338-A57B-6DDC2DD20F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171855"/>
      </p:ext>
    </p:extLst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7661D-41AA-4374-B379-8D1D4B118631}" type="datetimeFigureOut">
              <a:rPr lang="ru-RU"/>
              <a:pPr>
                <a:defRPr/>
              </a:pPr>
              <a:t>04.12.2015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3AF79-EC91-4B9E-BA25-75CB7D851A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587745"/>
      </p:ext>
    </p:extLst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F047F-A9DF-456E-BFB9-8C18B48381D3}" type="datetimeFigureOut">
              <a:rPr lang="ru-RU"/>
              <a:pPr>
                <a:defRPr/>
              </a:pPr>
              <a:t>04.12.2015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3594A-D41A-4863-8986-6EF8D4A27B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97219"/>
      </p:ext>
    </p:extLst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80976-7060-43C2-9AA7-3DA7243FD066}" type="datetimeFigureOut">
              <a:rPr lang="ru-RU"/>
              <a:pPr>
                <a:defRPr/>
              </a:pPr>
              <a:t>04.12.2015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3ED77-9EE7-4E49-9435-35E7685827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995160"/>
      </p:ext>
    </p:extLst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24D2E-72CF-4914-B3D3-9BF4CE95AC15}" type="datetimeFigureOut">
              <a:rPr lang="ru-RU"/>
              <a:pPr>
                <a:defRPr/>
              </a:pPr>
              <a:t>04.12.2015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83C12-56A9-4D6C-9AC0-E67E9B356D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683504"/>
      </p:ext>
    </p:extLst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E6F088-EB4A-41EA-B1D1-F4D0B56015F8}" type="datetimeFigureOut">
              <a:rPr lang="ru-RU"/>
              <a:pPr>
                <a:defRPr/>
              </a:pPr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BF950A3-3DAF-4707-A44D-09511C8CCC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&#1050;.&#1057;&#1077;&#1085;-&#1057;&#1072;&#1085;&#1089;.%20&#1050;&#1091;&#1088;&#1099;%20&#1080;%20&#1087;&#1077;&#1090;&#1091;&#1093;&#1080;.mp3" TargetMode="External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&#1050;.&#1057;&#1077;&#1085;-&#1057;&#1072;&#1085;&#1089;.%20&#1051;&#1077;&#1073;&#1077;&#1076;&#1100;.mp3" TargetMode="External"/><Relationship Id="rId5" Type="http://schemas.openxmlformats.org/officeDocument/2006/relationships/image" Target="../media/image48.png"/><Relationship Id="rId4" Type="http://schemas.openxmlformats.org/officeDocument/2006/relationships/image" Target="../media/image5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ator.ru/stihi_pasternak_zverinec.html" TargetMode="External"/><Relationship Id="rId2" Type="http://schemas.openxmlformats.org/officeDocument/2006/relationships/hyperlink" Target="https://ru.wikipedia.org/wiki/%D0%97%D0%B2%D0%B5%D1%80%D0%B8%D0%BD%D1%8B%D0%B9_%D1%81%D1%82%D0%B8%D0%BB%D1%8C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myjulia.ru/article/268479/" TargetMode="External"/><Relationship Id="rId4" Type="http://schemas.openxmlformats.org/officeDocument/2006/relationships/hyperlink" Target="http://www.spb-rf.ru/anichkov_most.ht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lamp.in.ua/wp-content/uploads/2009/12/skif_gold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163" y="811213"/>
            <a:ext cx="9144000" cy="24923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3600" b="1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Тема</a:t>
            </a:r>
            <a:r>
              <a:rPr lang="ru-RU" sz="36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: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</a:t>
            </a:r>
          </a:p>
          <a:p>
            <a:pPr algn="ctr" eaLnBrk="1" hangingPunct="1">
              <a:defRPr/>
            </a:pPr>
            <a:r>
              <a:rPr lang="ru-RU" sz="6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Люди и звери </a:t>
            </a:r>
          </a:p>
          <a:p>
            <a:pPr algn="ctr" eaLnBrk="1" hangingPunct="1">
              <a:defRPr/>
            </a:pPr>
            <a:r>
              <a:rPr lang="ru-RU" sz="6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 искусстве</a:t>
            </a:r>
          </a:p>
        </p:txBody>
      </p:sp>
      <p:pic>
        <p:nvPicPr>
          <p:cNvPr id="23553" name="Picture 1" descr="C:\Users\User\Desktop\71-e130394458268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3098940"/>
            <a:ext cx="5485011" cy="374059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50" y="260350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Муниципальное бюджетное общеобразовательное учреждение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Садовская средняя общеобразовательная школа филиал  </a:t>
            </a:r>
            <a:r>
              <a:rPr lang="ru-RU" sz="1600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</a:t>
            </a:r>
            <a:endParaRPr lang="ru-RU" sz="16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</a:t>
            </a:r>
            <a:r>
              <a:rPr lang="ru-RU" sz="16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Тамбовского района Амурской области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227888" y="4884738"/>
            <a:ext cx="1928812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МХК. 7 класс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Составила учитель русского языка и литературы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Ефимова Нина Васильевна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25" y="120650"/>
            <a:ext cx="9109075" cy="30924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ts val="2600"/>
              </a:lnSpc>
              <a:defRPr/>
            </a:pPr>
            <a:r>
              <a:rPr lang="ru-RU" sz="2400" b="1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Отличия скифского «звериного стиля» от изображения зверей других эпох: </a:t>
            </a:r>
          </a:p>
          <a:p>
            <a:pPr marL="396000" indent="-324000" eaLnBrk="1" hangingPunct="1">
              <a:lnSpc>
                <a:spcPts val="2600"/>
              </a:lnSpc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Изображение тела животного и отдельных его частей: рога оленя, клювы хищных птиц, голова хищника и т.д. </a:t>
            </a:r>
          </a:p>
          <a:p>
            <a:pPr marL="396000" indent="-324000" eaLnBrk="1" hangingPunct="1">
              <a:lnSpc>
                <a:spcPts val="2600"/>
              </a:lnSpc>
              <a:buFont typeface="Wingdings" pitchFamily="2" charset="2"/>
              <a:buChar char="Ø"/>
              <a:defRPr/>
            </a:pPr>
            <a:r>
              <a:rPr lang="ru-RU" sz="2400" b="1" spc="-12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Выделение какой-либо одной части тела, ее преувеличение. </a:t>
            </a:r>
          </a:p>
          <a:p>
            <a:pPr marL="396000" indent="-324000" eaLnBrk="1" hangingPunct="1">
              <a:lnSpc>
                <a:spcPts val="2600"/>
              </a:lnSpc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Звери и птицы очень редко составляют какие-либо сюжетные композиции, они сами по себе.</a:t>
            </a:r>
          </a:p>
          <a:p>
            <a:pPr marL="396000" indent="-324000" eaLnBrk="1" hangingPunct="1">
              <a:lnSpc>
                <a:spcPts val="2600"/>
              </a:lnSpc>
              <a:buFont typeface="Wingdings" pitchFamily="2" charset="2"/>
              <a:buChar char="Ø"/>
              <a:defRPr/>
            </a:pPr>
            <a:r>
              <a:rPr lang="ru-RU" sz="2400" b="1" spc="-10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Изображение не целого животного или птицы, а их части – </a:t>
            </a:r>
            <a:r>
              <a:rPr lang="ru-RU" sz="2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голову лося, оленя, грифона, когти хищной птицы и т.д.</a:t>
            </a:r>
          </a:p>
        </p:txBody>
      </p:sp>
      <p:pic>
        <p:nvPicPr>
          <p:cNvPr id="11267" name="Picture 2" descr="http://img2.sibnovosti.ru/pictures/0479/3758/skifskoe_zoloto_iz_tuvy_predstavyat_na_vystavke_v_moskve_thumb_fed_phot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3141364"/>
            <a:ext cx="2613025" cy="345598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3" descr="C:\Users\User\Desktop\83465958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34409" y="3140968"/>
            <a:ext cx="3853815" cy="3456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0_22887_d7119e4d_XL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4331" y="3130899"/>
            <a:ext cx="2505353" cy="346645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19050" y="6437313"/>
            <a:ext cx="9215438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«Звериный стиль» в золоте Скифов. 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538" y="260350"/>
            <a:ext cx="4716462" cy="2678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spc="-10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Первоначально декор в «зверином стиле» был характерен </a:t>
            </a:r>
            <a:r>
              <a:rPr lang="ru-RU" sz="2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для оружия и деталей конской упряжи, 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но впоследствии широко встречается в ювелирном искусстве. </a:t>
            </a:r>
            <a:endParaRPr lang="ru-RU" sz="2400" b="1" spc="-100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12292" name="Picture 2" descr="http://hist.ctl.cc.rsu.ru/Don_NC/Ancient/Earliron/Skif/Skifseki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3668776"/>
            <a:ext cx="4565650" cy="271255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3" descr="C:\Users\User\Desktop\r3_2_6a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974" y="44625"/>
            <a:ext cx="2776554" cy="3024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72013" y="6388100"/>
            <a:ext cx="4437062" cy="339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16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Браслет. IV-V вв. до н.э. Золото, стекла</a:t>
            </a:r>
          </a:p>
        </p:txBody>
      </p:sp>
      <p:pic>
        <p:nvPicPr>
          <p:cNvPr id="12296" name="Picture 4" descr="C:\Users\User\Desktop\90349035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6015" y="3105344"/>
            <a:ext cx="4325220" cy="342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6" descr="http://www.hermitagemuseum.org/imgs_Ru/03/hm3_10-1_00_11_big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 bwMode="auto">
          <a:xfrm>
            <a:off x="2987824" y="44624"/>
            <a:ext cx="1557767" cy="324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07950" y="2924175"/>
            <a:ext cx="284321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1600"/>
              </a:lnSpc>
              <a:defRPr/>
            </a:pPr>
            <a:r>
              <a:rPr lang="ru-RU" sz="16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Уздечная </a:t>
            </a:r>
            <a:r>
              <a:rPr lang="ru-RU" sz="1600" b="1" i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пронизка</a:t>
            </a:r>
            <a:r>
              <a:rPr lang="ru-RU" sz="16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в виде головы барана. </a:t>
            </a:r>
          </a:p>
          <a:p>
            <a:pPr algn="ctr" eaLnBrk="1" hangingPunct="1">
              <a:lnSpc>
                <a:spcPts val="1600"/>
              </a:lnSpc>
              <a:defRPr/>
            </a:pPr>
            <a:r>
              <a:rPr lang="ru-RU" sz="16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VII в. до н.э. Кость. 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894013" y="3068638"/>
            <a:ext cx="1749425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6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Рукоять меча</a:t>
            </a:r>
          </a:p>
          <a:p>
            <a:pPr algn="ctr" eaLnBrk="1" hangingPunct="1">
              <a:defRPr/>
            </a:pPr>
            <a:r>
              <a:rPr lang="ru-RU" sz="1600" b="1" i="1" spc="-1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500-400гг. до н.э.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44463" y="6237288"/>
            <a:ext cx="4572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6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Секира (боевой топор). </a:t>
            </a:r>
          </a:p>
          <a:p>
            <a:pPr algn="ctr" eaLnBrk="1" hangingPunct="1">
              <a:defRPr/>
            </a:pPr>
            <a:r>
              <a:rPr lang="ru-RU" sz="16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VII в. до н.э. Золото, железо.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450" y="192088"/>
            <a:ext cx="4814888" cy="3092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600"/>
              </a:lnSpc>
              <a:defRPr/>
            </a:pPr>
            <a:r>
              <a:rPr lang="ru-RU" sz="2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 сокровищнице «Золотой </a:t>
            </a:r>
            <a:r>
              <a:rPr lang="ru-RU" sz="2400" b="1" spc="-10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кладовой» Эрмитажа хранится всемирно известная коллекция </a:t>
            </a:r>
            <a:r>
              <a:rPr lang="ru-RU" sz="2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скифского золота VII-IV вв. до н.э. </a:t>
            </a:r>
            <a:r>
              <a:rPr lang="ru-RU" sz="2400" b="1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Собрание произведений </a:t>
            </a:r>
          </a:p>
          <a:p>
            <a:pPr algn="ctr" eaLnBrk="1" hangingPunct="1">
              <a:lnSpc>
                <a:spcPts val="2600"/>
              </a:lnSpc>
              <a:defRPr/>
            </a:pPr>
            <a:r>
              <a:rPr lang="ru-RU" sz="2400" b="1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 Санкт-Петербурге </a:t>
            </a:r>
            <a:r>
              <a:rPr lang="ru-RU" sz="2400" b="1" i="1" spc="-10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единственное по количеству </a:t>
            </a:r>
            <a:r>
              <a:rPr lang="ru-RU" sz="2400" b="1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(более 40 000 предметов) и в качественном отношении.</a:t>
            </a:r>
          </a:p>
        </p:txBody>
      </p:sp>
      <p:pic>
        <p:nvPicPr>
          <p:cNvPr id="13316" name="Picture 2" descr="http://www.hermitagemuseum.org/imgs_Ru/03/hm3_10-1_00_14_big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5" y="3285336"/>
            <a:ext cx="4515541" cy="3168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4" descr="http://www.hermitagemuseum.org/imgs_Ru/03/hm3_10-1_00_20_big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41862" y="3285336"/>
            <a:ext cx="4566642" cy="3168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2" descr="E:\Мои документы\Рисунки\скифия\13GREB.BMP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5713" y="66427"/>
            <a:ext cx="4168775" cy="293052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608513" y="2700338"/>
            <a:ext cx="4572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6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Гребень с изображением батальной сцены. IV-V вв. до н.э. Эрмитаж.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6237288"/>
            <a:ext cx="4572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6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Браслет со сценами терзания оленя. </a:t>
            </a:r>
          </a:p>
          <a:p>
            <a:pPr algn="ctr" eaLnBrk="1" hangingPunct="1">
              <a:defRPr/>
            </a:pPr>
            <a:r>
              <a:rPr lang="ru-RU" sz="1600" b="1" i="1" spc="-8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I в. до н.э. - первая половина II в. Эрмитаж.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050" y="6229350"/>
            <a:ext cx="4445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6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Поясная пластина (левая)</a:t>
            </a:r>
            <a:br>
              <a:rPr lang="ru-RU" sz="16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ru-RU" sz="16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V - IV вв. до н.э. Эрмитаж.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25" y="115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Рельефные пластины «Олень» и «Пантера» - прославленные шедевры коллекции Эрмитажа.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316663" y="3778250"/>
            <a:ext cx="2592387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b="1" i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Нащитная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бляха в виде фигуры оленя. Около 600 г. до н.э. Эрмитаж. </a:t>
            </a:r>
          </a:p>
          <a:p>
            <a:pPr algn="r" eaLnBrk="1" hangingPunct="1">
              <a:defRPr/>
            </a:pP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Санкт-Петербург</a:t>
            </a:r>
          </a:p>
        </p:txBody>
      </p:sp>
      <p:pic>
        <p:nvPicPr>
          <p:cNvPr id="14340" name="Picture 2" descr="C:\Users\User\Desktop\зв.-Келермеский-кург.-Нащитная-бляха-в-виде-пантеры-VII-в.-до-н.э.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3777984"/>
            <a:ext cx="5580852" cy="295544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 descr="http://www.hermitagemuseum.org/imgs_Ru/03/hm3_10-1_00_05_big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60751" y="947738"/>
            <a:ext cx="4375288" cy="298531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08625" y="5746750"/>
            <a:ext cx="3671888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Бляха в виде фигуры пантеры. VII в. до н.э. Эрмитаж. Санкт-Петербург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0825" y="1052513"/>
            <a:ext cx="4424363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22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</a:rPr>
              <a:t>Образ оленя был связан для скифов с представлением о солнце, о свете.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9225" y="2825750"/>
            <a:ext cx="4567238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2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Фигура пантеры стилизована, </a:t>
            </a:r>
            <a:r>
              <a:rPr lang="ru-RU" sz="2200" b="1" spc="-7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хвост и лапы,  украшены фигу-рами свернувшихся хищников. 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9525" y="115888"/>
            <a:ext cx="9144000" cy="12017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spc="-12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 искусстве скифов </a:t>
            </a:r>
            <a:r>
              <a:rPr lang="ru-RU" sz="2400" b="1" i="1" spc="-12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силы Добра превратились в благородных </a:t>
            </a:r>
            <a:r>
              <a:rPr lang="ru-RU" sz="2400" b="1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копытных, а силы Зла – в жестоких хищников. </a:t>
            </a:r>
          </a:p>
          <a:p>
            <a:pPr algn="ctr" eaLnBrk="1" hangingPunct="1">
              <a:defRPr/>
            </a:pPr>
            <a:r>
              <a:rPr lang="ru-RU" sz="2400" b="1" spc="-10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 символам зла относится фантастический </a:t>
            </a:r>
            <a:r>
              <a:rPr lang="ru-RU" sz="2400" b="1" i="1" spc="-10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образ грифона. </a:t>
            </a:r>
          </a:p>
        </p:txBody>
      </p:sp>
      <p:pic>
        <p:nvPicPr>
          <p:cNvPr id="15363" name="Picture 4" descr="http://hist.ctl.cc.rsu.ru/Don_NC/Ancient/Earliron/Skif/Skif7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5059" y="1340768"/>
            <a:ext cx="4377416" cy="2016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540375"/>
            <a:ext cx="9144000" cy="12017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Скифы оставили в истории заметный и самобытный след. Их культурное наследие переходит к  преемникам, становясь достоянием всего человечества.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41563" y="4581525"/>
            <a:ext cx="2662237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6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Бляха в виде грифона (IV в. до н.э.) </a:t>
            </a:r>
          </a:p>
          <a:p>
            <a:pPr eaLnBrk="1" hangingPunct="1">
              <a:defRPr/>
            </a:pPr>
            <a:r>
              <a:rPr lang="ru-RU" sz="16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Бронза. Длина 11,5см.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00338" y="3432175"/>
            <a:ext cx="3167062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1600" b="1" i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Навершие</a:t>
            </a:r>
            <a:r>
              <a:rPr lang="ru-RU" sz="16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в виде грифона с головой оленя в клюве. Дерево, кожа, позолота. </a:t>
            </a:r>
          </a:p>
          <a:p>
            <a:pPr algn="r" eaLnBrk="1" hangingPunct="1">
              <a:defRPr/>
            </a:pPr>
            <a:r>
              <a:rPr lang="ru-RU" sz="16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V-IV века до н.э. </a:t>
            </a:r>
          </a:p>
        </p:txBody>
      </p:sp>
      <p:pic>
        <p:nvPicPr>
          <p:cNvPr id="10" name="Picture 5" descr="грифон с гол оленя в клюве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24128" y="1340768"/>
            <a:ext cx="3247355" cy="4248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445000" y="1571625"/>
            <a:ext cx="1782763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6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Золотая скифская бляшка </a:t>
            </a:r>
          </a:p>
          <a:p>
            <a:pPr eaLnBrk="1" hangingPunct="1">
              <a:defRPr/>
            </a:pPr>
            <a:r>
              <a:rPr lang="ru-RU" sz="16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 виде </a:t>
            </a:r>
          </a:p>
          <a:p>
            <a:pPr eaLnBrk="1" hangingPunct="1">
              <a:defRPr/>
            </a:pPr>
            <a:r>
              <a:rPr lang="ru-RU" sz="16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Грифона.</a:t>
            </a:r>
          </a:p>
          <a:p>
            <a:pPr eaLnBrk="1" hangingPunct="1">
              <a:defRPr/>
            </a:pPr>
            <a:r>
              <a:rPr lang="en-US" sz="16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X</a:t>
            </a:r>
            <a:r>
              <a:rPr lang="ru-RU" sz="16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в. до н.э.</a:t>
            </a:r>
          </a:p>
        </p:txBody>
      </p:sp>
      <p:pic>
        <p:nvPicPr>
          <p:cNvPr id="15369" name="Picture 6" descr="http://bulgaria-is-alive.com/kartinki%20BIA/GrifonVIvek%20predi%20hristosKIEVSKA%20oblast%20SKIT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333665"/>
            <a:ext cx="2233646" cy="2232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4450"/>
            <a:ext cx="9144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i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Животные – друзья и помощники человека</a:t>
            </a:r>
            <a:endParaRPr lang="ru-RU" sz="3200" spc="-1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25400" y="549275"/>
            <a:ext cx="9144000" cy="17589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600"/>
              </a:lnSpc>
              <a:defRPr/>
            </a:pPr>
            <a:r>
              <a:rPr lang="ru-RU" sz="2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Взаимосвязь человека с друзьями нашими меньшими -одна из распространённых тем искусства. Картина </a:t>
            </a:r>
            <a:r>
              <a:rPr lang="ru-RU" sz="2400" b="1" i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П.Поттера</a:t>
            </a:r>
            <a:r>
              <a:rPr lang="ru-RU" sz="2400" b="1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 «Ферма» </a:t>
            </a:r>
            <a:r>
              <a:rPr lang="ru-RU" sz="2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показывает идиллическую жизнь человека и животных на лоне природы. Картина светлая, </a:t>
            </a:r>
            <a:r>
              <a:rPr lang="ru-RU" sz="2400" b="1" spc="-10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гармоничная и преобладает чувством понимания природы.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245350" y="4724400"/>
            <a:ext cx="1790700" cy="17557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</a:rPr>
              <a:t>Паулюс Поттер. Ферма. </a:t>
            </a:r>
          </a:p>
          <a:p>
            <a:pPr eaLnBrk="1" hangingPunct="1">
              <a:defRPr/>
            </a:pP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</a:rPr>
              <a:t>1649г. </a:t>
            </a:r>
          </a:p>
          <a:p>
            <a:pPr eaLnBrk="1" hangingPunct="1">
              <a:defRPr/>
            </a:pP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</a:rPr>
              <a:t>Масло. </a:t>
            </a:r>
          </a:p>
          <a:p>
            <a:pPr eaLnBrk="1" hangingPunct="1">
              <a:defRPr/>
            </a:pP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</a:rPr>
              <a:t>81х115,5 см</a:t>
            </a:r>
          </a:p>
        </p:txBody>
      </p:sp>
      <p:pic>
        <p:nvPicPr>
          <p:cNvPr id="16389" name="Picture 1" descr="C:\Users\User\Desktop\Новая папка\Paulus_Potter_-_The_Farm_-_WGA1821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2276871"/>
            <a:ext cx="6700631" cy="446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44450" y="112713"/>
            <a:ext cx="9144000" cy="2092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600"/>
              </a:lnSpc>
              <a:defRPr/>
            </a:pPr>
            <a:r>
              <a:rPr lang="ru-RU" sz="2400" b="1" spc="-100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</a:rPr>
              <a:t>Написанные грузинским художником XX в. </a:t>
            </a:r>
            <a:r>
              <a:rPr lang="ru-RU" sz="2400" b="1" spc="-1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</a:rPr>
              <a:t>Н.Пиросманишвили</a:t>
            </a:r>
            <a:r>
              <a:rPr lang="ru-RU" sz="2400" b="1" spc="-100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</a:rPr>
              <a:t> </a:t>
            </a:r>
            <a:r>
              <a:rPr lang="ru-RU" sz="2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</a:rPr>
              <a:t>животные не столько похожи на свои реальные прообразы, сколько друг на друга. Персонажи кажутся внешне спокойными, но все они полны внутреннего драматизма. </a:t>
            </a:r>
            <a:r>
              <a:rPr lang="ru-RU" sz="2400" b="1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Животные – это живописное воплощение </a:t>
            </a:r>
            <a:r>
              <a:rPr lang="ru-RU" sz="2400" b="1" i="1" spc="-8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благородной силы, жизненной энергии и «человечности».</a:t>
            </a:r>
          </a:p>
        </p:txBody>
      </p:sp>
      <p:pic>
        <p:nvPicPr>
          <p:cNvPr id="17412" name="Picture 2" descr="File:Pirosmani. Giraff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204864"/>
            <a:ext cx="2880320" cy="39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7413" name="Picture 6" descr="http://www.artchive.ru/images/work/800/15847/%D0%9D%D0%B8%D0%BA%D0%BE-%D0%9F%D0%B8%D1%80%D0%BE%D1%81%D0%BC%D0%B0%D0%BD%D0%B0%D1%88%D0%B2%D0%B8%D0%BB%D0%B8-(%D0%9F%D0%B8%D1%80%D0%BE%D1%81%D0%BC%D0%B0%D0%BD%D0%B8)--%D0%9C%D0%B5%D0%B4%D0%B2%D0%B5%D0%B4%D1%8C-%D0%B2-%D0%BB%D1%83%D0%BD%D0%BD%D1%83%D1%8E-%D0%BD%D0%BE%D1%87%D1%8C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31840" y="2204863"/>
            <a:ext cx="2975279" cy="39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3132138" y="6092825"/>
            <a:ext cx="297497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spc="-100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Нико</a:t>
            </a:r>
            <a:r>
              <a:rPr lang="ru-RU" b="1" i="1" spc="-1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́ </a:t>
            </a:r>
            <a:r>
              <a:rPr lang="ru-RU" b="1" i="1" spc="-100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Пиросма́ни</a:t>
            </a:r>
            <a:r>
              <a:rPr lang="ru-RU" b="1" i="1" spc="-1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 Медведь в лунную ночь. 1900-е гг.</a:t>
            </a:r>
          </a:p>
        </p:txBody>
      </p:sp>
      <p:pic>
        <p:nvPicPr>
          <p:cNvPr id="1741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6760" y="2204863"/>
            <a:ext cx="2779736" cy="39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6156325" y="6092825"/>
            <a:ext cx="294322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spc="-100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Нико</a:t>
            </a:r>
            <a:r>
              <a:rPr lang="ru-RU" b="1" i="1" spc="-1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́ </a:t>
            </a:r>
            <a:r>
              <a:rPr lang="ru-RU" b="1" i="1" spc="-100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Пиросма́ни</a:t>
            </a:r>
            <a:r>
              <a:rPr lang="ru-RU" b="1" i="1" spc="-1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 Сидячий 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желтый лев. 1900-е гг.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7338" y="6092825"/>
            <a:ext cx="26289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Нико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́ </a:t>
            </a:r>
            <a:r>
              <a:rPr lang="ru-RU" b="1" i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Пиросма́ни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</a:t>
            </a:r>
          </a:p>
          <a:p>
            <a:pPr algn="ctr" eaLnBrk="1" hangingPunct="1">
              <a:defRPr/>
            </a:pP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Жираф. 1900-е гг.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25" y="112713"/>
            <a:ext cx="9144000" cy="2170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700"/>
              </a:lnSpc>
              <a:defRPr/>
            </a:pPr>
            <a:r>
              <a:rPr lang="ru-RU" sz="2400" b="1" spc="-10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Совсем другие чувства вызывают </a:t>
            </a:r>
            <a:r>
              <a:rPr lang="ru-RU" sz="2400" b="1" i="1" spc="-1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скульптурные композиции </a:t>
            </a:r>
            <a:r>
              <a:rPr lang="ru-RU" sz="2400" b="1" i="1" spc="-70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К.Клодта</a:t>
            </a:r>
            <a:r>
              <a:rPr lang="ru-RU" sz="2400" b="1" i="1" spc="-7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на </a:t>
            </a:r>
            <a:r>
              <a:rPr lang="ru-RU" sz="2400" b="1" i="1" spc="-70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Аничковом</a:t>
            </a:r>
            <a:r>
              <a:rPr lang="ru-RU" sz="2400" b="1" i="1" spc="-7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мосту "Покорение коня человеком" </a:t>
            </a:r>
            <a:r>
              <a:rPr lang="ru-RU" sz="2400" b="1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ставшие одним из символов Санкт-Петербурга. </a:t>
            </a:r>
            <a:r>
              <a:rPr lang="ru-RU" sz="2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Четыре конные группы, представляют собой развернутую драматическую серию, в которой последовательно развивается один сюжет - покорение коня человеком. </a:t>
            </a:r>
          </a:p>
        </p:txBody>
      </p:sp>
      <p:pic>
        <p:nvPicPr>
          <p:cNvPr id="18435" name="Picture 2" descr="http://russights.ru/img/anichkov_most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2132856"/>
            <a:ext cx="6144000" cy="4608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925" y="4508500"/>
            <a:ext cx="2435225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b="1" i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К.Клодт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</a:t>
            </a:r>
          </a:p>
          <a:p>
            <a:pPr algn="r" eaLnBrk="1" hangingPunct="1">
              <a:defRPr/>
            </a:pP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Скульптурная группа "Укрощение коней" 1850г. </a:t>
            </a:r>
          </a:p>
          <a:p>
            <a:pPr algn="r" eaLnBrk="1" hangingPunct="1">
              <a:defRPr/>
            </a:pP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Аничков мост. Санкт-Петербург.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338" y="207963"/>
            <a:ext cx="8748712" cy="12763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24000" indent="-324000" eaLnBrk="1" hangingPunct="1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</a:rPr>
              <a:t>В первой группе животное еще покорно человеку. </a:t>
            </a:r>
          </a:p>
          <a:p>
            <a:pPr marL="324000" indent="-324000" eaLnBrk="1" hangingPunct="1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2400" b="1" spc="-100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</a:rPr>
              <a:t>Во второй группе голова коня высоко вздернута, ноздри </a:t>
            </a:r>
            <a:r>
              <a:rPr lang="ru-RU" sz="2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</a:rPr>
              <a:t>раздуты, пасть оскалена, передние ноги раскинуты. </a:t>
            </a:r>
          </a:p>
        </p:txBody>
      </p:sp>
      <p:pic>
        <p:nvPicPr>
          <p:cNvPr id="19459" name="Picture 1" descr="C:\Users\User\Desktop\s0anlxg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499" y="1412776"/>
            <a:ext cx="4274024" cy="486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2" descr="C:\Users\User\Desktop\anichkov_most_729x70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55976" y="1412776"/>
            <a:ext cx="4724061" cy="486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63500" y="6092825"/>
            <a:ext cx="9144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К.Клодт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 Скульптурная группа "Укрощение коней" 1850г. </a:t>
            </a:r>
          </a:p>
          <a:p>
            <a:pPr algn="ctr" eaLnBrk="1" hangingPunct="1">
              <a:defRPr/>
            </a:pP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Аничков мост. Санкт-Петербург.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3700" y="139700"/>
            <a:ext cx="8499475" cy="9858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24000" indent="-324000" eaLnBrk="1" hangingPunct="1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 третьей группе борьба становится еще яростнее. </a:t>
            </a:r>
          </a:p>
          <a:p>
            <a:pPr marL="324000" indent="-324000" eaLnBrk="1" hangingPunct="1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 четвертой группе человек вновь покоряет коня.</a:t>
            </a:r>
            <a:endParaRPr lang="ru-RU" sz="2400" dirty="0">
              <a:cs typeface="Arial" charset="0"/>
            </a:endParaRPr>
          </a:p>
        </p:txBody>
      </p:sp>
      <p:pic>
        <p:nvPicPr>
          <p:cNvPr id="20483" name="Picture 2" descr="http://www.etovidel.net/appended_files/big/4e15e2a93fc5c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1124744"/>
            <a:ext cx="5103272" cy="512967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http://stih.cc/pics/posts/162_org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92080" y="1124744"/>
            <a:ext cx="3785009" cy="513883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63500" y="6092825"/>
            <a:ext cx="9144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К.Клодт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 Скульптурная группа "Укрощение коней" 1850г. </a:t>
            </a:r>
          </a:p>
          <a:p>
            <a:pPr algn="ctr" eaLnBrk="1" hangingPunct="1">
              <a:defRPr/>
            </a:pP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Аничков мост. Санкт-Петербург.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пользователь\Desktop\gcw-sunset-1600.jpg"/>
          <p:cNvPicPr>
            <a:picLocks noChangeAspect="1" noChangeArrowheads="1"/>
          </p:cNvPicPr>
          <p:nvPr/>
        </p:nvPicPr>
        <p:blipFill rotWithShape="1">
          <a:blip r:embed="rId3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631" y="3429000"/>
            <a:ext cx="2695169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" name="Picture 2" descr="C:\Users\User\Desktop\Осень-в-долине-Желтой-реки-Го-Си-1020-1090.jpg"/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43808" y="3537352"/>
            <a:ext cx="3871465" cy="3060000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 descr="C:\Users\User\Desktop\0_6636d_3cdeee3d_XL.jpg"/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3068960"/>
            <a:ext cx="2273540" cy="3628858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388" y="260350"/>
            <a:ext cx="8964612" cy="31083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ru-RU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Проверка домашнего задания.</a:t>
            </a:r>
          </a:p>
          <a:p>
            <a:pPr marL="576000" indent="-324000" eaLnBrk="1" hangingPunct="1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Какие страны относятся к странам Востока.</a:t>
            </a:r>
          </a:p>
          <a:p>
            <a:pPr marL="576000" indent="-324000" eaLnBrk="1" hangingPunct="1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 какой стране человек был мерой всех вещей, а в какой - лишь малой частицей? </a:t>
            </a:r>
          </a:p>
          <a:p>
            <a:pPr marL="576000" indent="-324000" eaLnBrk="1" hangingPunct="1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Какое сооружение – архитектурный шедевр Китая.</a:t>
            </a:r>
          </a:p>
          <a:p>
            <a:pPr marL="576000" indent="-324000" eaLnBrk="1" hangingPunct="1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Проверка знания терминов: </a:t>
            </a:r>
            <a:r>
              <a:rPr lang="ru-RU" sz="2400" b="1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монохромная живопись, композиция картины.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5888"/>
            <a:ext cx="9144000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Движение пластических масс подчинено организующему ритму, живость и легкость движения, которой связывает все четыре группы воедино, придавая им характер стройного ансамбля. </a:t>
            </a:r>
            <a:r>
              <a:rPr lang="ru-RU" sz="2400" b="1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Здесь многогранно показана борьба воли и разума человека, укрощающего животных.</a:t>
            </a:r>
            <a:endParaRPr lang="ru-RU" sz="2400" i="1" dirty="0">
              <a:solidFill>
                <a:schemeClr val="accent1">
                  <a:lumMod val="40000"/>
                  <a:lumOff val="60000"/>
                </a:schemeClr>
              </a:solidFill>
              <a:cs typeface="Arial" charset="0"/>
            </a:endParaRPr>
          </a:p>
        </p:txBody>
      </p:sp>
      <p:pic>
        <p:nvPicPr>
          <p:cNvPr id="21507" name="Picture 2" descr="http://www.stihi.ru/pics/2012/04/19/155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0793" y="2070083"/>
            <a:ext cx="4009159" cy="459927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67175" y="2605088"/>
            <a:ext cx="4983163" cy="34004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ts val="2800"/>
              </a:lnSpc>
              <a:spcAft>
                <a:spcPts val="600"/>
              </a:spcAft>
              <a:defRPr/>
            </a:pPr>
            <a:r>
              <a:rPr lang="ru-RU" sz="2000" b="1" spc="-1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...Лошадь влекли под уздцы на чугунный</a:t>
            </a:r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/>
            </a:r>
            <a:b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Мост. Под копытом чернела вода.</a:t>
            </a:r>
            <a:b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ru-RU" sz="2000" b="1" spc="-4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Лошадь храпела, и воздух безлунный</a:t>
            </a:r>
            <a:br>
              <a:rPr lang="ru-RU" sz="2000" b="1" spc="-4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Храп сохранял на мосту навсегда...</a:t>
            </a:r>
            <a:b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ru-RU" sz="2000" b="1" spc="-5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Все пребывало. Движенья, страданья -</a:t>
            </a:r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/>
            </a:r>
            <a:b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Не было. Лошадь храпела навек.</a:t>
            </a:r>
            <a:b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И на узде в напряженье молчанья</a:t>
            </a:r>
            <a:b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Вечно застывший висел человек. </a:t>
            </a:r>
          </a:p>
          <a:p>
            <a:pPr algn="r" eaLnBrk="1" hangingPunct="1">
              <a:lnSpc>
                <a:spcPts val="2800"/>
              </a:lnSpc>
              <a:spcAft>
                <a:spcPts val="600"/>
              </a:spcAft>
              <a:defRPr/>
            </a:pPr>
            <a:r>
              <a:rPr lang="ru-RU" b="1" i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А. Блок 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1"/>
          <p:cNvSpPr>
            <a:spLocks noChangeArrowheads="1"/>
          </p:cNvSpPr>
          <p:nvPr/>
        </p:nvSpPr>
        <p:spPr bwMode="auto">
          <a:xfrm>
            <a:off x="0" y="115888"/>
            <a:ext cx="9144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b="1" i="1">
                <a:solidFill>
                  <a:srgbClr val="FFFF00"/>
                </a:solidFill>
                <a:latin typeface="Arial" panose="020B0604020202020204" pitchFamily="34" charset="0"/>
              </a:rPr>
              <a:t>Мир животных в музыке и поэзии</a:t>
            </a:r>
            <a:endParaRPr lang="ru-RU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2700" y="706438"/>
            <a:ext cx="9156700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Тему животных не могли обойти такие искусства как музыка и поэзия. </a:t>
            </a:r>
            <a:r>
              <a:rPr lang="ru-RU" sz="2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Одни из самых известных композиторов и их произведения: </a:t>
            </a:r>
            <a:r>
              <a:rPr lang="ru-RU" sz="2400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К.Сен-Санс</a:t>
            </a:r>
            <a:r>
              <a:rPr lang="ru-RU" sz="2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«Карнавал животных», романс </a:t>
            </a:r>
            <a:r>
              <a:rPr lang="ru-RU" sz="2400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А.Алябьева</a:t>
            </a:r>
            <a:r>
              <a:rPr lang="ru-RU" sz="2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«Соловей», </a:t>
            </a:r>
            <a:r>
              <a:rPr lang="ru-RU" sz="2400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Р.Шуман</a:t>
            </a:r>
            <a:r>
              <a:rPr lang="ru-RU" sz="2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«Бабочки».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225" y="5481638"/>
            <a:ext cx="2894013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vi-VN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Ками́ль Сен-Са́нс </a:t>
            </a:r>
            <a:endParaRPr lang="ru-RU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ctr" eaLnBrk="1" hangingPunct="1">
              <a:defRPr/>
            </a:pPr>
            <a:r>
              <a:rPr lang="vi-VN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(1835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-</a:t>
            </a:r>
            <a:r>
              <a:rPr lang="vi-VN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1921)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</a:t>
            </a:r>
          </a:p>
          <a:p>
            <a:pPr algn="ctr" eaLnBrk="1" hangingPunct="1">
              <a:defRPr/>
            </a:pPr>
            <a:r>
              <a:rPr lang="ru-RU" b="1" spc="-1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Ф</a:t>
            </a:r>
            <a:r>
              <a:rPr lang="vi-VN" b="1" spc="-1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ранцузский композитор, </a:t>
            </a:r>
            <a:r>
              <a:rPr lang="vi-VN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органист, дирижёр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</a:t>
            </a:r>
          </a:p>
        </p:txBody>
      </p:sp>
      <p:pic>
        <p:nvPicPr>
          <p:cNvPr id="22533" name="Picture 2" descr="File:Postcard-1910 Saint-Saens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0390" y="2349240"/>
            <a:ext cx="2479402" cy="324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98775" y="5468938"/>
            <a:ext cx="296862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Алекса́ндр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Аля́бьев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 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(1787-1851).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Русский композитор, 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пианист, дирижёр.</a:t>
            </a:r>
          </a:p>
        </p:txBody>
      </p:sp>
      <p:pic>
        <p:nvPicPr>
          <p:cNvPr id="22535" name="Picture 4" descr="File:Alyabyev Aleksandr Aleksandrovich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0222" y="2349240"/>
            <a:ext cx="2601898" cy="324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961063" y="5468938"/>
            <a:ext cx="2932112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Ро́берт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Шу́ман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 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(1810-1856).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Немецкий композитор,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дирижер.</a:t>
            </a:r>
          </a:p>
        </p:txBody>
      </p:sp>
      <p:pic>
        <p:nvPicPr>
          <p:cNvPr id="22537" name="Picture 6" descr="File:Robert Schumann 183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2349240"/>
            <a:ext cx="2931684" cy="324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55588"/>
            <a:ext cx="9144000" cy="20939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600"/>
              </a:lnSpc>
              <a:defRPr/>
            </a:pPr>
            <a:r>
              <a:rPr lang="ru-RU" sz="2400" b="1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 творчестве </a:t>
            </a:r>
            <a:r>
              <a:rPr lang="ru-RU" sz="2400" b="1" i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Камеля</a:t>
            </a:r>
            <a:r>
              <a:rPr lang="ru-RU" sz="2400" b="1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Сен-Санс особое  место занимает цикл «Карнавал  животных»,</a:t>
            </a:r>
            <a:r>
              <a:rPr lang="ru-RU" sz="2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написанный в 1886 году. Здесь  он  проявил  свою выдумку, особенный  колорит  звучания различных  инструментов. Каждый из 14 номеров цикла изображает какое-то животное. Почти все персонажи, предстают в шутливом виде. </a:t>
            </a:r>
          </a:p>
        </p:txBody>
      </p:sp>
      <p:pic>
        <p:nvPicPr>
          <p:cNvPr id="23555" name="Picture 2" descr="http://www.evarussia.ru/upload/produkt/457/458_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448718"/>
            <a:ext cx="4148634" cy="414863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http://www.murmansound.ru/temp/pictures/afisha/620x300/reyn-makarovy-62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1403" y="3789040"/>
            <a:ext cx="4455093" cy="215557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27525" y="2435225"/>
            <a:ext cx="4816475" cy="14255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600"/>
              </a:lnSpc>
              <a:defRPr/>
            </a:pPr>
            <a:r>
              <a:rPr lang="ru-RU" sz="2400" b="1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№2 «Курицы и петух», здесь мы слышим смехотворно назойливые птичьи крики скрипки и клавиш.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27525" y="5949950"/>
            <a:ext cx="4816475" cy="706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К.Сен-Санс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 - «Карнавал животных»</a:t>
            </a:r>
          </a:p>
          <a:p>
            <a:pPr algn="ctr" eaLnBrk="1" hangingPunct="1">
              <a:defRPr/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№8 «Куры и петухи»</a:t>
            </a:r>
          </a:p>
        </p:txBody>
      </p:sp>
      <p:pic>
        <p:nvPicPr>
          <p:cNvPr id="6" name="К.Сен-Санс. Куры и петух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263" y="6453188"/>
            <a:ext cx="404812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65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463" y="333375"/>
            <a:ext cx="9144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Единственная часть, лишенная иронии </a:t>
            </a:r>
            <a:r>
              <a:rPr lang="ru-RU" sz="2400" b="1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№13, «Лебедь». </a:t>
            </a:r>
            <a:r>
              <a:rPr lang="ru-RU" sz="2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Песнь виолончели как  ностальгия по сияющей синеве неба, по полету белоснежных крыльев, по самой Красоте.</a:t>
            </a:r>
          </a:p>
        </p:txBody>
      </p:sp>
      <p:pic>
        <p:nvPicPr>
          <p:cNvPr id="24579" name="Picture 2" descr="http://www.nd.ru/images/products/266498/266498_screenshot_big_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8408" y="1772816"/>
            <a:ext cx="6206574" cy="45365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http://krichevsky.info/wp-content/uploads/2013/01/11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3703969"/>
            <a:ext cx="2549525" cy="299561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1773238"/>
            <a:ext cx="3065463" cy="1568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К.Сен-Санс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 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«Карнавал животных»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№13 «Лебедь»</a:t>
            </a:r>
          </a:p>
        </p:txBody>
      </p:sp>
      <p:pic>
        <p:nvPicPr>
          <p:cNvPr id="2" name="К.Сен-Санс. Лебед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713" y="6446838"/>
            <a:ext cx="395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34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4925" y="284163"/>
            <a:ext cx="917892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Стихотворение </a:t>
            </a:r>
            <a:r>
              <a:rPr lang="ru-RU" sz="2400" b="1" i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Б.Пастернака</a:t>
            </a:r>
            <a:r>
              <a:rPr lang="ru-RU" sz="2400" b="1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«Зверинец» </a:t>
            </a:r>
            <a:r>
              <a:rPr lang="ru-RU" sz="2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написано 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тоже с долей иронии и рассказывает нам о жизни зоопарка в городском парке.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7950" y="5876925"/>
            <a:ext cx="3816350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Бори́с</a:t>
            </a:r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ru-RU" sz="2000" b="1" i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Леони́дович</a:t>
            </a:r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Пастерна́к</a:t>
            </a:r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 (1890-1960).</a:t>
            </a:r>
          </a:p>
        </p:txBody>
      </p:sp>
      <p:pic>
        <p:nvPicPr>
          <p:cNvPr id="25604" name="Picture 6" descr="http://www.peoples.ru/art/literature/poetry/oldage/pasternak/pasternak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879" y="1700808"/>
            <a:ext cx="2895600" cy="428625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8" descr="http://www.staratel.com/pictures/ruspaint/big/317-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4536" y="1628800"/>
            <a:ext cx="3942029" cy="486733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913"/>
            <a:ext cx="9144000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FFFF00"/>
                </a:solidFill>
                <a:latin typeface="Arial" pitchFamily="34" charset="0"/>
              </a:rPr>
              <a:t>Животные, это не только помощники человека в тяжелой </a:t>
            </a:r>
            <a:r>
              <a:rPr lang="ru-RU" sz="2400" b="1" spc="-100" dirty="0">
                <a:solidFill>
                  <a:srgbClr val="FFFF00"/>
                </a:solidFill>
                <a:latin typeface="Arial" pitchFamily="34" charset="0"/>
              </a:rPr>
              <a:t>работе, это и замечательное настроение. С древних времен </a:t>
            </a:r>
            <a:r>
              <a:rPr lang="ru-RU" sz="2400" b="1" dirty="0">
                <a:solidFill>
                  <a:srgbClr val="FFFF00"/>
                </a:solidFill>
                <a:latin typeface="Arial" pitchFamily="34" charset="0"/>
              </a:rPr>
              <a:t>и по </a:t>
            </a:r>
            <a:r>
              <a:rPr lang="ru-RU" sz="2400" b="1">
                <a:solidFill>
                  <a:srgbClr val="FFFF00"/>
                </a:solidFill>
                <a:latin typeface="Arial" pitchFamily="34" charset="0"/>
              </a:rPr>
              <a:t>наш век </a:t>
            </a:r>
            <a:r>
              <a:rPr lang="ru-RU" sz="2400" b="1" dirty="0">
                <a:solidFill>
                  <a:srgbClr val="FFFF00"/>
                </a:solidFill>
                <a:latin typeface="Arial" pitchFamily="34" charset="0"/>
              </a:rPr>
              <a:t>человек не был равнодушен к животному миру и старался запечатлеть их образы в искусстве.</a:t>
            </a:r>
          </a:p>
        </p:txBody>
      </p:sp>
      <p:pic>
        <p:nvPicPr>
          <p:cNvPr id="26632" name="Picture 8" descr="http://artnow.ru/img/637000/63719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6367" y="1845304"/>
            <a:ext cx="5295971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6635" name="Picture 11" descr="http://img1.liveinternet.ru/images/foto/b/3/apps/0/570/570511_koshki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656" y="1845304"/>
            <a:ext cx="3017251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Прямоугольник 11"/>
          <p:cNvSpPr/>
          <p:nvPr/>
        </p:nvSpPr>
        <p:spPr>
          <a:xfrm>
            <a:off x="179388" y="6092825"/>
            <a:ext cx="3319462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Карл </a:t>
            </a:r>
            <a:r>
              <a:rPr lang="ru-RU" b="1" i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Па́влович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ru-RU" b="1" i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Брюлло́в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</a:t>
            </a:r>
          </a:p>
          <a:p>
            <a:pPr algn="ctr" eaLnBrk="1" hangingPunct="1">
              <a:defRPr/>
            </a:pP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1799-1852гг.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787900" y="6108700"/>
            <a:ext cx="3030538" cy="647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Чарльз Бартон </a:t>
            </a:r>
            <a:r>
              <a:rPr lang="ru-RU" b="1" i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Барбер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 </a:t>
            </a:r>
          </a:p>
          <a:p>
            <a:pPr algn="ctr" eaLnBrk="1" hangingPunct="1">
              <a:defRPr/>
            </a:pP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1845-1894гг.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C:\Users\пользователь\Desktop\im3 копия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3750" y="180975"/>
            <a:ext cx="3378200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950" y="260350"/>
            <a:ext cx="9026525" cy="63309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ru-RU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Закрепление материала.</a:t>
            </a:r>
          </a:p>
          <a:p>
            <a:pPr marL="504000" indent="-324000" eaLnBrk="1" hangingPunct="1">
              <a:lnSpc>
                <a:spcPts val="24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2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Назвать первых художников Земли.</a:t>
            </a:r>
          </a:p>
          <a:p>
            <a:pPr marL="504000" indent="-324000" eaLnBrk="1" hangingPunct="1">
              <a:lnSpc>
                <a:spcPts val="24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2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Что представляли собой их «картины»?  </a:t>
            </a:r>
          </a:p>
          <a:p>
            <a:pPr marL="504000" indent="-324000" eaLnBrk="1" hangingPunct="1">
              <a:lnSpc>
                <a:spcPts val="24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2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Кому присущ «звериный» стиль?</a:t>
            </a:r>
          </a:p>
          <a:p>
            <a:pPr marL="504000" indent="-324000" eaLnBrk="1" hangingPunct="1">
              <a:lnSpc>
                <a:spcPts val="24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2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Каких они изображали животных? </a:t>
            </a:r>
          </a:p>
          <a:p>
            <a:pPr marL="504000" indent="-324000" eaLnBrk="1" hangingPunct="1">
              <a:lnSpc>
                <a:spcPts val="24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2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 какой взаимосвязи находится животные                                   и люди в  картине </a:t>
            </a:r>
            <a:r>
              <a:rPr lang="ru-RU" sz="22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П.Поттера</a:t>
            </a:r>
            <a:r>
              <a:rPr lang="ru-RU" sz="22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?</a:t>
            </a:r>
          </a:p>
          <a:p>
            <a:pPr marL="504000" indent="-324000" eaLnBrk="1" hangingPunct="1">
              <a:lnSpc>
                <a:spcPts val="24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2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Назовите наиболее известные картины                      художника </a:t>
            </a:r>
            <a:r>
              <a:rPr lang="ru-RU" sz="22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Н.Пиросманишвили</a:t>
            </a:r>
            <a:r>
              <a:rPr lang="ru-RU" sz="22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</a:t>
            </a:r>
          </a:p>
          <a:p>
            <a:pPr marL="504000" indent="-324000" eaLnBrk="1" hangingPunct="1">
              <a:lnSpc>
                <a:spcPts val="24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2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Какие чувства вызывают скульптурные композиции Кони </a:t>
            </a:r>
            <a:r>
              <a:rPr lang="ru-RU" sz="22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Клодта</a:t>
            </a:r>
            <a:r>
              <a:rPr lang="ru-RU" sz="22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на </a:t>
            </a:r>
            <a:r>
              <a:rPr lang="ru-RU" sz="22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Аничковом</a:t>
            </a:r>
            <a:r>
              <a:rPr lang="ru-RU" sz="22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мосту "Покорение коня человеком" (1850г.) ставшие одним из символов Санкт-Петербурга? Расскажите о них.</a:t>
            </a:r>
          </a:p>
          <a:p>
            <a:pPr marL="504000" indent="-324000" eaLnBrk="1" hangingPunct="1">
              <a:lnSpc>
                <a:spcPts val="24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2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Назовите композиторов, которые создали произведения о животных и насекомых?</a:t>
            </a:r>
          </a:p>
          <a:p>
            <a:pPr marL="504000" indent="-324000" eaLnBrk="1" hangingPunct="1">
              <a:lnSpc>
                <a:spcPts val="24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2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Прочитайте выразительно стихотворение Пастернака. Какими изображены в нем животные? 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850" y="188913"/>
            <a:ext cx="8569325" cy="61245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 </a:t>
            </a:r>
          </a:p>
          <a:p>
            <a:pPr algn="ctr" eaLnBrk="1" hangingPunct="1">
              <a:lnSpc>
                <a:spcPct val="150000"/>
              </a:lnSpc>
              <a:spcAft>
                <a:spcPts val="600"/>
              </a:spcAft>
            </a:pPr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Литература.</a:t>
            </a:r>
            <a:endParaRPr lang="ru-RU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Aft>
                <a:spcPts val="600"/>
              </a:spcAft>
              <a:buSzPts val="1400"/>
              <a:buFont typeface="Calibri" panose="020F0502020204030204" pitchFamily="34" charset="0"/>
              <a:buAutoNum type="arabicPeriod"/>
            </a:pPr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Программы для общеобразовательных школ, гимназий, лицеев. Мировая художественная культура. 5-11 классы. Г.И.Данилова. М.: Дрофа, 2007.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  <a:buSzPts val="1400"/>
              <a:buFont typeface="Calibri" panose="020F0502020204030204" pitchFamily="34" charset="0"/>
              <a:buAutoNum type="arabicPeriod"/>
            </a:pPr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Мировая художественной культуры (поурочное планирование), 7 класс. Н.Н.Куцман.  Волгоград. Корифей. 2011 год.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  <a:buSzPts val="1400"/>
              <a:buFont typeface="Calibri" panose="020F0502020204030204" pitchFamily="34" charset="0"/>
              <a:buAutoNum type="arabicPeriod"/>
            </a:pPr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Учебник «Мировая художественная культура». 7-9 классы: Базовый уровень.  Г.И.Данилова. Москва. Дрофа. 2010 год.</a:t>
            </a:r>
          </a:p>
          <a:p>
            <a:pPr eaLnBrk="1" hangingPunct="1">
              <a:spcAft>
                <a:spcPts val="1200"/>
              </a:spcAft>
              <a:buSzPts val="1400"/>
              <a:buFont typeface="Calibri" panose="020F0502020204030204" pitchFamily="34" charset="0"/>
              <a:buAutoNum type="arabicPeriod"/>
            </a:pPr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Википедия – </a:t>
            </a:r>
            <a:r>
              <a:rPr lang="en-US" b="1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https</a:t>
            </a:r>
            <a:r>
              <a:rPr lang="ru-RU" b="1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://</a:t>
            </a:r>
            <a:r>
              <a:rPr lang="en-US" b="1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ru</a:t>
            </a:r>
            <a:r>
              <a:rPr lang="ru-RU" b="1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.</a:t>
            </a:r>
            <a:r>
              <a:rPr lang="en-US" b="1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wikipedia</a:t>
            </a:r>
            <a:r>
              <a:rPr lang="ru-RU" b="1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.</a:t>
            </a:r>
            <a:r>
              <a:rPr lang="en-US" b="1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org</a:t>
            </a:r>
            <a:r>
              <a:rPr lang="ru-RU" b="1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/</a:t>
            </a:r>
            <a:r>
              <a:rPr lang="en-US" b="1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wiki</a:t>
            </a:r>
            <a:r>
              <a:rPr lang="ru-RU" b="1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/%</a:t>
            </a:r>
            <a:r>
              <a:rPr lang="en-US" b="1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D</a:t>
            </a:r>
            <a:r>
              <a:rPr lang="ru-RU" b="1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0%97%</a:t>
            </a:r>
            <a:r>
              <a:rPr lang="en-US" b="1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D</a:t>
            </a:r>
            <a:r>
              <a:rPr lang="ru-RU" b="1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0%</a:t>
            </a:r>
            <a:r>
              <a:rPr lang="en-US" b="1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B</a:t>
            </a:r>
            <a:r>
              <a:rPr lang="ru-RU" b="1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2%</a:t>
            </a:r>
            <a:r>
              <a:rPr lang="en-US" b="1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D</a:t>
            </a:r>
            <a:r>
              <a:rPr lang="ru-RU" b="1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0%</a:t>
            </a:r>
            <a:r>
              <a:rPr lang="en-US" b="1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B</a:t>
            </a:r>
            <a:r>
              <a:rPr lang="ru-RU" b="1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5%</a:t>
            </a:r>
            <a:r>
              <a:rPr lang="en-US" b="1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D</a:t>
            </a:r>
            <a:r>
              <a:rPr lang="ru-RU" b="1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1%80%</a:t>
            </a:r>
            <a:r>
              <a:rPr lang="en-US" b="1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D</a:t>
            </a:r>
            <a:r>
              <a:rPr lang="ru-RU" b="1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0%</a:t>
            </a:r>
            <a:r>
              <a:rPr lang="en-US" b="1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B</a:t>
            </a:r>
            <a:r>
              <a:rPr lang="ru-RU" b="1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8%</a:t>
            </a:r>
            <a:r>
              <a:rPr lang="en-US" b="1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D</a:t>
            </a:r>
            <a:r>
              <a:rPr lang="ru-RU" b="1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0%</a:t>
            </a:r>
            <a:r>
              <a:rPr lang="en-US" b="1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BD</a:t>
            </a:r>
            <a:r>
              <a:rPr lang="ru-RU" b="1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%</a:t>
            </a:r>
            <a:r>
              <a:rPr lang="en-US" b="1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D</a:t>
            </a:r>
            <a:r>
              <a:rPr lang="ru-RU" b="1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1%8</a:t>
            </a:r>
            <a:r>
              <a:rPr lang="en-US" b="1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B</a:t>
            </a:r>
            <a:r>
              <a:rPr lang="ru-RU" b="1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%</a:t>
            </a:r>
            <a:r>
              <a:rPr lang="en-US" b="1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D</a:t>
            </a:r>
            <a:r>
              <a:rPr lang="ru-RU" b="1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0%</a:t>
            </a:r>
            <a:r>
              <a:rPr lang="en-US" b="1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B</a:t>
            </a:r>
            <a:r>
              <a:rPr lang="ru-RU" b="1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9_%</a:t>
            </a:r>
            <a:r>
              <a:rPr lang="en-US" b="1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D</a:t>
            </a:r>
            <a:r>
              <a:rPr lang="ru-RU" b="1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1%81%</a:t>
            </a:r>
            <a:r>
              <a:rPr lang="en-US" b="1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D</a:t>
            </a:r>
            <a:r>
              <a:rPr lang="ru-RU" b="1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1%82%</a:t>
            </a:r>
            <a:r>
              <a:rPr lang="en-US" b="1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D</a:t>
            </a:r>
            <a:r>
              <a:rPr lang="ru-RU" b="1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0%</a:t>
            </a:r>
            <a:r>
              <a:rPr lang="en-US" b="1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B</a:t>
            </a:r>
            <a:r>
              <a:rPr lang="ru-RU" b="1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8%</a:t>
            </a:r>
            <a:r>
              <a:rPr lang="en-US" b="1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D</a:t>
            </a:r>
            <a:r>
              <a:rPr lang="ru-RU" b="1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0%</a:t>
            </a:r>
            <a:r>
              <a:rPr lang="en-US" b="1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BB</a:t>
            </a:r>
            <a:r>
              <a:rPr lang="ru-RU" b="1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%</a:t>
            </a:r>
            <a:r>
              <a:rPr lang="en-US" b="1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D</a:t>
            </a:r>
            <a:r>
              <a:rPr lang="ru-RU" b="1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1%8</a:t>
            </a:r>
            <a:r>
              <a:rPr lang="en-US" b="1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C</a:t>
            </a:r>
            <a:endParaRPr lang="ru-RU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spcAft>
                <a:spcPts val="1200"/>
              </a:spcAft>
              <a:buSzPts val="1400"/>
              <a:buFont typeface="Calibri" panose="020F0502020204030204" pitchFamily="34" charset="0"/>
              <a:buAutoNum type="arabicPeriod"/>
            </a:pPr>
            <a:r>
              <a:rPr lang="ru-RU" b="1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3"/>
              </a:rPr>
              <a:t>http://www.orator.ru/stihi_pasternak_zverinec.html</a:t>
            </a:r>
            <a:endParaRPr lang="ru-RU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spcAft>
                <a:spcPts val="1200"/>
              </a:spcAft>
              <a:buSzPts val="1400"/>
              <a:buFont typeface="Calibri" panose="020F0502020204030204" pitchFamily="34" charset="0"/>
              <a:buAutoNum type="arabicPeriod"/>
            </a:pPr>
            <a:r>
              <a:rPr lang="ru-RU" b="1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4"/>
              </a:rPr>
              <a:t>http://www.spb-rf.ru/anichkov_most.htm</a:t>
            </a:r>
            <a:endParaRPr lang="ru-RU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buSzPts val="1400"/>
              <a:buFont typeface="Calibri" panose="020F0502020204030204" pitchFamily="34" charset="0"/>
              <a:buAutoNum type="arabicPeriod"/>
            </a:pPr>
            <a:r>
              <a:rPr lang="ru-RU" b="1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5"/>
              </a:rPr>
              <a:t>http://www.myjulia.ru/article/268479/</a:t>
            </a:r>
            <a:endParaRPr lang="ru-RU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/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 </a:t>
            </a:r>
          </a:p>
        </p:txBody>
      </p:sp>
    </p:spTree>
  </p:cSld>
  <p:clrMapOvr>
    <a:masterClrMapping/>
  </p:clrMapOvr>
  <p:transition spd="slow"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13" y="5099050"/>
            <a:ext cx="91440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Изобразительное искусство возникло ещё в глубокой древности. Первыми художниками на земле были пещерные люди. </a:t>
            </a:r>
            <a:r>
              <a:rPr lang="ru-RU" sz="2400" b="1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Люди научились изображать окружающий их мир раньше, чем научились писать. </a:t>
            </a: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7309" y="260648"/>
            <a:ext cx="6607059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950" y="820738"/>
            <a:ext cx="4608513" cy="541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Человек в те далёкие времена жил охотой, видел огромных бизонов, оленей, мамонтов, медведей и покрывал их изображениями стены своего жилища, </a:t>
            </a:r>
          </a:p>
          <a:p>
            <a:pPr algn="ctr" eaLnBrk="1" hangingPunct="1">
              <a:spcAft>
                <a:spcPts val="1200"/>
              </a:spcAft>
              <a:defRPr/>
            </a:pPr>
            <a:r>
              <a:rPr lang="ru-RU" sz="2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придавая магическое значение этим рисункам. </a:t>
            </a:r>
          </a:p>
          <a:p>
            <a:pPr algn="ctr" eaLnBrk="1" hangingPunct="1">
              <a:defRPr/>
            </a:pPr>
            <a:r>
              <a:rPr lang="ru-RU" sz="2400" b="1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Рисунки в пещерах </a:t>
            </a:r>
          </a:p>
          <a:p>
            <a:pPr algn="ctr" eaLnBrk="1" hangingPunct="1">
              <a:defRPr/>
            </a:pPr>
            <a:r>
              <a:rPr lang="ru-RU" sz="2400" b="1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сделаны охрой и углём – красками, которые уже в те времена люди научились находить в земле.</a:t>
            </a:r>
          </a:p>
        </p:txBody>
      </p:sp>
      <p:pic>
        <p:nvPicPr>
          <p:cNvPr id="3" name="Picture 12" descr="04_2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620687"/>
            <a:ext cx="4205234" cy="5804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8575" y="333375"/>
            <a:ext cx="9144000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На стенах пещер в южной Франции и в Испании обнаружены цветные рисунки животных, которые были выполнены в период с 30 000 по 20 000 год до н.э.</a:t>
            </a:r>
            <a:r>
              <a:rPr lang="ru-RU" sz="2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 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Многие из этих рисунков хорошо сохранились потому, 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что пещеры были неизвестны многие века. 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640" y="2276872"/>
            <a:ext cx="6336704" cy="4422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57163"/>
            <a:ext cx="9144000" cy="17589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600"/>
              </a:lnSpc>
              <a:defRPr/>
            </a:pPr>
            <a:r>
              <a:rPr lang="ru-RU" sz="2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Настоящей сенсацией стали находки в 1875 г. в пещере близ </a:t>
            </a:r>
            <a:r>
              <a:rPr lang="ru-RU" sz="2400" b="1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деревни </a:t>
            </a:r>
            <a:r>
              <a:rPr lang="ru-RU" sz="2400" b="1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Альтамира</a:t>
            </a:r>
            <a:r>
              <a:rPr lang="ru-RU" sz="2400" b="1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(Испания). </a:t>
            </a:r>
          </a:p>
          <a:p>
            <a:pPr algn="ctr" eaLnBrk="1" hangingPunct="1">
              <a:lnSpc>
                <a:spcPts val="2600"/>
              </a:lnSpc>
              <a:defRPr/>
            </a:pPr>
            <a:r>
              <a:rPr lang="ru-RU" sz="2400" b="1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25 цветных изображений бизо­нов в натуральную величину украшали стены пещеры. </a:t>
            </a:r>
            <a:r>
              <a:rPr lang="ru-RU" sz="2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Поражала точность силуэтов, передающих упругость и объем могучих тел. </a:t>
            </a:r>
          </a:p>
        </p:txBody>
      </p:sp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0" y="644366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Бизоны. Палеолит. Пещера </a:t>
            </a:r>
            <a:r>
              <a:rPr lang="ru-RU" b="1" i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Альтамира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, Испания</a:t>
            </a:r>
          </a:p>
        </p:txBody>
      </p:sp>
      <p:pic>
        <p:nvPicPr>
          <p:cNvPr id="7172" name="Picture 1" descr="C:\Users\User\Desktop\Altamira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834977"/>
            <a:ext cx="7200515" cy="4788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142875" y="303213"/>
            <a:ext cx="485775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lnSpc>
                <a:spcPts val="2380"/>
              </a:lnSpc>
              <a:defRPr/>
            </a:pPr>
            <a:r>
              <a:rPr lang="ru-RU" sz="2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   Вслед за рисунками </a:t>
            </a:r>
            <a:r>
              <a:rPr lang="ru-RU" sz="24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Альтамиры</a:t>
            </a:r>
            <a:r>
              <a:rPr lang="ru-RU" sz="2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были обнаружены изображения в других пещерах: </a:t>
            </a:r>
            <a:r>
              <a:rPr lang="ru-RU" sz="2400" b="1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на юге Франции, Испании, в Западной Монголии, Алжире, а также на Южном Урале в России </a:t>
            </a:r>
            <a:r>
              <a:rPr lang="ru-RU" sz="2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(знаменитая </a:t>
            </a:r>
            <a:r>
              <a:rPr lang="ru-RU" sz="24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Капова</a:t>
            </a:r>
            <a:r>
              <a:rPr lang="ru-RU" sz="2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пещера).</a:t>
            </a:r>
          </a:p>
        </p:txBody>
      </p:sp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0" y="6381750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Древние наскальные рисунки в Каповой пещере.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142852"/>
            <a:ext cx="373220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82" y="3465344"/>
            <a:ext cx="5320986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922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3" y="2852936"/>
            <a:ext cx="3656361" cy="36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5148263" y="2854325"/>
            <a:ext cx="37766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Древний наскальный рисунок. </a:t>
            </a:r>
          </a:p>
          <a:p>
            <a:pPr algn="ctr" eaLnBrk="1" hangingPunct="1">
              <a:defRPr/>
            </a:pP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Сцена охоты. Швеция.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9050" y="115888"/>
            <a:ext cx="9144000" cy="1824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700"/>
              </a:lnSpc>
              <a:defRPr/>
            </a:pPr>
            <a:r>
              <a:rPr lang="ru-RU" sz="2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Первым художникам Земли еще были неведомы законы </a:t>
            </a:r>
            <a:r>
              <a:rPr lang="ru-RU" sz="2400" b="1" spc="-10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перспективы, </a:t>
            </a:r>
            <a:r>
              <a:rPr lang="ru-RU" sz="2400" b="1" i="1" spc="-10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 их рисунках не соблюдены пропорции между величиной отдельных животных. </a:t>
            </a:r>
            <a:r>
              <a:rPr lang="ru-RU" sz="2400" b="1" spc="-10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 то же время в рисунках </a:t>
            </a:r>
            <a:r>
              <a:rPr lang="ru-RU" sz="2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отлично виден объем животных, пластичность </a:t>
            </a:r>
            <a:r>
              <a:rPr lang="ru-RU" sz="24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дости-галась</a:t>
            </a:r>
            <a:r>
              <a:rPr lang="ru-RU" sz="2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умелым распределением светлых и темных тонов.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5876925"/>
            <a:ext cx="9144000" cy="8620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3000"/>
              </a:lnSpc>
              <a:defRPr/>
            </a:pP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Наскальная живопись – это отец и мать </a:t>
            </a:r>
          </a:p>
          <a:p>
            <a:pPr algn="ctr" eaLnBrk="1" hangingPunct="1">
              <a:lnSpc>
                <a:spcPts val="3000"/>
              </a:lnSpc>
              <a:defRPr/>
            </a:pP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всех видов искусства!</a:t>
            </a:r>
          </a:p>
        </p:txBody>
      </p:sp>
      <p:pic>
        <p:nvPicPr>
          <p:cNvPr id="9220" name="Picture 4" descr="http://mirinteresnogo.ru/wp-content/uploads/2012/09/%D0%A0%D0%B8%D1%81%D1%83%D0%BD%D0%BA%D0%B8-%D0%BF%D0%B5%D1%89%D0%B5%D1%80%D1%8B-%D0%9B%D0%B0%D1%81%D0%BA%D0%BE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6" y="1916832"/>
            <a:ext cx="4884509" cy="3744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8" descr="Во Франции найдены самые древние наскальные рисунки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32041" y="1916832"/>
            <a:ext cx="4192910" cy="3744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9050" y="5516563"/>
            <a:ext cx="91440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Наскальные рисунки древнего человека из разных пещер. Франция.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1275" y="839788"/>
            <a:ext cx="5292725" cy="3094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600"/>
              </a:lnSpc>
              <a:defRPr/>
            </a:pPr>
            <a:r>
              <a:rPr lang="ru-RU" sz="2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</a:rPr>
              <a:t>Более 1000 лет на территории Евразии хозяйничали скифские племена. </a:t>
            </a:r>
            <a:r>
              <a:rPr lang="ru-RU" sz="2400" b="1" i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</a:rPr>
              <a:t>Оригинальным явлением, присущим искусству скифов, является «звериный стиль».</a:t>
            </a:r>
            <a:r>
              <a:rPr lang="ru-RU" sz="2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</a:rPr>
              <a:t> Предметы из металла, кости и дерева украшались </a:t>
            </a:r>
            <a:r>
              <a:rPr lang="ru-RU" sz="2400" b="1" spc="-60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</a:rPr>
              <a:t>изображением зверей, птиц и вы-</a:t>
            </a:r>
            <a:r>
              <a:rPr lang="ru-RU" sz="2400" b="1" spc="-6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</a:rPr>
              <a:t>мышленных</a:t>
            </a:r>
            <a:r>
              <a:rPr lang="ru-RU" sz="2400" b="1" spc="-60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</a:rPr>
              <a:t> </a:t>
            </a:r>
            <a:r>
              <a:rPr lang="ru-RU" sz="2400" b="1" spc="-100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</a:rPr>
              <a:t>существ (грифонов).</a:t>
            </a:r>
          </a:p>
        </p:txBody>
      </p:sp>
      <p:pic>
        <p:nvPicPr>
          <p:cNvPr id="3" name="Picture 5" descr="скиф голуоглаз и свел=тловолос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616" y="548680"/>
            <a:ext cx="3879463" cy="350608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34925" y="6453188"/>
            <a:ext cx="9215438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«Звериный стиль» в золоте Скифов. IV в. до н.э.  </a:t>
            </a:r>
          </a:p>
        </p:txBody>
      </p:sp>
      <p:pic>
        <p:nvPicPr>
          <p:cNvPr id="10245" name="Picture 6" descr="Картинка 36 из 72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6278" y="4058243"/>
            <a:ext cx="4025682" cy="2556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" descr="C:\Users\User\Desktop\30847160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1222" y="4041352"/>
            <a:ext cx="4875274" cy="2556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Прямоугольник 7"/>
          <p:cNvSpPr>
            <a:spLocks noChangeArrowheads="1"/>
          </p:cNvSpPr>
          <p:nvPr/>
        </p:nvSpPr>
        <p:spPr bwMode="auto">
          <a:xfrm>
            <a:off x="0" y="36513"/>
            <a:ext cx="9191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b="1" i="1">
                <a:solidFill>
                  <a:srgbClr val="FFFF00"/>
                </a:solidFill>
                <a:latin typeface="Arial" panose="020B0604020202020204" pitchFamily="34" charset="0"/>
              </a:rPr>
              <a:t>Звериный стиль в искусстве скифов</a:t>
            </a:r>
            <a:endParaRPr lang="ru-RU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1304</Words>
  <Application>Microsoft Office PowerPoint</Application>
  <PresentationFormat>Экран (4:3)</PresentationFormat>
  <Paragraphs>152</Paragraphs>
  <Slides>27</Slides>
  <Notes>2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Calibri</vt:lpstr>
      <vt:lpstr>Arial</vt:lpstr>
      <vt:lpstr>Bookman Old Style</vt:lpstr>
      <vt:lpstr>Wingdings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Вероника</cp:lastModifiedBy>
  <cp:revision>51</cp:revision>
  <dcterms:created xsi:type="dcterms:W3CDTF">2013-04-13T04:13:14Z</dcterms:created>
  <dcterms:modified xsi:type="dcterms:W3CDTF">2015-12-04T11:08:16Z</dcterms:modified>
</cp:coreProperties>
</file>