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87F3868-BCFA-43FE-ACDB-C635210ABA41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70C1BE-5D1E-4A20-A322-C104391A88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78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021F5B-D9F7-4680-A2BB-2AB86B85D244}" type="slidenum">
              <a:rPr lang="ru-RU"/>
              <a:pPr eaLnBrk="1" hangingPunct="1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4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A57E1-F4A7-419C-AE03-9928A7176230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6A921-4AC0-4E93-BF25-263567268F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4626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A4FE-415D-4CBC-B1BA-BDDC8AA2B4C8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6DB67-D30A-475C-803C-48522FC916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8123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30D6-54C1-4759-A61D-76E0E0BEEE2E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F01BB-E56B-4EBC-9E31-E0F46288A4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8534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665F-2A21-400C-9C8D-986E8CB15F67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2AC02-578C-4BD2-8BFC-E4C0323AFF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7346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3D2A-6553-48DD-830B-7C425DD25352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10AA3-55D9-4224-8AAA-EF166BE284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8728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6C6A-8418-4EED-9665-CB8BCDBDB1E3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B10DA-6D62-4389-9EAD-2EC3F41649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50285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7353-F6A5-48FC-8460-5EB78EEA2901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C7C41-0726-4E62-8C6D-00E663C5DF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3225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70E9-DF80-4562-A24C-E1968E8252A6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D9F93-8940-493B-872B-C568D2E10A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95069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E854-EF8A-423B-8555-FCDB3DC079CF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704A-98D0-4E70-901D-0B147430C7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44876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84FE-5905-4F0A-9539-5F511B342666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6A7B8-E100-4058-80DF-AA7C7703A5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7993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4879-A4E9-4BDC-B4D4-BBC00EF588CF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28DF-C192-47CD-A2E3-D0FF0220B7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5915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1D4A48-6DAE-42DD-B6D9-0B31DCC8496C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7678B9-4717-4305-B802-3DEB9304C2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3;.&#1040;.&#1056;&#1080;&#1084;&#1089;&#1082;&#1080;&#1081;-&#1050;&#1086;&#1088;&#1089;&#1072;&#1082;&#1086;&#1074;%20-%20&#1086;&#1087;&#1077;&#1088;&#1072;%20&#1057;&#1072;&#1076;&#1082;&#1086;-%20&#1042;&#1089;&#1090;&#1091;&#1087;&#1083;&#1077;&#1085;&#1080;&#1077;.%20&#1054;&#1082;&#1077;&#1072;&#1085;%20&#1052;&#1086;&#1088;&#1077;%20&#1089;&#1080;&#1085;&#1077;&#1077;.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0%BD_(%D0%BC%D0%B8%D1%84%D0%BE%D0%BB%D0%BE%D0%B3%D0%B8%D1%8F)" TargetMode="External"/><Relationship Id="rId2" Type="http://schemas.openxmlformats.org/officeDocument/2006/relationships/hyperlink" Target="https://ru.wikipedia.org/wiki/%D0%94%D1%80%D0%B5%D0%B2%D0%BD%D0%B5%D0%B3%D1%80%D0%B5%D1%87%D0%B5%D1%81%D0%BA%D0%B0%D1%8F_%D0%BC%D0%B8%D1%84%D0%BE%D0%BB%D0%BE%D0%B3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isanie-kartin.com/opisanie-kartiny-uilyama-ternera-korablekrushenie/" TargetMode="External"/><Relationship Id="rId5" Type="http://schemas.openxmlformats.org/officeDocument/2006/relationships/hyperlink" Target="https://ru.wikipedia.org/wiki/%D0%9F%D0%BB%D0%BE%D1%82_%C2%AB%D0%9C%D0%B5%D0%B4%D1%83%D0%B7%D1%8B%C2%BB" TargetMode="External"/><Relationship Id="rId4" Type="http://schemas.openxmlformats.org/officeDocument/2006/relationships/hyperlink" Target="https://ru.wikipedia.org/wiki/%D0%90%D0%B9%D0%B2%D0%B0%D0%B7%D0%BE%D0%B2%D1%81%D0%BA%D0%B8%D0%B9,_%D0%98%D0%B2%D0%B0%D0%BD_%D0%9A%D0%BE%D0%BD%D1%81%D1%82%D0%B0%D0%BD%D1%82%D0%B8%D0%BD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08621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5400" b="1" i="1" u="sng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Тема: </a:t>
            </a:r>
          </a:p>
          <a:p>
            <a:pPr algn="ctr">
              <a:defRPr/>
            </a:pPr>
            <a: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Человек перед лицом разбушевавшейся стихии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76771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517232"/>
            <a:ext cx="3368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" y="404813"/>
            <a:ext cx="3976688" cy="632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Одна из самых известных картин с образом Пана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работа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М.Врубеля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«Пан»,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она признана вершиной творчества художника. Пан  представлен ночью, на фоне </a:t>
            </a:r>
            <a:r>
              <a:rPr lang="ru-RU" sz="2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типично русского пейзажа.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Пейзаж освещает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полурог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луны, перекликаясь с рогами Пана. Доброту героя </a:t>
            </a:r>
            <a:r>
              <a:rPr lang="ru-RU" sz="2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подчёркивают блестящие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сумраке ясные голубые глаза. В руке у него незаменимый атрибут — свирель.</a:t>
            </a:r>
          </a:p>
        </p:txBody>
      </p:sp>
      <p:pic>
        <p:nvPicPr>
          <p:cNvPr id="28673" name="Picture 1" descr="C:\Users\User\Desktop\Человек перед лицом стихии\p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968000" cy="5858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176713" y="609282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Михаил Врубель. Пан. 1899г. Холст, Масло. 124×06 см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" y="260350"/>
            <a:ext cx="9144000" cy="2427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Широко известен миф о любви Пана к нимфе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Сиринге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Сиринга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была наядой (нимфа источников), известной своим целомудрием. В неё влюбился Пан и преследовал её своей любовью до тех пор, пока она не укрылась в реке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Ладоне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где превратилась в тростник. Из тростника Пан сделал себе многоствольную свирель, отсюда пошла традиция называть такую свирель флейтой Пана. </a:t>
            </a:r>
          </a:p>
        </p:txBody>
      </p:sp>
      <p:pic>
        <p:nvPicPr>
          <p:cNvPr id="27649" name="Picture 1" descr="C:\Users\User\Desktop\Человек перед лицом стихии\Пауль Рубенс. Пан и Сиринга 16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599858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0" name="Picture 2" descr="C:\Users\User\Desktop\Человек перед лицом стихии\Питер Пауль Рубенс. Пан и Сиринга 1619 г.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852936"/>
            <a:ext cx="5105519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827088" y="6237288"/>
            <a:ext cx="38750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П.Рубенс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Пан и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Сиринга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1619г.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3350" y="6237288"/>
            <a:ext cx="38750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П.Рубенс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Пан и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Сиринга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1619г.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320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Наш современник А. Воронков тоже создал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диприхт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на </a:t>
            </a:r>
            <a:r>
              <a:rPr lang="ru-RU"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тему этого мифа, </a:t>
            </a:r>
            <a:r>
              <a:rPr lang="ru-RU" sz="2400" b="1" spc="-6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но он изобразил героев совсем в другой манере. </a:t>
            </a:r>
            <a:r>
              <a:rPr lang="ru-RU"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этом живописном диптихе находит воплощение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красивый и печальный сюжет древнего мифа. </a:t>
            </a:r>
          </a:p>
        </p:txBody>
      </p:sp>
      <p:pic>
        <p:nvPicPr>
          <p:cNvPr id="26625" name="Picture 1" descr="C:\Users\User\Desktop\Человек перед лицом стихии\19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36071" cy="44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26" name="Picture 2" descr="C:\Users\User\Desktop\Человек перед лицом стихии\199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188720" cy="44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632936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 Воронков. Диптих "Пан и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Сиринга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". 1997г.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25" y="18891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античной мифологии особое место занимают мор­ские божества: нереиды, тритоны и силены.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картине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А.Бекина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«Тритон и Нереида»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изображена, фантастическая сцена с морскими чудовищами.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Мы видим мощь и силу природы. </a:t>
            </a:r>
          </a:p>
        </p:txBody>
      </p:sp>
      <p:pic>
        <p:nvPicPr>
          <p:cNvPr id="25601" name="Picture 1" descr="C:\Users\User\Desktop\Человек перед лицом стихии\Тритон и Нереид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"/>
          <a:stretch/>
        </p:blipFill>
        <p:spPr bwMode="auto">
          <a:xfrm>
            <a:off x="755576" y="2229869"/>
            <a:ext cx="7436537" cy="4007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2225" y="6237288"/>
            <a:ext cx="91662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Арнольд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Бёклин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Тритон и Нереида. 1874г. 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9338" y="1412875"/>
            <a:ext cx="416877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Так в античной мифологии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выглядели боги,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духи и демоны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природы, которых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всегда боялись,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и каждому из них приносились жертвы,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чтобы задобрить и попросить милости</a:t>
            </a:r>
          </a:p>
        </p:txBody>
      </p:sp>
      <p:pic>
        <p:nvPicPr>
          <p:cNvPr id="6" name="Picture 4" descr="http://dreamworlds.ru/uploads/posts/2009-04/1239184061_the_planets___earth_by_inertia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45980"/>
            <a:ext cx="4766561" cy="59582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188913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Морская стихия изменчива. Море, даже когда оно спокойно, всегда находится в движении.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Ощущение трагизма в столкновении человека и действительности отчетливо чувствуется в картинах </a:t>
            </a:r>
          </a:p>
          <a:p>
            <a:pPr algn="ctr"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Т.Жерико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«Плот Медузы» и </a:t>
            </a:r>
          </a:p>
          <a:p>
            <a:pPr algn="ctr"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У.Тернера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«Кораблекрушение».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8400" y="5397500"/>
            <a:ext cx="21224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Уильям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Тёрнер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(1775-1851)</a:t>
            </a:r>
          </a:p>
          <a:p>
            <a:pPr algn="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Автопортрет. 1799г.</a:t>
            </a:r>
          </a:p>
        </p:txBody>
      </p:sp>
      <p:pic>
        <p:nvPicPr>
          <p:cNvPr id="23554" name="Picture 2" descr="File:Turner Self Portra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496964"/>
            <a:ext cx="2998299" cy="41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6" name="Picture 4" descr="File:Théodore Géricault by Alexandre Colin 1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26" y="2500621"/>
            <a:ext cx="3320662" cy="41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563938" y="3586163"/>
            <a:ext cx="22955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Теодо́р Жерико́ 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(1791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</a:t>
            </a:r>
            <a:r>
              <a:rPr 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1824)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Портрет </a:t>
            </a:r>
            <a:r>
              <a:rPr 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7163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«Плот „Медузы“» — картина французского художника, </a:t>
            </a:r>
          </a:p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одно из самых знаменитых полотен эпохи романтизма.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Гигантское полотно впечатляет своей выразительной мощью.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Жерико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сумел создать яркий образ, соединив в одной картине мёртвых и живых, надежду и отчаяние. </a:t>
            </a:r>
          </a:p>
        </p:txBody>
      </p:sp>
      <p:pic>
        <p:nvPicPr>
          <p:cNvPr id="22529" name="Picture 1" descr="C:\Users\User\Desktop\plot-meduz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917328"/>
            <a:ext cx="6496439" cy="44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6308725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Теодор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Жерико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«Плот «Медузы»». 1819г. Холст, масло. 491×716 см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spc="-7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Картина Уильяма Тернер «Кораблекрушение</a:t>
            </a:r>
            <a:r>
              <a:rPr lang="ru-RU" sz="2400" b="1" spc="-7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 также </a:t>
            </a:r>
            <a:r>
              <a:rPr lang="ru-RU" sz="2400" b="1" spc="-7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полна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трагизма.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полотне показана гибель пассажирского судна. Две трети картины занимает изображение бушующего моря. Мы видим на фоне исторических </a:t>
            </a:r>
            <a:r>
              <a:rPr lang="ru-RU" sz="2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событий величественное зрелище разбушевавшейся стихии.</a:t>
            </a:r>
          </a:p>
        </p:txBody>
      </p:sp>
      <p:pic>
        <p:nvPicPr>
          <p:cNvPr id="28673" name="Picture 1" descr="C:\Users\User\Desktop\Человек перед лицом стихии\view_i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948096"/>
            <a:ext cx="6476180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9525" y="6372225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Джозеф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Тёрнер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Кораблекрушение. 1805г. Холст, масло. 170,5x241,5 см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Aivazovsky - Self-portrait 18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56" y="332656"/>
            <a:ext cx="4825016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146675" y="1052513"/>
            <a:ext cx="403225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Пано­рама грозной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величественной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стихии отчетливо показана во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многих картинах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И.Айвазовского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Самые знаменитые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из них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«Девятый вал»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«Волна».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25" y="5805488"/>
            <a:ext cx="5761038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Ива́н Константи́нович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Айвазо́вский (1817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</a:t>
            </a:r>
            <a:r>
              <a:rPr 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1900)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Автопортрет. 1874г. 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Масло, холст. 74х58 см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User\Desktop\Человек перед лицом стихии\Новая папка\Aivazovsky,_Ivan_-_The_Ninth_Wav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00" y="1542662"/>
            <a:ext cx="7467016" cy="49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644366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Иван Айвазовский. Девятый вал. 1850г. Холст, Масло. 221×332 см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30175"/>
            <a:ext cx="9144000" cy="142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«Девятый вал» — одна из самых знаменитых картин всемирно известного художника-мариниста. 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картине он изобразил раннее утро после бурной ночи. Лучи солнца освещают громадные волны.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463" y="188913"/>
            <a:ext cx="9036050" cy="3636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Проверка домашнего задания.</a:t>
            </a:r>
          </a:p>
          <a:p>
            <a:pPr marL="457200" indent="-324000">
              <a:lnSpc>
                <a:spcPts val="26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Назвать  первых художников Земли.</a:t>
            </a:r>
          </a:p>
          <a:p>
            <a:pPr marL="457200" indent="-324000">
              <a:lnSpc>
                <a:spcPts val="26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Что представляли собой их «картины»?</a:t>
            </a:r>
          </a:p>
          <a:p>
            <a:pPr marL="457200" indent="-324000">
              <a:lnSpc>
                <a:spcPts val="26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Кому присущ «звериный» стиль в украшениях и оружии? </a:t>
            </a:r>
          </a:p>
          <a:p>
            <a:pPr marL="457200" indent="-324000">
              <a:lnSpc>
                <a:spcPts val="26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Какие чувства вызывают скульптурные композиции </a:t>
            </a:r>
            <a:r>
              <a:rPr lang="ru-RU" sz="2400" b="1" spc="-1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К.Клодта</a:t>
            </a:r>
            <a:r>
              <a:rPr lang="ru-RU" sz="24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на </a:t>
            </a:r>
            <a:r>
              <a:rPr lang="ru-RU" sz="2400" b="1" spc="-1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Аничковом</a:t>
            </a:r>
            <a:r>
              <a:rPr lang="ru-RU" sz="24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мосту "Покорение коня человеком" ,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ставшие одним из символов Санкт-Петербурга?</a:t>
            </a:r>
          </a:p>
          <a:p>
            <a:pPr marL="457200" indent="-324000">
              <a:lnSpc>
                <a:spcPts val="26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композиторов, которые создали произведения о животных и насекомых.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3789040"/>
            <a:ext cx="2909664" cy="29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Picture 4" descr="http://www.hermitagemuseum.org/imgs_Ru/03/hm3_10-1_00_05_big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171" y="3964892"/>
            <a:ext cx="3518626" cy="25604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stihi.ru/pics/2012/04/19/1553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0796" y="3786544"/>
            <a:ext cx="2575700" cy="29548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3" y="115888"/>
            <a:ext cx="9144000" cy="176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Грандиозный холст «Волна» – яркий образец позднего творчества художника.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Живописец отходит здесь от ранней романтической «цветистости» и приближается к реалистическому решению. Интересно заметить, что это полотно он создает в возрасте 72 лет. </a:t>
            </a:r>
          </a:p>
        </p:txBody>
      </p:sp>
      <p:pic>
        <p:nvPicPr>
          <p:cNvPr id="26625" name="Picture 1" descr="C:\Users\User\Desktop\Человек перед лицом стихии\vol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32000" cy="4553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11113" y="6381750"/>
            <a:ext cx="91551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И.К.Айвазовский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 Волна. 1889г.  Холст, масло. 304х505см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81750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spc="-6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К.П.Брюллов</a:t>
            </a:r>
            <a:r>
              <a:rPr lang="ru-RU" b="1" i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Последний день Помпеи. 1830-33гг. Холст, масло. 465,5×651см</a:t>
            </a:r>
          </a:p>
        </p:txBody>
      </p:sp>
      <p:pic>
        <p:nvPicPr>
          <p:cNvPr id="25601" name="Picture 1" descr="C:\Users\User\Desktop\Человек перед лицом стихии\1995px-Last-Day-of-Pompe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1187"/>
            <a:ext cx="7085312" cy="4972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115888"/>
            <a:ext cx="9144000" cy="137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Трагизм схватки человека с природой представлен в картине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К.Брюллова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«Последний день Помпеи».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этом эпическом полотне живописец запечатлел гибель города </a:t>
            </a:r>
            <a:r>
              <a:rPr lang="ru-RU"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Помпеи вследствие извержения вулкана Везувия в 79 г. н.э.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Взаимосвязь человека в природной стихией отражена во многих музыкальных произведениях. Вступление к опере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Н. Римского-Корсакова «Садко», песня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Ф.Шуберта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«Мельник и ручей», финал оперной тетралогии Р. Вагнера «Кольцо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Нибелунга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», ария огня в опере М. Равеля «Дитя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волшеб­ство»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— это только малая часть произведений.</a:t>
            </a:r>
          </a:p>
        </p:txBody>
      </p:sp>
      <p:pic>
        <p:nvPicPr>
          <p:cNvPr id="24578" name="Picture 2" descr="http://belcanto.ru/media/images/uploaded/121225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5" y="2997312"/>
            <a:ext cx="2391144" cy="32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092825"/>
            <a:ext cx="2627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</a:t>
            </a:r>
            <a:r>
              <a:rPr lang="ru-RU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  <a:r>
              <a:rPr lang="vi-VN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</a:t>
            </a:r>
            <a:r>
              <a:rPr lang="ru-RU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  <a:r>
              <a:rPr lang="vi-VN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Ри́мский-Ко́рсаков</a:t>
            </a:r>
            <a:r>
              <a:rPr lang="ru-RU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(1844-1908)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9200" y="5878513"/>
            <a:ext cx="22066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Франц Шуберт 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(1797-1828)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95825" y="5661025"/>
            <a:ext cx="21605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Рихард Вагнер 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1813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-1883)</a:t>
            </a:r>
          </a:p>
        </p:txBody>
      </p:sp>
      <p:pic>
        <p:nvPicPr>
          <p:cNvPr id="24583" name="Picture 7" descr="http://biografia.com.ua/wp-content/uploads/2012/02/9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2573098"/>
            <a:ext cx="2177814" cy="32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http://intoclassics.net/_nw/120/863633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2780928"/>
            <a:ext cx="2362436" cy="32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32588" y="5445125"/>
            <a:ext cx="24225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Морис Равель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(1875-1937)</a:t>
            </a:r>
          </a:p>
        </p:txBody>
      </p:sp>
      <p:pic>
        <p:nvPicPr>
          <p:cNvPr id="24587" name="Picture 11" descr="http://imageshack.us/a/img845/7673/mr0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2348880"/>
            <a:ext cx="2253243" cy="32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«Садко́»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— опера 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Н.Римского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-Корсакова в семи картинах, создана в 1892-1896гг. на сюжет новгородской былины о </a:t>
            </a:r>
            <a:r>
              <a:rPr lang="ru-RU" sz="2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Садко.</a:t>
            </a:r>
            <a:r>
              <a:rPr lang="ru-RU" sz="24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В музыке оперы Римский-Корсаков активно использует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русские народные темы и «морские» лейтмотивы.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363" y="1925638"/>
            <a:ext cx="4211637" cy="209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Опера открывается величавым оркестровым вступлением «Океан-море синее», рисующим спокойную, но грозную морскую стихию. </a:t>
            </a:r>
          </a:p>
        </p:txBody>
      </p:sp>
      <p:pic>
        <p:nvPicPr>
          <p:cNvPr id="23553" name="Picture 1" descr="C:\Users\User\Desktop\155051-Sepi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715" y="1700808"/>
            <a:ext cx="4800533" cy="33747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225" y="4868863"/>
            <a:ext cx="40481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Борис Ольшанский. Иллюстрация к былине «Садко»</a:t>
            </a:r>
          </a:p>
        </p:txBody>
      </p:sp>
      <p:pic>
        <p:nvPicPr>
          <p:cNvPr id="23554" name="Picture 2" descr="C:\Users\User\Desktop\Человек перед лицом стихии\ima0ge0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4248" y="3944068"/>
            <a:ext cx="4032000" cy="286665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213" y="5564188"/>
            <a:ext cx="4954587" cy="1033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Н.А.Римский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-Корсаков - 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опера «Садко».  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Вступление «Океан - Море синее»</a:t>
            </a:r>
          </a:p>
        </p:txBody>
      </p:sp>
      <p:pic>
        <p:nvPicPr>
          <p:cNvPr id="6" name="Н.А.Римский-Корсаков - опера Садко- Вступление. Океан Море синее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297613"/>
            <a:ext cx="4492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56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333375"/>
            <a:ext cx="4572000" cy="6208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100"/>
              </a:lnSpc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Человек и природа живут воедино, радуются и грустят, непрерывно движутся  и изменяются. </a:t>
            </a:r>
          </a:p>
          <a:p>
            <a:pPr algn="ctr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Ощущение разобщённости и драматизма в отношениях Человека   и Природы нашло отражение во многих произведениях искусства: картинах, музыкальных произведениях.</a:t>
            </a:r>
          </a:p>
        </p:txBody>
      </p:sp>
      <p:pic>
        <p:nvPicPr>
          <p:cNvPr id="22529" name="Picture 1" descr="C:\Users\User\Desktop\Уроки\МХК 7\Природа и человек\adeco01.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539258" cy="60486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50" y="115888"/>
            <a:ext cx="8964613" cy="3227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Закрепление материала.</a:t>
            </a:r>
          </a:p>
          <a:p>
            <a:pPr marL="504000" indent="-324000">
              <a:lnSpc>
                <a:spcPts val="26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 появились существа античной мифологии? Назовите их. Что в них общего?</a:t>
            </a:r>
          </a:p>
          <a:p>
            <a:pPr marL="504000" indent="-324000">
              <a:lnSpc>
                <a:spcPts val="26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spc="-6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Какие художники обращались к теме морской стихии? </a:t>
            </a:r>
          </a:p>
          <a:p>
            <a:pPr marL="504000" indent="-324000">
              <a:lnSpc>
                <a:spcPts val="26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картины Айвазовского. Какая мысль в них воплощена? </a:t>
            </a:r>
          </a:p>
          <a:p>
            <a:pPr marL="504000" indent="-324000">
              <a:lnSpc>
                <a:spcPts val="26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 музыкальные произведения, в которых отражена  борьба человека со стихией. </a:t>
            </a:r>
          </a:p>
        </p:txBody>
      </p:sp>
      <p:pic>
        <p:nvPicPr>
          <p:cNvPr id="3" name="Picture 1" descr="C:\Users\User\Desktop\Человек перед лицом стихии\П.П.Рубенс Два сатира 1618-19 г.г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58" y="3212976"/>
            <a:ext cx="2371598" cy="29876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1" descr="C:\Users\User\Desktop\Человек перед лицом стихии\Новая папка\Aivazovsky,_Ivan_-_The_Ninth_Wav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045" y="3889001"/>
            <a:ext cx="4536504" cy="299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C:\Users\User\Desktop\priroda3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2255807" cy="30077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Литература.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Мировая художественной культуры (поурочное планирование), 7 класс.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Н.Н.Куцман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 Волгоград. Корифей. 2011 год.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Учебник «Мировая художественная культура». 7-9 классы: Базовый уровень. 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Москва. Дрофа. 2010 год.</a:t>
            </a:r>
          </a:p>
          <a:p>
            <a:pPr marL="342900" marR="1270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Википедия – </a:t>
            </a:r>
          </a:p>
          <a:p>
            <a:pPr marL="800100" marR="1270" lvl="1" indent="-342900"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</a:pP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://</a:t>
            </a:r>
            <a:r>
              <a:rPr lang="en-US" b="1" u="sng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ru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.</a:t>
            </a:r>
            <a:r>
              <a:rPr lang="en-US" b="1" u="sng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wikipedia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.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org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/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wiki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/%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0%94%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5%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2%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5%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3%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5%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1%87%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5%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1%81%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BA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F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_%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BC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8%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1%84%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BE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BE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3%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8%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F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marR="1270" lvl="1" indent="-342900"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</a:pP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https://ru.wikipedia.org/wiki/%D0%9F%D0%B0%D0%BD_(%D0%BC%D0%B8%D1%84%D0%BE%D0%BB%D0%BE%D0%B3%D0%B8%D1%8F)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marR="1270" lvl="1" indent="-342900">
              <a:spcAft>
                <a:spcPts val="0"/>
              </a:spcAft>
              <a:buSzPts val="1400"/>
              <a:buFont typeface="Wingdings" panose="05000000000000000000" pitchFamily="2" charset="2"/>
              <a:buChar char=""/>
            </a:pP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https://ru.wikipedia.org/wiki/%D0%90%D0%B9%D0%B2%D0%B0%D0%B7%D0%BE%D0%B2%D1%81%D0%BA%D0%B8%D0%B9,_%D0%98%D0%B2%D0%B0%D0%BD_%D0%9A%D0%BE%D0%BD%D1%81%D1%82%D0%B0%D0%BD%D1%82%D0%B8%D0%BD%D0%BE%D0%B2%D0%B8%D1%87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marR="1270" lvl="1" indent="-342900">
              <a:spcAft>
                <a:spcPts val="1200"/>
              </a:spcAft>
              <a:buSzPts val="1400"/>
              <a:buFont typeface="Wingdings" panose="05000000000000000000" pitchFamily="2" charset="2"/>
              <a:buChar char=""/>
            </a:pP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https://ru.wikipedia.org/wiki/%D0%9F%D0%BB%D0%BE%D1%82_%C2%AB%D0%9C%D0%B5%D0%B4%D1%83%D0%B7%D1%8B%C2%BB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http://opisanie-kartin.com/opisanie-kartiny-uilyama-ternera-korablekrushenie/</a:t>
            </a:r>
            <a:endParaRPr lang="ru-RU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9911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820738"/>
            <a:ext cx="4789488" cy="541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Жизнь человека неотъемлема от природы. Отношения Человека и Природы неоднозначны. Гармония часто сменяется разобщенностью, доходящей до драматизма….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Страх Человека перед грозными и величественны­ми силами Природы существовал всегда, и мы можем найти его отражение, начиная с антич­ной мифологии.</a:t>
            </a:r>
          </a:p>
        </p:txBody>
      </p:sp>
      <p:pic>
        <p:nvPicPr>
          <p:cNvPr id="27649" name="Picture 1" descr="C:\Users\User\Desktop\priroda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004" y="963673"/>
            <a:ext cx="3726415" cy="49685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-50800" y="404813"/>
            <a:ext cx="91995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Греки издавна чтили духов и демонов природы, от которых зависело благополучие земной природы: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нимф, силен, сатир. </a:t>
            </a:r>
          </a:p>
          <a:p>
            <a:pPr algn="ctr">
              <a:defRPr/>
            </a:pP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Мы можем увидеть этих созданий во многих произведениях искусства разных эпох.</a:t>
            </a:r>
          </a:p>
        </p:txBody>
      </p:sp>
      <p:pic>
        <p:nvPicPr>
          <p:cNvPr id="4" name="Picture 3" descr="C:\Users\User\Desktop\Человек перед лицом стихии\Кентавр, менады, сатиры, Силен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10695"/>
            <a:ext cx="8584392" cy="316657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7075"/>
            <a:ext cx="91074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Кентавр, менады, сатиры, Силен возлежит на повозке (справа). 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Фрагмент барельефа Римского саркофага. 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0175"/>
            <a:ext cx="9144000" cy="142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Сатиры — божества гор и лесов, демоны плодородия.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Они покрыты шерстью, длинноволосы, бородаты, с копытами, лошадиными хвостами, с рожками, однако торс и голова у них человеческие. </a:t>
            </a:r>
          </a:p>
        </p:txBody>
      </p:sp>
      <p:pic>
        <p:nvPicPr>
          <p:cNvPr id="28673" name="Picture 1" descr="C:\Users\User\Desktop\Человек перед лицом стихии\П.П.Рубенс Два сатира 1618-19 г.г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4164"/>
            <a:ext cx="3600000" cy="4535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4" name="Picture 2" descr="C:\Users\User\Desktop\Человек перед лицом стихии\Йорданс Якоб-Сатир в гостях у крестья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340" y="1614671"/>
            <a:ext cx="4997964" cy="4558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5400" y="6300788"/>
            <a:ext cx="40417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spc="-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П.П.Рубенс</a:t>
            </a:r>
            <a:r>
              <a:rPr lang="ru-RU" b="1" i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Два сатира 1618-1619гг.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275" y="6161088"/>
            <a:ext cx="5138738" cy="606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Йорданс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Якоб. Сатир в гостях у крестьянина. ок.1620г.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92825"/>
            <a:ext cx="39957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Пьяный силен (фрагмент). 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Мрамор, II век н.э.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275" y="6167438"/>
            <a:ext cx="52974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Хусепе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де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Рибера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Пьяный Силен. 1626г.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5888"/>
            <a:ext cx="9144000" cy="2425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Силены — божества схожие с сатирами. По происхождению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силены были божествами рек и мест изобилующих водой и богатой растительностью.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Силены представляют соединение животного, низменного, пьяного веселья и балагурства и серьёзного вакхического восторга, который проявляется в музыкальном творчестве и пророчестве. </a:t>
            </a:r>
          </a:p>
        </p:txBody>
      </p:sp>
      <p:pic>
        <p:nvPicPr>
          <p:cNvPr id="27649" name="Picture 1" descr="C:\Users\User\Desktop\Человек перед лицом стихии\image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2204864"/>
            <a:ext cx="3702644" cy="406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esktop\Человек перед лицом стихии\Пьяный Силен. Хусепе де Рибера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277312"/>
            <a:ext cx="4990684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12769863817374806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59154"/>
            <a:ext cx="8613078" cy="3950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6308725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Ханс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Зацка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Лесные нимфы 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XIXв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60350"/>
            <a:ext cx="9178925" cy="2016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Ни́мфы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— в древнегреческой мифологии изображались в виде девушек живых стихийных сил.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Они жили в рощах, 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 источников, в тенистых горных ущельях — на лоне природы. Подобно сатирам, нимфы — духи земной поверхности, проявления природных сил, действующих помимо человека в уединении гротов, долин, лесов,. </a:t>
            </a:r>
            <a:endParaRPr lang="ru-RU" sz="2400" dirty="0">
              <a:cs typeface="Arial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288" y="698500"/>
            <a:ext cx="63722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 каждой из нимф стихийной силы свое имя.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Нимфы гор назывались ореадами, </a:t>
            </a:r>
            <a:r>
              <a:rPr lang="ru-RU" sz="24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нимфы лесов и деревьев —дриадами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 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гамадриадами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нимфы источников — наядами, нимфы моря — нереидами.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372225"/>
            <a:ext cx="31321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spc="-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Э.Де</a:t>
            </a:r>
            <a:r>
              <a:rPr lang="ru-RU" b="1" i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Морган. Дриада. 1885г.</a:t>
            </a:r>
          </a:p>
        </p:txBody>
      </p:sp>
      <p:pic>
        <p:nvPicPr>
          <p:cNvPr id="29697" name="Picture 1" descr="C:\Users\User\Desktop\Человек перед лицом стихии\Дриа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7813"/>
            <a:ext cx="2592288" cy="6123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698" name="Picture 2" descr="C:\Users\User\Desktop\Человек перед лицом стихии\Гилас и нереиды.1890. Дж. У. Уотерхауз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6031731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635375" y="6092825"/>
            <a:ext cx="4968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Дж.У.Уотерхауз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Гилас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и нереиды. 1890г.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Существует много легенд о Пане — древнегреческом боге пастушества и скотоводства, плодородия и дикой природы.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представлениям древних греков, он бродит по горам и лесам, пляшет с нимфами, играет на изобретенной им свирели. </a:t>
            </a:r>
          </a:p>
        </p:txBody>
      </p:sp>
      <p:pic>
        <p:nvPicPr>
          <p:cNvPr id="10243" name="Picture 3" descr="C:\Users\User\Desktop\Человек перед лицом стихии\0001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15" y="2061288"/>
            <a:ext cx="2958958" cy="39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Человек перед лицом стихии\origin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7136" y="2205264"/>
            <a:ext cx="3447643" cy="360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Человек перед лицом стихии\фреска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4161" y="2060848"/>
            <a:ext cx="2674343" cy="39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50" y="5900738"/>
            <a:ext cx="3060700" cy="912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Нимфа кормит маленького Зевса. Сзади маленький Пан, играющий на свирели. Барельеф. II в. до н.э.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675" y="5732463"/>
            <a:ext cx="3417888" cy="1068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Пан обучает Дафниса. Римская скульптура, копия греческого оригинала. Фрагмент. II в. до н.э.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5563" y="5876925"/>
            <a:ext cx="2738437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А.Карраччи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Памяти </a:t>
            </a:r>
            <a:r>
              <a:rPr lang="ru-RU" b="1" i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Дианы. ок.1597-1602гг.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Фреска. Рим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851</Words>
  <Application>Microsoft Office PowerPoint</Application>
  <PresentationFormat>Экран (4:3)</PresentationFormat>
  <Paragraphs>123</Paragraphs>
  <Slides>26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Вероника</cp:lastModifiedBy>
  <cp:revision>46</cp:revision>
  <dcterms:created xsi:type="dcterms:W3CDTF">2013-04-19T01:14:21Z</dcterms:created>
  <dcterms:modified xsi:type="dcterms:W3CDTF">2015-12-04T12:05:51Z</dcterms:modified>
</cp:coreProperties>
</file>